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66" r:id="rId2"/>
    <p:sldId id="355" r:id="rId3"/>
    <p:sldId id="337" r:id="rId4"/>
    <p:sldId id="343" r:id="rId5"/>
    <p:sldId id="333" r:id="rId6"/>
    <p:sldId id="344" r:id="rId7"/>
    <p:sldId id="342" r:id="rId8"/>
    <p:sldId id="345" r:id="rId9"/>
    <p:sldId id="346" r:id="rId10"/>
    <p:sldId id="347" r:id="rId11"/>
    <p:sldId id="349" r:id="rId12"/>
    <p:sldId id="348" r:id="rId13"/>
    <p:sldId id="350" r:id="rId14"/>
    <p:sldId id="281" r:id="rId15"/>
    <p:sldId id="283" r:id="rId16"/>
    <p:sldId id="290" r:id="rId17"/>
    <p:sldId id="291" r:id="rId18"/>
    <p:sldId id="336" r:id="rId19"/>
    <p:sldId id="315" r:id="rId20"/>
    <p:sldId id="335" r:id="rId21"/>
    <p:sldId id="352" r:id="rId22"/>
    <p:sldId id="353" r:id="rId23"/>
    <p:sldId id="354" r:id="rId24"/>
    <p:sldId id="338" r:id="rId25"/>
    <p:sldId id="339" r:id="rId26"/>
    <p:sldId id="359" r:id="rId27"/>
    <p:sldId id="284" r:id="rId28"/>
    <p:sldId id="285" r:id="rId29"/>
    <p:sldId id="286" r:id="rId30"/>
    <p:sldId id="287" r:id="rId31"/>
    <p:sldId id="288" r:id="rId32"/>
    <p:sldId id="289" r:id="rId33"/>
    <p:sldId id="330" r:id="rId34"/>
    <p:sldId id="358" r:id="rId35"/>
    <p:sldId id="309" r:id="rId36"/>
    <p:sldId id="292" r:id="rId37"/>
    <p:sldId id="293" r:id="rId38"/>
    <p:sldId id="294" r:id="rId39"/>
    <p:sldId id="297" r:id="rId40"/>
    <p:sldId id="298" r:id="rId41"/>
    <p:sldId id="300" r:id="rId42"/>
    <p:sldId id="301" r:id="rId43"/>
    <p:sldId id="302" r:id="rId44"/>
    <p:sldId id="303" r:id="rId45"/>
    <p:sldId id="304" r:id="rId46"/>
    <p:sldId id="26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A8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4660"/>
  </p:normalViewPr>
  <p:slideViewPr>
    <p:cSldViewPr snapToGrid="0">
      <p:cViewPr varScale="1">
        <p:scale>
          <a:sx n="81" d="100"/>
          <a:sy n="81" d="100"/>
        </p:scale>
        <p:origin x="49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78DABD-8CBA-430C-ABFD-0E80435AE811}" type="datetimeFigureOut">
              <a:rPr lang="en-US" smtClean="0"/>
              <a:t>11/17/2022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5F363E-ED1D-4149-941D-8481A35E9CA2}" type="slidenum">
              <a:rPr lang="en-US" smtClean="0"/>
              <a:t>‹#›</a:t>
            </a:fld>
            <a:endParaRPr lang="en-US"/>
          </a:p>
        </p:txBody>
      </p:sp>
    </p:spTree>
    <p:extLst>
      <p:ext uri="{BB962C8B-B14F-4D97-AF65-F5344CB8AC3E}">
        <p14:creationId xmlns:p14="http://schemas.microsoft.com/office/powerpoint/2010/main" val="108526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986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72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3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协议里没有</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153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582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106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971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899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217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290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12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62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4548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146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3716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4168C-D01B-467C-88FB-9524490D7001}" type="slidenum">
              <a:rPr lang="en-US" smtClean="0"/>
              <a:t>46</a:t>
            </a:fld>
            <a:endParaRPr lang="en-US" dirty="0"/>
          </a:p>
        </p:txBody>
      </p:sp>
    </p:spTree>
    <p:extLst>
      <p:ext uri="{BB962C8B-B14F-4D97-AF65-F5344CB8AC3E}">
        <p14:creationId xmlns:p14="http://schemas.microsoft.com/office/powerpoint/2010/main" val="3656207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78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677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406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368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9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195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9A4168C-D01B-467C-88FB-9524490D7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388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hq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266556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7460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2555009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3964544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1364162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3505097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165217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 name="Group 7" descr="gold bar">
            <a:extLst>
              <a:ext uri="{FF2B5EF4-FFF2-40B4-BE49-F238E27FC236}">
                <a16:creationId xmlns:a16="http://schemas.microsoft.com/office/drawing/2014/main" id="{59EE63BE-F010-42FA-8E86-96D655F98E62}"/>
              </a:ext>
            </a:extLst>
          </p:cNvPr>
          <p:cNvGrpSpPr/>
          <p:nvPr userDrawn="1"/>
        </p:nvGrpSpPr>
        <p:grpSpPr>
          <a:xfrm>
            <a:off x="0" y="0"/>
            <a:ext cx="12192000" cy="1339273"/>
            <a:chOff x="0" y="0"/>
            <a:chExt cx="9144000" cy="1004455"/>
          </a:xfrm>
        </p:grpSpPr>
        <p:grpSp>
          <p:nvGrpSpPr>
            <p:cNvPr id="9" name="Group 8">
              <a:extLst>
                <a:ext uri="{FF2B5EF4-FFF2-40B4-BE49-F238E27FC236}">
                  <a16:creationId xmlns:a16="http://schemas.microsoft.com/office/drawing/2014/main" id="{3FDC1003-401A-4678-AB46-F47C2E7C3BFA}"/>
                </a:ext>
              </a:extLst>
            </p:cNvPr>
            <p:cNvGrpSpPr/>
            <p:nvPr/>
          </p:nvGrpSpPr>
          <p:grpSpPr>
            <a:xfrm>
              <a:off x="0" y="0"/>
              <a:ext cx="9144000" cy="1004455"/>
              <a:chOff x="0" y="0"/>
              <a:chExt cx="9144000" cy="1004455"/>
            </a:xfrm>
          </p:grpSpPr>
          <p:sp>
            <p:nvSpPr>
              <p:cNvPr id="11" name="Rectangle 10" descr="gold bar">
                <a:extLst>
                  <a:ext uri="{FF2B5EF4-FFF2-40B4-BE49-F238E27FC236}">
                    <a16:creationId xmlns:a16="http://schemas.microsoft.com/office/drawing/2014/main" id="{6A1D1B50-CCE7-40C3-9859-91F70DC51B39}"/>
                  </a:ext>
                </a:extLst>
              </p:cNvP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2" name="Rectangle 11" descr="black box">
                <a:extLst>
                  <a:ext uri="{FF2B5EF4-FFF2-40B4-BE49-F238E27FC236}">
                    <a16:creationId xmlns:a16="http://schemas.microsoft.com/office/drawing/2014/main" id="{F154DB54-AB81-47CC-AC6C-42EA5A85868D}"/>
                  </a:ext>
                </a:extLst>
              </p:cNvPr>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10" name="Picture 9" descr="purdue university northwest logo">
              <a:extLst>
                <a:ext uri="{FF2B5EF4-FFF2-40B4-BE49-F238E27FC236}">
                  <a16:creationId xmlns:a16="http://schemas.microsoft.com/office/drawing/2014/main" id="{5F3910AF-54D8-4A18-9AD9-C0AA0602013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Tree>
    <p:extLst>
      <p:ext uri="{BB962C8B-B14F-4D97-AF65-F5344CB8AC3E}">
        <p14:creationId xmlns:p14="http://schemas.microsoft.com/office/powerpoint/2010/main" val="3040841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2057370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1155780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221367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FAC1B542-A1C4-9147-B05A-91BFCAF9DAFE}" type="datetimeFigureOut">
              <a:rPr lang="en-US" smtClean="0"/>
              <a:t>11/17/2022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807500E-E3E4-274F-B181-936AD1CD2206}" type="slidenum">
              <a:rPr lang="en-US" smtClean="0"/>
              <a:t>‹#›</a:t>
            </a:fld>
            <a:endParaRPr lang="en-US" dirty="0"/>
          </a:p>
        </p:txBody>
      </p:sp>
    </p:spTree>
    <p:extLst>
      <p:ext uri="{BB962C8B-B14F-4D97-AF65-F5344CB8AC3E}">
        <p14:creationId xmlns:p14="http://schemas.microsoft.com/office/powerpoint/2010/main" val="4274423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hq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solidFill>
              </a:defRPr>
            </a:lvl1pPr>
          </a:lstStyle>
          <a:p>
            <a:fld id="{FAC1B542-A1C4-9147-B05A-91BFCAF9DAFE}" type="datetimeFigureOut">
              <a:rPr lang="en-US" smtClean="0"/>
              <a:pPr/>
              <a:t>11/17/2022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solidFill>
              </a:defRPr>
            </a:lvl1pPr>
          </a:lstStyle>
          <a:p>
            <a:fld id="{C807500E-E3E4-274F-B181-936AD1CD2206}" type="slidenum">
              <a:rPr lang="en-US" smtClean="0"/>
              <a:pPr/>
              <a:t>‹#›</a:t>
            </a:fld>
            <a:endParaRPr lang="en-US" dirty="0"/>
          </a:p>
        </p:txBody>
      </p:sp>
    </p:spTree>
    <p:extLst>
      <p:ext uri="{BB962C8B-B14F-4D97-AF65-F5344CB8AC3E}">
        <p14:creationId xmlns:p14="http://schemas.microsoft.com/office/powerpoint/2010/main" val="2394501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3.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9.tm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pn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s://www.pnw.edu/people/chenn-zhou/" TargetMode="External"/><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chanical engineering student"/>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69310" y="434110"/>
            <a:ext cx="1766185" cy="924737"/>
          </a:xfrm>
          <a:prstGeom prst="rect">
            <a:avLst/>
          </a:prstGeom>
        </p:spPr>
      </p:pic>
      <p:pic>
        <p:nvPicPr>
          <p:cNvPr id="17" name="Picture 16" descr="students outside on hammond campus standing around bench"/>
          <p:cNvPicPr>
            <a:picLocks noChangeAspect="1"/>
          </p:cNvPicPr>
          <p:nvPr/>
        </p:nvPicPr>
        <p:blipFill rotWithShape="1">
          <a:blip r:embed="rId4" cstate="hqprint">
            <a:extLst>
              <a:ext uri="{28A0092B-C50C-407E-A947-70E740481C1C}">
                <a14:useLocalDpi xmlns:a14="http://schemas.microsoft.com/office/drawing/2010/main"/>
              </a:ext>
            </a:extLst>
          </a:blip>
          <a:srcRect t="-346"/>
          <a:stretch/>
        </p:blipFill>
        <p:spPr>
          <a:xfrm>
            <a:off x="7766335" y="382383"/>
            <a:ext cx="3151048" cy="3983243"/>
          </a:xfrm>
          <a:prstGeom prst="rect">
            <a:avLst/>
          </a:prstGeom>
        </p:spPr>
      </p:pic>
      <p:pic>
        <p:nvPicPr>
          <p:cNvPr id="24" name="Picture 23" descr="provost mueller, dean holford, tim sanders and two female students at bioscience building groundbreaking"/>
          <p:cNvPicPr>
            <a:picLocks noChangeAspect="1"/>
          </p:cNvPicPr>
          <p:nvPr/>
        </p:nvPicPr>
        <p:blipFill rotWithShape="1">
          <a:blip r:embed="rId5" cstate="hqprint">
            <a:extLst>
              <a:ext uri="{28A0092B-C50C-407E-A947-70E740481C1C}">
                <a14:useLocalDpi xmlns:a14="http://schemas.microsoft.com/office/drawing/2010/main"/>
              </a:ext>
            </a:extLst>
          </a:blip>
          <a:srcRect l="-1"/>
          <a:stretch/>
        </p:blipFill>
        <p:spPr>
          <a:xfrm>
            <a:off x="0" y="4111938"/>
            <a:ext cx="4172989" cy="2509521"/>
          </a:xfrm>
          <a:prstGeom prst="rect">
            <a:avLst/>
          </a:prstGeom>
        </p:spPr>
      </p:pic>
      <p:pic>
        <p:nvPicPr>
          <p:cNvPr id="23" name="Picture 22" descr="male student with PNW mascot, leo the lion"/>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122877" y="4136305"/>
            <a:ext cx="3595447" cy="2480627"/>
          </a:xfrm>
          <a:prstGeom prst="rect">
            <a:avLst/>
          </a:prstGeom>
        </p:spPr>
      </p:pic>
      <p:pic>
        <p:nvPicPr>
          <p:cNvPr id="20" name="Picture 19" descr="pnw graduate kelly dallas and current pnw engineering students - two male and one female"/>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7717242" y="4356724"/>
            <a:ext cx="3559277" cy="2260209"/>
          </a:xfrm>
          <a:prstGeom prst="rect">
            <a:avLst/>
          </a:prstGeom>
        </p:spPr>
      </p:pic>
      <p:pic>
        <p:nvPicPr>
          <p:cNvPr id="21" name="Picture 20" descr="chancellor and female student"/>
          <p:cNvPicPr>
            <a:picLocks noChangeAspect="1"/>
          </p:cNvPicPr>
          <p:nvPr/>
        </p:nvPicPr>
        <p:blipFill rotWithShape="1">
          <a:blip r:embed="rId8" cstate="hqprint">
            <a:extLst>
              <a:ext uri="{28A0092B-C50C-407E-A947-70E740481C1C}">
                <a14:useLocalDpi xmlns:a14="http://schemas.microsoft.com/office/drawing/2010/main"/>
              </a:ext>
            </a:extLst>
          </a:blip>
          <a:srcRect r="-436"/>
          <a:stretch/>
        </p:blipFill>
        <p:spPr>
          <a:xfrm>
            <a:off x="10910469" y="397116"/>
            <a:ext cx="1289012" cy="6219816"/>
          </a:xfrm>
          <a:prstGeom prst="rect">
            <a:avLst/>
          </a:prstGeom>
        </p:spPr>
      </p:pic>
      <p:pic>
        <p:nvPicPr>
          <p:cNvPr id="6" name="Picture 5" descr="three graduates with caps and tassels"/>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435494" y="434109"/>
            <a:ext cx="3467948" cy="2016193"/>
          </a:xfrm>
          <a:prstGeom prst="rect">
            <a:avLst/>
          </a:prstGeom>
        </p:spPr>
      </p:pic>
      <p:pic>
        <p:nvPicPr>
          <p:cNvPr id="4" name="Picture 3" descr="student at senior design day"/>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480" y="434110"/>
            <a:ext cx="509131" cy="934685"/>
          </a:xfrm>
          <a:prstGeom prst="rect">
            <a:avLst/>
          </a:prstGeom>
        </p:spPr>
      </p:pic>
      <p:grpSp>
        <p:nvGrpSpPr>
          <p:cNvPr id="7" name="Group 6" descr="purdue university northwest logo and 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pic>
        <p:nvPicPr>
          <p:cNvPr id="3" name="Picture 2" descr="dr. hansung kim"/>
          <p:cNvPicPr>
            <a:picLocks noChangeAspect="1"/>
          </p:cNvPicPr>
          <p:nvPr/>
        </p:nvPicPr>
        <p:blipFill rotWithShape="1">
          <a:blip r:embed="rId12" cstate="hqprint">
            <a:extLst>
              <a:ext uri="{28A0092B-C50C-407E-A947-70E740481C1C}">
                <a14:useLocalDpi xmlns:a14="http://schemas.microsoft.com/office/drawing/2010/main"/>
              </a:ext>
            </a:extLst>
          </a:blip>
          <a:srcRect t="-914"/>
          <a:stretch/>
        </p:blipFill>
        <p:spPr>
          <a:xfrm>
            <a:off x="1" y="1310639"/>
            <a:ext cx="4713279" cy="2803892"/>
          </a:xfrm>
          <a:prstGeom prst="rect">
            <a:avLst/>
          </a:prstGeom>
        </p:spPr>
      </p:pic>
      <p:sp>
        <p:nvSpPr>
          <p:cNvPr id="15" name="Rectangle 14" descr="black box"/>
          <p:cNvSpPr/>
          <p:nvPr/>
        </p:nvSpPr>
        <p:spPr>
          <a:xfrm>
            <a:off x="4122877" y="2282564"/>
            <a:ext cx="3988391" cy="2077480"/>
          </a:xfrm>
          <a:prstGeom prst="rect">
            <a:avLst/>
          </a:prstGeom>
          <a:solidFill>
            <a:schemeClr val="tx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pic>
        <p:nvPicPr>
          <p:cNvPr id="16" name="Picture 15" descr="pnw logo"/>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4369067" y="2632039"/>
            <a:ext cx="3538231" cy="1378531"/>
          </a:xfrm>
          <a:prstGeom prst="rect">
            <a:avLst/>
          </a:prstGeom>
        </p:spPr>
      </p:pic>
    </p:spTree>
    <p:extLst>
      <p:ext uri="{BB962C8B-B14F-4D97-AF65-F5344CB8AC3E}">
        <p14:creationId xmlns:p14="http://schemas.microsoft.com/office/powerpoint/2010/main" val="1053449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p:nvPr>
        </p:nvSpPr>
        <p:spPr>
          <a:xfrm>
            <a:off x="1859560" y="432034"/>
            <a:ext cx="10972800" cy="1143000"/>
          </a:xfrm>
        </p:spPr>
        <p:txBody>
          <a:bodyPr>
            <a:noAutofit/>
          </a:bodyPr>
          <a:lstStyle/>
          <a:p>
            <a:pPr algn="ctr"/>
            <a:r>
              <a:rPr lang="en-US" altLang="zh-CN" sz="4800" b="1" dirty="0">
                <a:latin typeface="Times New Roman" panose="02020603050405020304" pitchFamily="18" charset="0"/>
                <a:cs typeface="Times New Roman" panose="02020603050405020304" pitchFamily="18" charset="0"/>
              </a:rPr>
              <a:t>4+0.5/1</a:t>
            </a:r>
            <a:r>
              <a:rPr lang="en-US" altLang="zh-CN" sz="4400" b="1" dirty="0">
                <a:solidFill>
                  <a:srgbClr val="000000"/>
                </a:solidFill>
                <a:latin typeface="Times New Roman"/>
              </a:rPr>
              <a:t> </a:t>
            </a:r>
            <a:r>
              <a:rPr lang="zh-CN" altLang="en-US" sz="4400" b="1" dirty="0">
                <a:solidFill>
                  <a:srgbClr val="000000"/>
                </a:solidFill>
                <a:latin typeface="Times New Roman"/>
              </a:rPr>
              <a:t>本科毕业生申研直通车项目</a:t>
            </a:r>
            <a:endParaRPr lang="zh-CN" altLang="en-US" sz="4400" dirty="0">
              <a:latin typeface="+mj-ea"/>
            </a:endParaRP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a:xfrm>
            <a:off x="609600" y="1600201"/>
            <a:ext cx="10972800" cy="5043880"/>
          </a:xfrm>
        </p:spPr>
        <p:txBody>
          <a:bodyPr>
            <a:noAutofit/>
          </a:bodyPr>
          <a:lstStyle/>
          <a:p>
            <a:pPr defTabSz="914377" fontAlgn="base">
              <a:spcAft>
                <a:spcPct val="0"/>
              </a:spcAft>
              <a:buClr>
                <a:srgbClr val="CC9900"/>
              </a:buClr>
              <a:buFont typeface="Wingdings" panose="05000000000000000000" pitchFamily="2" charset="2"/>
              <a:buChar char="Ø"/>
            </a:pPr>
            <a:r>
              <a:rPr lang="zh-CN" altLang="en-US" sz="1800" dirty="0">
                <a:solidFill>
                  <a:srgbClr val="000000"/>
                </a:solidFill>
                <a:latin typeface="+mj-ea"/>
                <a:ea typeface="+mj-ea"/>
              </a:rPr>
              <a:t>面向于正在读大四即将毕业的学生，可参加</a:t>
            </a:r>
            <a:r>
              <a:rPr lang="en-US" altLang="zh-CN" sz="1800" dirty="0">
                <a:solidFill>
                  <a:srgbClr val="000000"/>
                </a:solidFill>
                <a:latin typeface="+mj-ea"/>
                <a:ea typeface="+mj-ea"/>
              </a:rPr>
              <a:t>PNW ETIE</a:t>
            </a:r>
            <a:r>
              <a:rPr lang="zh-CN" altLang="en-US" sz="1800" dirty="0">
                <a:solidFill>
                  <a:srgbClr val="000000"/>
                </a:solidFill>
                <a:latin typeface="+mj-ea"/>
                <a:ea typeface="+mj-ea"/>
              </a:rPr>
              <a:t>项目一年或者半年，每学期需修</a:t>
            </a:r>
            <a:r>
              <a:rPr lang="en-US" altLang="zh-CN" sz="1800" dirty="0">
                <a:solidFill>
                  <a:srgbClr val="000000"/>
                </a:solidFill>
                <a:latin typeface="+mj-ea"/>
                <a:ea typeface="+mj-ea"/>
              </a:rPr>
              <a:t>1</a:t>
            </a:r>
            <a:r>
              <a:rPr lang="zh-CN" altLang="en-US" sz="1800" dirty="0">
                <a:solidFill>
                  <a:srgbClr val="000000"/>
                </a:solidFill>
                <a:latin typeface="+mj-ea"/>
                <a:ea typeface="+mj-ea"/>
              </a:rPr>
              <a:t>门英语，及</a:t>
            </a:r>
            <a:r>
              <a:rPr lang="en-US" altLang="zh-CN" sz="1800" dirty="0">
                <a:solidFill>
                  <a:srgbClr val="000000"/>
                </a:solidFill>
                <a:latin typeface="+mj-ea"/>
                <a:ea typeface="+mj-ea"/>
              </a:rPr>
              <a:t>3</a:t>
            </a:r>
            <a:r>
              <a:rPr lang="zh-CN" altLang="en-US" sz="1800" dirty="0">
                <a:solidFill>
                  <a:srgbClr val="000000"/>
                </a:solidFill>
                <a:latin typeface="+mj-ea"/>
                <a:ea typeface="+mj-ea"/>
              </a:rPr>
              <a:t>门专业课程。</a:t>
            </a:r>
            <a:r>
              <a:rPr lang="en-US" altLang="zh-CN" sz="1800" dirty="0">
                <a:solidFill>
                  <a:srgbClr val="000000"/>
                </a:solidFill>
                <a:latin typeface="+mj-ea"/>
                <a:ea typeface="+mj-ea"/>
              </a:rPr>
              <a:t>ETIE</a:t>
            </a:r>
            <a:r>
              <a:rPr lang="zh-CN" altLang="en-US" sz="1800" dirty="0">
                <a:solidFill>
                  <a:srgbClr val="000000"/>
                </a:solidFill>
                <a:latin typeface="+mj-ea"/>
                <a:ea typeface="+mj-ea"/>
              </a:rPr>
              <a:t>期间通过</a:t>
            </a:r>
            <a:r>
              <a:rPr lang="en-US" altLang="zh-CN" sz="1800" dirty="0">
                <a:solidFill>
                  <a:srgbClr val="000000"/>
                </a:solidFill>
                <a:latin typeface="+mj-ea"/>
                <a:ea typeface="+mj-ea"/>
              </a:rPr>
              <a:t>ETIE</a:t>
            </a:r>
            <a:r>
              <a:rPr lang="zh-CN" altLang="en-US" sz="1800" dirty="0">
                <a:solidFill>
                  <a:srgbClr val="000000"/>
                </a:solidFill>
                <a:latin typeface="+mj-ea"/>
                <a:ea typeface="+mj-ea"/>
              </a:rPr>
              <a:t>英语考试，即可直申</a:t>
            </a:r>
            <a:r>
              <a:rPr lang="en-US" altLang="zh-CN" sz="1800" dirty="0">
                <a:solidFill>
                  <a:srgbClr val="000000"/>
                </a:solidFill>
                <a:latin typeface="+mj-ea"/>
                <a:ea typeface="+mj-ea"/>
              </a:rPr>
              <a:t>PNW</a:t>
            </a:r>
            <a:r>
              <a:rPr lang="zh-CN" altLang="en-US" sz="1800" dirty="0">
                <a:solidFill>
                  <a:srgbClr val="000000"/>
                </a:solidFill>
                <a:latin typeface="+mj-ea"/>
                <a:ea typeface="+mj-ea"/>
              </a:rPr>
              <a:t>研究生。</a:t>
            </a:r>
            <a:endParaRPr lang="en-US" altLang="zh-CN"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endParaRPr lang="zh-CN" altLang="en-US"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zh-CN" altLang="en-US" sz="1800" b="1" dirty="0">
                <a:solidFill>
                  <a:srgbClr val="000000"/>
                </a:solidFill>
                <a:latin typeface="+mj-ea"/>
                <a:ea typeface="+mj-ea"/>
              </a:rPr>
              <a:t>项目选拔条件：</a:t>
            </a: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GPA 2.5</a:t>
            </a:r>
            <a:r>
              <a:rPr lang="zh-CN" altLang="en-US" sz="1600" dirty="0">
                <a:solidFill>
                  <a:srgbClr val="000000"/>
                </a:solidFill>
                <a:latin typeface="+mj-ea"/>
                <a:ea typeface="+mj-ea"/>
              </a:rPr>
              <a:t>以上；</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语言要求满足以下任意一项：英语四级高于</a:t>
            </a:r>
            <a:r>
              <a:rPr lang="en-US" altLang="zh-CN" sz="1600" dirty="0">
                <a:solidFill>
                  <a:srgbClr val="000000"/>
                </a:solidFill>
                <a:latin typeface="+mj-ea"/>
                <a:ea typeface="+mj-ea"/>
              </a:rPr>
              <a:t>500</a:t>
            </a:r>
            <a:r>
              <a:rPr lang="zh-CN" altLang="en-US" sz="1600" dirty="0">
                <a:solidFill>
                  <a:srgbClr val="000000"/>
                </a:solidFill>
                <a:latin typeface="+mj-ea"/>
                <a:ea typeface="+mj-ea"/>
              </a:rPr>
              <a:t>分或通过英语六级；托福高于</a:t>
            </a:r>
            <a:r>
              <a:rPr lang="en-US" altLang="zh-CN" sz="1600" dirty="0">
                <a:solidFill>
                  <a:srgbClr val="000000"/>
                </a:solidFill>
                <a:latin typeface="+mj-ea"/>
                <a:ea typeface="+mj-ea"/>
              </a:rPr>
              <a:t>70</a:t>
            </a:r>
            <a:r>
              <a:rPr lang="zh-CN" altLang="en-US" sz="1600" dirty="0">
                <a:solidFill>
                  <a:srgbClr val="000000"/>
                </a:solidFill>
                <a:latin typeface="+mj-ea"/>
                <a:ea typeface="+mj-ea"/>
              </a:rPr>
              <a:t>分；雅思高于</a:t>
            </a:r>
            <a:r>
              <a:rPr lang="en-US" altLang="zh-CN" sz="1600" dirty="0">
                <a:solidFill>
                  <a:srgbClr val="000000"/>
                </a:solidFill>
                <a:latin typeface="+mj-ea"/>
                <a:ea typeface="+mj-ea"/>
              </a:rPr>
              <a:t>6</a:t>
            </a:r>
            <a:r>
              <a:rPr lang="zh-CN" altLang="en-US" sz="1600" dirty="0">
                <a:solidFill>
                  <a:srgbClr val="000000"/>
                </a:solidFill>
                <a:latin typeface="+mj-ea"/>
                <a:ea typeface="+mj-ea"/>
              </a:rPr>
              <a:t>分；如因疫情原因未能参加考试者可以参加</a:t>
            </a:r>
            <a:r>
              <a:rPr lang="en-US" altLang="zh-CN" sz="1600" dirty="0">
                <a:solidFill>
                  <a:srgbClr val="000000"/>
                </a:solidFill>
                <a:latin typeface="+mj-ea"/>
                <a:ea typeface="+mj-ea"/>
              </a:rPr>
              <a:t>ETIE</a:t>
            </a:r>
            <a:r>
              <a:rPr lang="zh-CN" altLang="en-US" sz="1600" dirty="0">
                <a:solidFill>
                  <a:srgbClr val="000000"/>
                </a:solidFill>
                <a:latin typeface="+mj-ea"/>
                <a:ea typeface="+mj-ea"/>
              </a:rPr>
              <a:t>微信英语面试</a:t>
            </a:r>
            <a:endParaRPr lang="zh-CN" altLang="en-US" sz="1800" dirty="0">
              <a:solidFill>
                <a:srgbClr val="000000"/>
              </a:solidFill>
              <a:latin typeface="+mj-ea"/>
              <a:ea typeface="+mj-ea"/>
            </a:endParaRPr>
          </a:p>
          <a:p>
            <a:pPr defTabSz="914377" fontAlgn="base">
              <a:spcBef>
                <a:spcPts val="1200"/>
              </a:spcBef>
              <a:spcAft>
                <a:spcPct val="0"/>
              </a:spcAft>
              <a:buClr>
                <a:srgbClr val="CC9900"/>
              </a:buClr>
              <a:buFont typeface="Wingdings" panose="05000000000000000000" pitchFamily="2" charset="2"/>
              <a:buChar char="Ø"/>
            </a:pPr>
            <a:r>
              <a:rPr lang="en-US" altLang="zh-CN" sz="1800" b="1" dirty="0">
                <a:solidFill>
                  <a:srgbClr val="000000"/>
                </a:solidFill>
                <a:latin typeface="+mj-ea"/>
                <a:ea typeface="+mj-ea"/>
              </a:rPr>
              <a:t>ETIE</a:t>
            </a:r>
            <a:r>
              <a:rPr lang="zh-CN" altLang="en-US" sz="1800" b="1" dirty="0">
                <a:solidFill>
                  <a:srgbClr val="000000"/>
                </a:solidFill>
                <a:latin typeface="+mj-ea"/>
                <a:ea typeface="+mj-ea"/>
              </a:rPr>
              <a:t>学生继续读研条件：</a:t>
            </a:r>
            <a:endParaRPr lang="en-US" altLang="zh-CN" sz="1800" b="1" dirty="0">
              <a:solidFill>
                <a:srgbClr val="000000"/>
              </a:solidFill>
              <a:latin typeface="+mj-ea"/>
              <a:ea typeface="+mj-ea"/>
            </a:endParaRP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ETIE</a:t>
            </a:r>
            <a:r>
              <a:rPr lang="zh-CN" altLang="en-US" sz="1600" dirty="0">
                <a:solidFill>
                  <a:srgbClr val="000000"/>
                </a:solidFill>
                <a:latin typeface="+mj-ea"/>
                <a:ea typeface="+mj-ea"/>
              </a:rPr>
              <a:t>期间</a:t>
            </a: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语言要求满足以下任意一项，免考</a:t>
            </a:r>
            <a:r>
              <a:rPr lang="en-US" altLang="zh-CN" sz="1600" dirty="0">
                <a:solidFill>
                  <a:srgbClr val="000000"/>
                </a:solidFill>
                <a:latin typeface="+mj-ea"/>
                <a:ea typeface="+mj-ea"/>
              </a:rPr>
              <a:t>GRE</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通过</a:t>
            </a:r>
            <a:r>
              <a:rPr lang="en-US" altLang="zh-CN" sz="1600" dirty="0">
                <a:solidFill>
                  <a:srgbClr val="000000"/>
                </a:solidFill>
                <a:latin typeface="+mj-ea"/>
                <a:ea typeface="+mj-ea"/>
              </a:rPr>
              <a:t>ETIE </a:t>
            </a:r>
            <a:r>
              <a:rPr lang="zh-CN" altLang="en-US" sz="1600" dirty="0">
                <a:solidFill>
                  <a:srgbClr val="000000"/>
                </a:solidFill>
                <a:latin typeface="+mj-ea"/>
                <a:ea typeface="+mj-ea"/>
              </a:rPr>
              <a:t>英语毕业考试（成绩有效期为一学年） ；</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托福 </a:t>
            </a:r>
            <a:r>
              <a:rPr lang="en-US" altLang="zh-CN" sz="1600" dirty="0">
                <a:solidFill>
                  <a:srgbClr val="000000"/>
                </a:solidFill>
                <a:latin typeface="+mj-ea"/>
                <a:ea typeface="+mj-ea"/>
              </a:rPr>
              <a:t>80  (</a:t>
            </a:r>
            <a:r>
              <a:rPr lang="zh-CN" altLang="en-US" sz="1600" dirty="0">
                <a:solidFill>
                  <a:srgbClr val="000000"/>
                </a:solidFill>
                <a:latin typeface="+mj-ea"/>
                <a:ea typeface="+mj-ea"/>
              </a:rPr>
              <a:t>写作</a:t>
            </a:r>
            <a:r>
              <a:rPr lang="en-US" altLang="zh-CN" sz="1600" dirty="0">
                <a:solidFill>
                  <a:srgbClr val="000000"/>
                </a:solidFill>
                <a:latin typeface="+mj-ea"/>
                <a:ea typeface="+mj-ea"/>
              </a:rPr>
              <a:t>18,</a:t>
            </a:r>
            <a:r>
              <a:rPr lang="zh-CN" altLang="en-US" sz="1600" dirty="0">
                <a:solidFill>
                  <a:srgbClr val="000000"/>
                </a:solidFill>
                <a:latin typeface="+mj-ea"/>
                <a:ea typeface="+mj-ea"/>
              </a:rPr>
              <a:t>口语</a:t>
            </a:r>
            <a:r>
              <a:rPr lang="en-US" altLang="zh-CN" sz="1600" dirty="0">
                <a:solidFill>
                  <a:srgbClr val="000000"/>
                </a:solidFill>
                <a:latin typeface="+mj-ea"/>
                <a:ea typeface="+mj-ea"/>
              </a:rPr>
              <a:t>18,</a:t>
            </a:r>
            <a:r>
              <a:rPr lang="zh-CN" altLang="en-US" sz="1600" dirty="0">
                <a:solidFill>
                  <a:srgbClr val="000000"/>
                </a:solidFill>
                <a:latin typeface="+mj-ea"/>
                <a:ea typeface="+mj-ea"/>
              </a:rPr>
              <a:t>听力</a:t>
            </a:r>
            <a:r>
              <a:rPr lang="en-US" altLang="zh-CN" sz="1600" dirty="0">
                <a:solidFill>
                  <a:srgbClr val="000000"/>
                </a:solidFill>
                <a:latin typeface="+mj-ea"/>
                <a:ea typeface="+mj-ea"/>
              </a:rPr>
              <a:t>14,</a:t>
            </a:r>
            <a:r>
              <a:rPr lang="zh-CN" altLang="en-US" sz="1600" dirty="0">
                <a:solidFill>
                  <a:srgbClr val="000000"/>
                </a:solidFill>
                <a:latin typeface="+mj-ea"/>
                <a:ea typeface="+mj-ea"/>
              </a:rPr>
              <a:t>阅读</a:t>
            </a:r>
            <a:r>
              <a:rPr lang="en-US" altLang="zh-CN" sz="1600" dirty="0">
                <a:solidFill>
                  <a:srgbClr val="000000"/>
                </a:solidFill>
                <a:latin typeface="+mj-ea"/>
                <a:ea typeface="+mj-ea"/>
              </a:rPr>
              <a:t>19)</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雅思 </a:t>
            </a:r>
            <a:r>
              <a:rPr lang="en-US" altLang="zh-CN" sz="1600" dirty="0">
                <a:solidFill>
                  <a:srgbClr val="000000"/>
                </a:solidFill>
                <a:latin typeface="+mj-ea"/>
                <a:ea typeface="+mj-ea"/>
              </a:rPr>
              <a:t>6.5  (</a:t>
            </a:r>
            <a:r>
              <a:rPr lang="zh-CN" altLang="en-US" sz="1600" dirty="0">
                <a:solidFill>
                  <a:srgbClr val="000000"/>
                </a:solidFill>
                <a:latin typeface="+mj-ea"/>
                <a:ea typeface="+mj-ea"/>
              </a:rPr>
              <a:t>听力</a:t>
            </a:r>
            <a:r>
              <a:rPr lang="en-US" altLang="zh-CN" sz="1600" dirty="0">
                <a:solidFill>
                  <a:srgbClr val="000000"/>
                </a:solidFill>
                <a:latin typeface="+mj-ea"/>
                <a:ea typeface="+mj-ea"/>
              </a:rPr>
              <a:t>6.0,</a:t>
            </a:r>
            <a:r>
              <a:rPr lang="zh-CN" altLang="en-US" sz="1600" dirty="0">
                <a:solidFill>
                  <a:srgbClr val="000000"/>
                </a:solidFill>
                <a:latin typeface="+mj-ea"/>
                <a:ea typeface="+mj-ea"/>
              </a:rPr>
              <a:t>阅读</a:t>
            </a:r>
            <a:r>
              <a:rPr lang="en-US" altLang="zh-CN" sz="1600" dirty="0">
                <a:solidFill>
                  <a:srgbClr val="000000"/>
                </a:solidFill>
                <a:latin typeface="+mj-ea"/>
                <a:ea typeface="+mj-ea"/>
              </a:rPr>
              <a:t>6.5,</a:t>
            </a:r>
            <a:r>
              <a:rPr lang="zh-CN" altLang="en-US" sz="1600" dirty="0">
                <a:solidFill>
                  <a:srgbClr val="000000"/>
                </a:solidFill>
                <a:latin typeface="+mj-ea"/>
                <a:ea typeface="+mj-ea"/>
              </a:rPr>
              <a:t>写作</a:t>
            </a:r>
            <a:r>
              <a:rPr lang="en-US" altLang="zh-CN" sz="1600" dirty="0">
                <a:solidFill>
                  <a:srgbClr val="000000"/>
                </a:solidFill>
                <a:latin typeface="+mj-ea"/>
                <a:ea typeface="+mj-ea"/>
              </a:rPr>
              <a:t>5.5,</a:t>
            </a:r>
            <a:r>
              <a:rPr lang="zh-CN" altLang="en-US" sz="1600" dirty="0">
                <a:solidFill>
                  <a:srgbClr val="000000"/>
                </a:solidFill>
                <a:latin typeface="+mj-ea"/>
                <a:ea typeface="+mj-ea"/>
              </a:rPr>
              <a:t>口语</a:t>
            </a:r>
            <a:r>
              <a:rPr lang="en-US" altLang="zh-CN" sz="1600" dirty="0">
                <a:solidFill>
                  <a:srgbClr val="000000"/>
                </a:solidFill>
                <a:latin typeface="+mj-ea"/>
                <a:ea typeface="+mj-ea"/>
              </a:rPr>
              <a:t>6.0)</a:t>
            </a:r>
            <a:r>
              <a:rPr lang="zh-CN" altLang="en-US" sz="1600" dirty="0">
                <a:solidFill>
                  <a:srgbClr val="000000"/>
                </a:solidFill>
                <a:latin typeface="+mj-ea"/>
                <a:ea typeface="+mj-ea"/>
              </a:rPr>
              <a:t>。</a:t>
            </a:r>
          </a:p>
          <a:p>
            <a:pPr defTabSz="914377" fontAlgn="base">
              <a:spcBef>
                <a:spcPts val="1200"/>
              </a:spcBef>
              <a:spcAft>
                <a:spcPct val="0"/>
              </a:spcAft>
              <a:buClr>
                <a:srgbClr val="CC9900"/>
              </a:buClr>
              <a:buFont typeface="Wingdings" panose="05000000000000000000" pitchFamily="2" charset="2"/>
              <a:buChar char="Ø"/>
            </a:pPr>
            <a:r>
              <a:rPr lang="zh-CN" altLang="en-US" sz="1800" b="1" dirty="0">
                <a:solidFill>
                  <a:srgbClr val="000000"/>
                </a:solidFill>
                <a:latin typeface="+mj-ea"/>
                <a:ea typeface="+mj-ea"/>
              </a:rPr>
              <a:t>学分转换：</a:t>
            </a:r>
          </a:p>
          <a:p>
            <a:pPr marL="876277" lvl="1" indent="-342891" defTabSz="914377" fontAlgn="base">
              <a:spcAft>
                <a:spcPct val="0"/>
              </a:spcAft>
              <a:buClr>
                <a:srgbClr val="CC9900"/>
              </a:buClr>
              <a:buFontTx/>
              <a:buChar char="•"/>
            </a:pPr>
            <a:r>
              <a:rPr lang="en-US" altLang="zh-CN" sz="1600" dirty="0">
                <a:solidFill>
                  <a:srgbClr val="000000"/>
                </a:solidFill>
                <a:latin typeface="+mj-ea"/>
                <a:ea typeface="+mj-ea"/>
              </a:rPr>
              <a:t>ETIE</a:t>
            </a:r>
            <a:r>
              <a:rPr lang="zh-CN" altLang="en-US" sz="1600" dirty="0">
                <a:solidFill>
                  <a:srgbClr val="000000"/>
                </a:solidFill>
                <a:latin typeface="+mj-ea"/>
                <a:ea typeface="+mj-ea"/>
              </a:rPr>
              <a:t>期间修的研究生课程中可转</a:t>
            </a:r>
            <a:r>
              <a:rPr lang="en-US" altLang="zh-CN" sz="1600" dirty="0">
                <a:solidFill>
                  <a:srgbClr val="000000"/>
                </a:solidFill>
                <a:latin typeface="+mj-ea"/>
                <a:ea typeface="+mj-ea"/>
              </a:rPr>
              <a:t>4</a:t>
            </a:r>
            <a:r>
              <a:rPr lang="zh-CN" altLang="en-US" sz="1600" dirty="0">
                <a:solidFill>
                  <a:srgbClr val="000000"/>
                </a:solidFill>
                <a:latin typeface="+mj-ea"/>
                <a:ea typeface="+mj-ea"/>
              </a:rPr>
              <a:t>门（</a:t>
            </a:r>
            <a:r>
              <a:rPr lang="en-US" altLang="zh-CN" sz="1600" dirty="0">
                <a:solidFill>
                  <a:srgbClr val="000000"/>
                </a:solidFill>
                <a:latin typeface="+mj-ea"/>
                <a:ea typeface="+mj-ea"/>
              </a:rPr>
              <a:t>12</a:t>
            </a:r>
            <a:r>
              <a:rPr lang="zh-CN" altLang="en-US" sz="1600" dirty="0">
                <a:solidFill>
                  <a:srgbClr val="000000"/>
                </a:solidFill>
                <a:latin typeface="+mj-ea"/>
                <a:ea typeface="+mj-ea"/>
              </a:rPr>
              <a:t>学分）</a:t>
            </a: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的课程到普渡大学研究生课程中。</a:t>
            </a:r>
          </a:p>
          <a:p>
            <a:pPr marL="876277" lvl="1" indent="-342891" defTabSz="914377" fontAlgn="base">
              <a:spcAft>
                <a:spcPct val="0"/>
              </a:spcAft>
              <a:buClr>
                <a:srgbClr val="CC9900"/>
              </a:buClr>
              <a:buFontTx/>
              <a:buChar char="•"/>
            </a:pPr>
            <a:endParaRPr lang="en-US" altLang="zh-CN" sz="1600" dirty="0">
              <a:solidFill>
                <a:srgbClr val="000000"/>
              </a:solidFill>
              <a:latin typeface="+mj-ea"/>
              <a:ea typeface="+mj-ea"/>
            </a:endParaRPr>
          </a:p>
        </p:txBody>
      </p:sp>
    </p:spTree>
    <p:extLst>
      <p:ext uri="{BB962C8B-B14F-4D97-AF65-F5344CB8AC3E}">
        <p14:creationId xmlns:p14="http://schemas.microsoft.com/office/powerpoint/2010/main" val="136762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p:nvPr>
        </p:nvSpPr>
        <p:spPr>
          <a:xfrm>
            <a:off x="1809225" y="470749"/>
            <a:ext cx="10972800" cy="1143000"/>
          </a:xfrm>
        </p:spPr>
        <p:txBody>
          <a:bodyPr>
            <a:noAutofit/>
          </a:bodyPr>
          <a:lstStyle/>
          <a:p>
            <a:pPr algn="ctr"/>
            <a:r>
              <a:rPr lang="en-US" altLang="zh-CN" sz="4800" b="1" dirty="0">
                <a:latin typeface="Times New Roman" panose="02020603050405020304" pitchFamily="18" charset="0"/>
                <a:cs typeface="Times New Roman" panose="02020603050405020304" pitchFamily="18" charset="0"/>
              </a:rPr>
              <a:t>1+0.5/1+1 </a:t>
            </a:r>
            <a:r>
              <a:rPr lang="zh-CN" altLang="en-US" sz="4800" b="1" dirty="0">
                <a:latin typeface="Times New Roman" panose="02020603050405020304" pitchFamily="18" charset="0"/>
                <a:cs typeface="Times New Roman" panose="02020603050405020304" pitchFamily="18" charset="0"/>
              </a:rPr>
              <a:t>研究生双学位过渡项目</a:t>
            </a: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a:xfrm>
            <a:off x="609600" y="1600201"/>
            <a:ext cx="10972800" cy="4792210"/>
          </a:xfrm>
        </p:spPr>
        <p:txBody>
          <a:bodyPr>
            <a:normAutofit fontScale="92500" lnSpcReduction="10000"/>
          </a:bodyPr>
          <a:lstStyle/>
          <a:p>
            <a:pPr defTabSz="914377" fontAlgn="base">
              <a:spcAft>
                <a:spcPct val="0"/>
              </a:spcAft>
              <a:buClr>
                <a:srgbClr val="CC9900"/>
              </a:buClr>
              <a:buFont typeface="Wingdings" panose="05000000000000000000" pitchFamily="2" charset="2"/>
              <a:buChar char="Ø"/>
            </a:pPr>
            <a:r>
              <a:rPr lang="zh-CN" altLang="en-US" sz="1800" dirty="0">
                <a:solidFill>
                  <a:srgbClr val="000000"/>
                </a:solidFill>
                <a:latin typeface="+mj-ea"/>
                <a:ea typeface="+mj-ea"/>
              </a:rPr>
              <a:t>面向在读研究生，申请该项目的学生，在研究生第二或第三学期赴美国普渡大学西北校区进行学习，参加</a:t>
            </a:r>
            <a:r>
              <a:rPr lang="en-US" altLang="zh-CN" sz="1800" dirty="0">
                <a:solidFill>
                  <a:srgbClr val="000000"/>
                </a:solidFill>
                <a:latin typeface="+mj-ea"/>
                <a:ea typeface="+mj-ea"/>
              </a:rPr>
              <a:t>PNW ETIE</a:t>
            </a:r>
            <a:r>
              <a:rPr lang="zh-CN" altLang="en-US" sz="1800" dirty="0">
                <a:solidFill>
                  <a:srgbClr val="000000"/>
                </a:solidFill>
                <a:latin typeface="+mj-ea"/>
                <a:ea typeface="+mj-ea"/>
              </a:rPr>
              <a:t>项目一年或者半年，每学期需修</a:t>
            </a:r>
            <a:r>
              <a:rPr lang="en-US" altLang="zh-CN" sz="1800" dirty="0">
                <a:solidFill>
                  <a:srgbClr val="000000"/>
                </a:solidFill>
                <a:latin typeface="+mj-ea"/>
                <a:ea typeface="+mj-ea"/>
              </a:rPr>
              <a:t>1</a:t>
            </a:r>
            <a:r>
              <a:rPr lang="zh-CN" altLang="en-US" sz="1800" dirty="0">
                <a:solidFill>
                  <a:srgbClr val="000000"/>
                </a:solidFill>
                <a:latin typeface="+mj-ea"/>
                <a:ea typeface="+mj-ea"/>
              </a:rPr>
              <a:t>门英语，及</a:t>
            </a:r>
            <a:r>
              <a:rPr lang="en-US" altLang="zh-CN" sz="1800" dirty="0">
                <a:solidFill>
                  <a:srgbClr val="000000"/>
                </a:solidFill>
                <a:latin typeface="+mj-ea"/>
                <a:ea typeface="+mj-ea"/>
              </a:rPr>
              <a:t>3</a:t>
            </a:r>
            <a:r>
              <a:rPr lang="zh-CN" altLang="en-US" sz="1800" dirty="0">
                <a:solidFill>
                  <a:srgbClr val="000000"/>
                </a:solidFill>
                <a:latin typeface="+mj-ea"/>
                <a:ea typeface="+mj-ea"/>
              </a:rPr>
              <a:t>门研究生专业课程。</a:t>
            </a:r>
            <a:r>
              <a:rPr lang="en-US" altLang="zh-CN" sz="1800" dirty="0">
                <a:solidFill>
                  <a:srgbClr val="000000"/>
                </a:solidFill>
                <a:latin typeface="+mj-ea"/>
                <a:ea typeface="+mj-ea"/>
              </a:rPr>
              <a:t>ETIE</a:t>
            </a:r>
            <a:r>
              <a:rPr lang="zh-CN" altLang="en-US" sz="1800" dirty="0">
                <a:solidFill>
                  <a:srgbClr val="000000"/>
                </a:solidFill>
                <a:latin typeface="+mj-ea"/>
                <a:ea typeface="+mj-ea"/>
              </a:rPr>
              <a:t>期间通过</a:t>
            </a:r>
            <a:r>
              <a:rPr lang="en-US" altLang="zh-CN" sz="1800" dirty="0">
                <a:solidFill>
                  <a:srgbClr val="000000"/>
                </a:solidFill>
                <a:latin typeface="+mj-ea"/>
                <a:ea typeface="+mj-ea"/>
              </a:rPr>
              <a:t>ETIE</a:t>
            </a:r>
            <a:r>
              <a:rPr lang="zh-CN" altLang="en-US" sz="1800" dirty="0">
                <a:solidFill>
                  <a:srgbClr val="000000"/>
                </a:solidFill>
                <a:latin typeface="+mj-ea"/>
                <a:ea typeface="+mj-ea"/>
              </a:rPr>
              <a:t>英语考试，即可直申</a:t>
            </a:r>
            <a:r>
              <a:rPr lang="en-US" altLang="zh-CN" sz="1800" dirty="0">
                <a:solidFill>
                  <a:srgbClr val="000000"/>
                </a:solidFill>
                <a:latin typeface="+mj-ea"/>
                <a:ea typeface="+mj-ea"/>
              </a:rPr>
              <a:t>PNW</a:t>
            </a:r>
            <a:r>
              <a:rPr lang="zh-CN" altLang="en-US" sz="1800" dirty="0">
                <a:solidFill>
                  <a:srgbClr val="000000"/>
                </a:solidFill>
                <a:latin typeface="+mj-ea"/>
                <a:ea typeface="+mj-ea"/>
              </a:rPr>
              <a:t>研究生。</a:t>
            </a:r>
          </a:p>
          <a:p>
            <a:pPr marL="0" indent="0" defTabSz="914377" fontAlgn="base">
              <a:spcAft>
                <a:spcPct val="0"/>
              </a:spcAft>
              <a:buClr>
                <a:srgbClr val="CC9900"/>
              </a:buClr>
              <a:buNone/>
            </a:pPr>
            <a:endParaRPr lang="zh-CN" altLang="en-US"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zh-CN" altLang="en-US" sz="1800" b="1" dirty="0">
                <a:solidFill>
                  <a:srgbClr val="000000"/>
                </a:solidFill>
                <a:latin typeface="+mj-ea"/>
                <a:ea typeface="+mj-ea"/>
              </a:rPr>
              <a:t>选拔条件：</a:t>
            </a: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GPA 2.5</a:t>
            </a:r>
            <a:r>
              <a:rPr lang="zh-CN" altLang="en-US" sz="1600" dirty="0">
                <a:solidFill>
                  <a:srgbClr val="000000"/>
                </a:solidFill>
                <a:latin typeface="+mj-ea"/>
                <a:ea typeface="+mj-ea"/>
              </a:rPr>
              <a:t>以上；</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语言要求满足以下任意一项：英语四级高于</a:t>
            </a:r>
            <a:r>
              <a:rPr lang="en-US" altLang="zh-CN" sz="1600" dirty="0">
                <a:solidFill>
                  <a:srgbClr val="000000"/>
                </a:solidFill>
                <a:latin typeface="+mj-ea"/>
                <a:ea typeface="+mj-ea"/>
              </a:rPr>
              <a:t>500</a:t>
            </a:r>
            <a:r>
              <a:rPr lang="zh-CN" altLang="en-US" sz="1600" dirty="0">
                <a:solidFill>
                  <a:srgbClr val="000000"/>
                </a:solidFill>
                <a:latin typeface="+mj-ea"/>
                <a:ea typeface="+mj-ea"/>
              </a:rPr>
              <a:t>分或通过英语六级；托福高于</a:t>
            </a:r>
            <a:r>
              <a:rPr lang="en-US" altLang="zh-CN" sz="1600" dirty="0">
                <a:solidFill>
                  <a:srgbClr val="000000"/>
                </a:solidFill>
                <a:latin typeface="+mj-ea"/>
                <a:ea typeface="+mj-ea"/>
              </a:rPr>
              <a:t>70</a:t>
            </a:r>
            <a:r>
              <a:rPr lang="zh-CN" altLang="en-US" sz="1600" dirty="0">
                <a:solidFill>
                  <a:srgbClr val="000000"/>
                </a:solidFill>
                <a:latin typeface="+mj-ea"/>
                <a:ea typeface="+mj-ea"/>
              </a:rPr>
              <a:t>分；雅思高于</a:t>
            </a:r>
            <a:r>
              <a:rPr lang="en-US" altLang="zh-CN" sz="1600" dirty="0">
                <a:solidFill>
                  <a:srgbClr val="000000"/>
                </a:solidFill>
                <a:latin typeface="+mj-ea"/>
                <a:ea typeface="+mj-ea"/>
              </a:rPr>
              <a:t>6</a:t>
            </a:r>
            <a:r>
              <a:rPr lang="zh-CN" altLang="en-US" sz="1600" dirty="0">
                <a:solidFill>
                  <a:srgbClr val="000000"/>
                </a:solidFill>
                <a:latin typeface="+mj-ea"/>
                <a:ea typeface="+mj-ea"/>
              </a:rPr>
              <a:t>分；如因疫情原因未能参加考试者可以参加</a:t>
            </a:r>
            <a:r>
              <a:rPr lang="en-US" altLang="zh-CN" sz="1600" dirty="0">
                <a:solidFill>
                  <a:srgbClr val="000000"/>
                </a:solidFill>
                <a:latin typeface="+mj-ea"/>
                <a:ea typeface="+mj-ea"/>
              </a:rPr>
              <a:t>ETIE</a:t>
            </a:r>
            <a:r>
              <a:rPr lang="zh-CN" altLang="en-US" sz="1600" dirty="0">
                <a:solidFill>
                  <a:srgbClr val="000000"/>
                </a:solidFill>
                <a:latin typeface="+mj-ea"/>
                <a:ea typeface="+mj-ea"/>
              </a:rPr>
              <a:t>微信英语面试</a:t>
            </a:r>
            <a:endParaRPr lang="en-US" altLang="zh-CN" sz="1600" dirty="0">
              <a:solidFill>
                <a:srgbClr val="000000"/>
              </a:solidFill>
              <a:latin typeface="+mj-ea"/>
              <a:ea typeface="+mj-ea"/>
            </a:endParaRPr>
          </a:p>
          <a:p>
            <a:pPr marL="1047736" lvl="1" indent="-514350" defTabSz="914377" fontAlgn="base">
              <a:spcAft>
                <a:spcPct val="0"/>
              </a:spcAft>
              <a:buClr>
                <a:srgbClr val="CC9900"/>
              </a:buClr>
              <a:buFont typeface="+mj-lt"/>
              <a:buAutoNum type="arabicParenR"/>
            </a:pPr>
            <a:endParaRPr lang="zh-CN" altLang="en-US" sz="16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en-US" altLang="zh-CN" sz="1800" b="1" dirty="0">
                <a:solidFill>
                  <a:srgbClr val="000000"/>
                </a:solidFill>
                <a:latin typeface="+mj-ea"/>
                <a:ea typeface="+mj-ea"/>
              </a:rPr>
              <a:t>ETIE</a:t>
            </a:r>
            <a:r>
              <a:rPr lang="zh-CN" altLang="en-US" sz="1800" b="1" dirty="0">
                <a:solidFill>
                  <a:srgbClr val="000000"/>
                </a:solidFill>
                <a:latin typeface="+mj-ea"/>
                <a:ea typeface="+mj-ea"/>
              </a:rPr>
              <a:t>学生继续读研条件：</a:t>
            </a:r>
            <a:endParaRPr lang="en-US" altLang="zh-CN" sz="1800" b="1" dirty="0">
              <a:solidFill>
                <a:srgbClr val="000000"/>
              </a:solidFill>
              <a:latin typeface="+mj-ea"/>
              <a:ea typeface="+mj-ea"/>
            </a:endParaRP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ETIE</a:t>
            </a:r>
            <a:r>
              <a:rPr lang="zh-CN" altLang="en-US" sz="1600" dirty="0">
                <a:solidFill>
                  <a:srgbClr val="000000"/>
                </a:solidFill>
                <a:latin typeface="+mj-ea"/>
                <a:ea typeface="+mj-ea"/>
              </a:rPr>
              <a:t>期间</a:t>
            </a: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语言要求满足以下任意一项，免考</a:t>
            </a:r>
            <a:r>
              <a:rPr lang="en-US" altLang="zh-CN" sz="1600" dirty="0">
                <a:solidFill>
                  <a:srgbClr val="000000"/>
                </a:solidFill>
                <a:latin typeface="+mj-ea"/>
                <a:ea typeface="+mj-ea"/>
              </a:rPr>
              <a:t>GRE</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通过</a:t>
            </a:r>
            <a:r>
              <a:rPr lang="en-US" altLang="zh-CN" sz="1600" dirty="0">
                <a:solidFill>
                  <a:srgbClr val="000000"/>
                </a:solidFill>
                <a:latin typeface="+mj-ea"/>
                <a:ea typeface="+mj-ea"/>
              </a:rPr>
              <a:t>ETIE </a:t>
            </a:r>
            <a:r>
              <a:rPr lang="zh-CN" altLang="en-US" sz="1600" dirty="0">
                <a:solidFill>
                  <a:srgbClr val="000000"/>
                </a:solidFill>
                <a:latin typeface="+mj-ea"/>
                <a:ea typeface="+mj-ea"/>
              </a:rPr>
              <a:t>英语毕业考试（成绩有效期为一学年） ；</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托福 </a:t>
            </a:r>
            <a:r>
              <a:rPr lang="en-US" altLang="zh-CN" sz="1600" dirty="0">
                <a:solidFill>
                  <a:srgbClr val="000000"/>
                </a:solidFill>
                <a:latin typeface="+mj-ea"/>
                <a:ea typeface="+mj-ea"/>
              </a:rPr>
              <a:t>80  (</a:t>
            </a:r>
            <a:r>
              <a:rPr lang="zh-CN" altLang="en-US" sz="1600" dirty="0">
                <a:solidFill>
                  <a:srgbClr val="000000"/>
                </a:solidFill>
                <a:latin typeface="+mj-ea"/>
                <a:ea typeface="+mj-ea"/>
              </a:rPr>
              <a:t>写作</a:t>
            </a:r>
            <a:r>
              <a:rPr lang="en-US" altLang="zh-CN" sz="1600" dirty="0">
                <a:solidFill>
                  <a:srgbClr val="000000"/>
                </a:solidFill>
                <a:latin typeface="+mj-ea"/>
                <a:ea typeface="+mj-ea"/>
              </a:rPr>
              <a:t>18,</a:t>
            </a:r>
            <a:r>
              <a:rPr lang="zh-CN" altLang="en-US" sz="1600" dirty="0">
                <a:solidFill>
                  <a:srgbClr val="000000"/>
                </a:solidFill>
                <a:latin typeface="+mj-ea"/>
                <a:ea typeface="+mj-ea"/>
              </a:rPr>
              <a:t>口语</a:t>
            </a:r>
            <a:r>
              <a:rPr lang="en-US" altLang="zh-CN" sz="1600" dirty="0">
                <a:solidFill>
                  <a:srgbClr val="000000"/>
                </a:solidFill>
                <a:latin typeface="+mj-ea"/>
                <a:ea typeface="+mj-ea"/>
              </a:rPr>
              <a:t>18,</a:t>
            </a:r>
            <a:r>
              <a:rPr lang="zh-CN" altLang="en-US" sz="1600" dirty="0">
                <a:solidFill>
                  <a:srgbClr val="000000"/>
                </a:solidFill>
                <a:latin typeface="+mj-ea"/>
                <a:ea typeface="+mj-ea"/>
              </a:rPr>
              <a:t>听力</a:t>
            </a:r>
            <a:r>
              <a:rPr lang="en-US" altLang="zh-CN" sz="1600" dirty="0">
                <a:solidFill>
                  <a:srgbClr val="000000"/>
                </a:solidFill>
                <a:latin typeface="+mj-ea"/>
                <a:ea typeface="+mj-ea"/>
              </a:rPr>
              <a:t>14,</a:t>
            </a:r>
            <a:r>
              <a:rPr lang="zh-CN" altLang="en-US" sz="1600" dirty="0">
                <a:solidFill>
                  <a:srgbClr val="000000"/>
                </a:solidFill>
                <a:latin typeface="+mj-ea"/>
                <a:ea typeface="+mj-ea"/>
              </a:rPr>
              <a:t>阅读</a:t>
            </a:r>
            <a:r>
              <a:rPr lang="en-US" altLang="zh-CN" sz="1600" dirty="0">
                <a:solidFill>
                  <a:srgbClr val="000000"/>
                </a:solidFill>
                <a:latin typeface="+mj-ea"/>
                <a:ea typeface="+mj-ea"/>
              </a:rPr>
              <a:t>19)</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雅思 </a:t>
            </a:r>
            <a:r>
              <a:rPr lang="en-US" altLang="zh-CN" sz="1600" dirty="0">
                <a:solidFill>
                  <a:srgbClr val="000000"/>
                </a:solidFill>
                <a:latin typeface="+mj-ea"/>
                <a:ea typeface="+mj-ea"/>
              </a:rPr>
              <a:t>6.5  (</a:t>
            </a:r>
            <a:r>
              <a:rPr lang="zh-CN" altLang="en-US" sz="1600" dirty="0">
                <a:solidFill>
                  <a:srgbClr val="000000"/>
                </a:solidFill>
                <a:latin typeface="+mj-ea"/>
                <a:ea typeface="+mj-ea"/>
              </a:rPr>
              <a:t>听力</a:t>
            </a:r>
            <a:r>
              <a:rPr lang="en-US" altLang="zh-CN" sz="1600" dirty="0">
                <a:solidFill>
                  <a:srgbClr val="000000"/>
                </a:solidFill>
                <a:latin typeface="+mj-ea"/>
                <a:ea typeface="+mj-ea"/>
              </a:rPr>
              <a:t>6.0,</a:t>
            </a:r>
            <a:r>
              <a:rPr lang="zh-CN" altLang="en-US" sz="1600" dirty="0">
                <a:solidFill>
                  <a:srgbClr val="000000"/>
                </a:solidFill>
                <a:latin typeface="+mj-ea"/>
                <a:ea typeface="+mj-ea"/>
              </a:rPr>
              <a:t>阅读</a:t>
            </a:r>
            <a:r>
              <a:rPr lang="en-US" altLang="zh-CN" sz="1600" dirty="0">
                <a:solidFill>
                  <a:srgbClr val="000000"/>
                </a:solidFill>
                <a:latin typeface="+mj-ea"/>
                <a:ea typeface="+mj-ea"/>
              </a:rPr>
              <a:t>6.5,</a:t>
            </a:r>
            <a:r>
              <a:rPr lang="zh-CN" altLang="en-US" sz="1600" dirty="0">
                <a:solidFill>
                  <a:srgbClr val="000000"/>
                </a:solidFill>
                <a:latin typeface="+mj-ea"/>
                <a:ea typeface="+mj-ea"/>
              </a:rPr>
              <a:t>写作</a:t>
            </a:r>
            <a:r>
              <a:rPr lang="en-US" altLang="zh-CN" sz="1600" dirty="0">
                <a:solidFill>
                  <a:srgbClr val="000000"/>
                </a:solidFill>
                <a:latin typeface="+mj-ea"/>
                <a:ea typeface="+mj-ea"/>
              </a:rPr>
              <a:t>5.5,</a:t>
            </a:r>
            <a:r>
              <a:rPr lang="zh-CN" altLang="en-US" sz="1600" dirty="0">
                <a:solidFill>
                  <a:srgbClr val="000000"/>
                </a:solidFill>
                <a:latin typeface="+mj-ea"/>
                <a:ea typeface="+mj-ea"/>
              </a:rPr>
              <a:t>口语</a:t>
            </a:r>
            <a:r>
              <a:rPr lang="en-US" altLang="zh-CN" sz="1600" dirty="0">
                <a:solidFill>
                  <a:srgbClr val="000000"/>
                </a:solidFill>
                <a:latin typeface="+mj-ea"/>
                <a:ea typeface="+mj-ea"/>
              </a:rPr>
              <a:t>6.0)</a:t>
            </a:r>
            <a:r>
              <a:rPr lang="zh-CN" altLang="en-US" sz="1600" dirty="0">
                <a:solidFill>
                  <a:srgbClr val="000000"/>
                </a:solidFill>
                <a:latin typeface="+mj-ea"/>
                <a:ea typeface="+mj-ea"/>
              </a:rPr>
              <a:t>。</a:t>
            </a:r>
          </a:p>
          <a:p>
            <a:pPr defTabSz="914377" fontAlgn="base">
              <a:spcBef>
                <a:spcPts val="1200"/>
              </a:spcBef>
              <a:spcAft>
                <a:spcPct val="0"/>
              </a:spcAft>
              <a:buClr>
                <a:srgbClr val="CC9900"/>
              </a:buClr>
              <a:buFont typeface="Wingdings" panose="05000000000000000000" pitchFamily="2" charset="2"/>
              <a:buChar char="Ø"/>
            </a:pPr>
            <a:r>
              <a:rPr lang="zh-CN" altLang="en-US" sz="1900" b="1" dirty="0">
                <a:solidFill>
                  <a:srgbClr val="000000"/>
                </a:solidFill>
                <a:latin typeface="+mj-ea"/>
                <a:ea typeface="+mj-ea"/>
              </a:rPr>
              <a:t>学分转换：</a:t>
            </a:r>
          </a:p>
          <a:p>
            <a:pPr marL="876277" lvl="1" indent="-342891" defTabSz="914377" fontAlgn="base">
              <a:spcAft>
                <a:spcPct val="0"/>
              </a:spcAft>
              <a:buClr>
                <a:srgbClr val="CC9900"/>
              </a:buClr>
              <a:buFontTx/>
              <a:buChar char="•"/>
            </a:pPr>
            <a:r>
              <a:rPr lang="zh-CN" altLang="en-US" sz="1600" dirty="0">
                <a:solidFill>
                  <a:srgbClr val="000000"/>
                </a:solidFill>
                <a:latin typeface="+mj-ea"/>
                <a:ea typeface="+mj-ea"/>
              </a:rPr>
              <a:t>可以从国内学校和</a:t>
            </a:r>
            <a:r>
              <a:rPr lang="en-US" altLang="zh-CN" sz="1600" dirty="0">
                <a:solidFill>
                  <a:srgbClr val="000000"/>
                </a:solidFill>
                <a:latin typeface="+mj-ea"/>
                <a:ea typeface="+mj-ea"/>
              </a:rPr>
              <a:t>ETIE</a:t>
            </a:r>
            <a:r>
              <a:rPr lang="zh-CN" altLang="en-US" sz="1600" dirty="0">
                <a:solidFill>
                  <a:srgbClr val="000000"/>
                </a:solidFill>
                <a:latin typeface="+mj-ea"/>
                <a:ea typeface="+mj-ea"/>
              </a:rPr>
              <a:t>期间修的研究生课程中转</a:t>
            </a:r>
            <a:r>
              <a:rPr lang="en-US" altLang="zh-CN" sz="1600" dirty="0">
                <a:solidFill>
                  <a:srgbClr val="000000"/>
                </a:solidFill>
                <a:latin typeface="+mj-ea"/>
                <a:ea typeface="+mj-ea"/>
              </a:rPr>
              <a:t>4</a:t>
            </a:r>
            <a:r>
              <a:rPr lang="zh-CN" altLang="en-US" sz="1600" dirty="0">
                <a:solidFill>
                  <a:srgbClr val="000000"/>
                </a:solidFill>
                <a:latin typeface="+mj-ea"/>
                <a:ea typeface="+mj-ea"/>
              </a:rPr>
              <a:t>门（</a:t>
            </a:r>
            <a:r>
              <a:rPr lang="en-US" altLang="zh-CN" sz="1600" dirty="0">
                <a:solidFill>
                  <a:srgbClr val="000000"/>
                </a:solidFill>
                <a:latin typeface="+mj-ea"/>
                <a:ea typeface="+mj-ea"/>
              </a:rPr>
              <a:t>12</a:t>
            </a:r>
            <a:r>
              <a:rPr lang="zh-CN" altLang="en-US" sz="1600" dirty="0">
                <a:solidFill>
                  <a:srgbClr val="000000"/>
                </a:solidFill>
                <a:latin typeface="+mj-ea"/>
                <a:ea typeface="+mj-ea"/>
              </a:rPr>
              <a:t>学分）</a:t>
            </a: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的课程到普渡大学</a:t>
            </a:r>
            <a:r>
              <a:rPr lang="en-US" altLang="zh-CN" sz="1600" dirty="0">
                <a:solidFill>
                  <a:srgbClr val="000000"/>
                </a:solidFill>
                <a:latin typeface="+mj-ea"/>
                <a:ea typeface="+mj-ea"/>
              </a:rPr>
              <a:t>			</a:t>
            </a:r>
            <a:r>
              <a:rPr lang="zh-CN" altLang="en-US" sz="1600" dirty="0">
                <a:solidFill>
                  <a:srgbClr val="000000"/>
                </a:solidFill>
                <a:latin typeface="+mj-ea"/>
                <a:ea typeface="+mj-ea"/>
              </a:rPr>
              <a:t>研究生课程中。</a:t>
            </a:r>
          </a:p>
        </p:txBody>
      </p:sp>
    </p:spTree>
    <p:extLst>
      <p:ext uri="{BB962C8B-B14F-4D97-AF65-F5344CB8AC3E}">
        <p14:creationId xmlns:p14="http://schemas.microsoft.com/office/powerpoint/2010/main" val="2214169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p:nvPr>
        </p:nvSpPr>
        <p:spPr>
          <a:xfrm>
            <a:off x="1610517" y="510033"/>
            <a:ext cx="10972800" cy="1143000"/>
          </a:xfrm>
        </p:spPr>
        <p:txBody>
          <a:bodyPr>
            <a:noAutofit/>
          </a:bodyPr>
          <a:lstStyle/>
          <a:p>
            <a:pPr algn="ctr" defTabSz="914377" fontAlgn="base">
              <a:spcBef>
                <a:spcPct val="0"/>
              </a:spcBef>
              <a:spcAft>
                <a:spcPct val="0"/>
              </a:spcAft>
            </a:pPr>
            <a:r>
              <a:rPr lang="zh-CN" altLang="en-US" sz="4800" b="1" dirty="0">
                <a:solidFill>
                  <a:srgbClr val="000000"/>
                </a:solidFill>
                <a:latin typeface="Times" panose="02020603050405020304" pitchFamily="18" charset="0"/>
              </a:rPr>
              <a:t>一至两学期在读研究生交流项目</a:t>
            </a: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p:txBody>
          <a:bodyPr>
            <a:noAutofit/>
          </a:bodyPr>
          <a:lstStyle/>
          <a:p>
            <a:pPr defTabSz="914377" fontAlgn="base">
              <a:lnSpc>
                <a:spcPct val="120000"/>
              </a:lnSpc>
              <a:spcAft>
                <a:spcPct val="0"/>
              </a:spcAft>
              <a:buClr>
                <a:srgbClr val="CC9900"/>
              </a:buClr>
              <a:buFont typeface="Wingdings" panose="05000000000000000000" pitchFamily="2" charset="2"/>
              <a:buChar char="Ø"/>
            </a:pPr>
            <a:r>
              <a:rPr lang="zh-CN" altLang="en-US" sz="1800" dirty="0">
                <a:solidFill>
                  <a:srgbClr val="000000"/>
                </a:solidFill>
                <a:latin typeface="+mj-ea"/>
                <a:ea typeface="+mj-ea"/>
              </a:rPr>
              <a:t>该项目面向于在读研究生，在研究生第二或第三学期赴美国普渡大学西北校区进行学习一至两学期，每学期需修</a:t>
            </a:r>
            <a:r>
              <a:rPr lang="en-US" altLang="zh-CN" sz="1800" dirty="0">
                <a:solidFill>
                  <a:srgbClr val="000000"/>
                </a:solidFill>
                <a:latin typeface="+mj-ea"/>
                <a:ea typeface="+mj-ea"/>
              </a:rPr>
              <a:t>1</a:t>
            </a:r>
            <a:r>
              <a:rPr lang="zh-CN" altLang="en-US" sz="1800" dirty="0">
                <a:solidFill>
                  <a:srgbClr val="000000"/>
                </a:solidFill>
                <a:latin typeface="+mj-ea"/>
                <a:ea typeface="+mj-ea"/>
              </a:rPr>
              <a:t>门英语，及</a:t>
            </a:r>
            <a:r>
              <a:rPr lang="en-US" altLang="zh-CN" sz="1800" dirty="0">
                <a:solidFill>
                  <a:srgbClr val="000000"/>
                </a:solidFill>
                <a:latin typeface="+mj-ea"/>
                <a:ea typeface="+mj-ea"/>
              </a:rPr>
              <a:t>3</a:t>
            </a:r>
            <a:r>
              <a:rPr lang="zh-CN" altLang="en-US" sz="1800" dirty="0">
                <a:solidFill>
                  <a:srgbClr val="000000"/>
                </a:solidFill>
                <a:latin typeface="+mj-ea"/>
                <a:ea typeface="+mj-ea"/>
              </a:rPr>
              <a:t>门研究生专业课程。</a:t>
            </a:r>
          </a:p>
          <a:p>
            <a:pPr marL="342891" indent="-342891" defTabSz="914377" fontAlgn="base">
              <a:lnSpc>
                <a:spcPct val="120000"/>
              </a:lnSpc>
              <a:spcAft>
                <a:spcPct val="0"/>
              </a:spcAft>
              <a:buClr>
                <a:srgbClr val="CC9900"/>
              </a:buClr>
              <a:buFontTx/>
              <a:buChar char="•"/>
            </a:pPr>
            <a:endParaRPr lang="zh-CN" altLang="en-US" sz="1800" dirty="0">
              <a:solidFill>
                <a:srgbClr val="000000"/>
              </a:solidFill>
              <a:latin typeface="+mj-ea"/>
              <a:ea typeface="+mj-ea"/>
            </a:endParaRPr>
          </a:p>
          <a:p>
            <a:pPr defTabSz="914377" fontAlgn="base">
              <a:lnSpc>
                <a:spcPct val="120000"/>
              </a:lnSpc>
              <a:spcAft>
                <a:spcPct val="0"/>
              </a:spcAft>
              <a:buClr>
                <a:srgbClr val="CC9900"/>
              </a:buClr>
              <a:buFont typeface="Wingdings" panose="05000000000000000000" pitchFamily="2" charset="2"/>
              <a:buChar char="Ø"/>
            </a:pPr>
            <a:r>
              <a:rPr lang="zh-CN" altLang="en-US" sz="1800" b="1" dirty="0">
                <a:solidFill>
                  <a:srgbClr val="000000"/>
                </a:solidFill>
                <a:latin typeface="+mj-ea"/>
                <a:ea typeface="+mj-ea"/>
              </a:rPr>
              <a:t>项目选拔条件：</a:t>
            </a:r>
          </a:p>
          <a:p>
            <a:pPr marL="1047736" lvl="1" indent="-514350" defTabSz="914377" fontAlgn="base">
              <a:lnSpc>
                <a:spcPct val="120000"/>
              </a:lnSpc>
              <a:spcAft>
                <a:spcPct val="0"/>
              </a:spcAft>
              <a:buClr>
                <a:srgbClr val="CC9900"/>
              </a:buClr>
              <a:buFont typeface="+mj-lt"/>
              <a:buAutoNum type="arabicParenR"/>
            </a:pPr>
            <a:r>
              <a:rPr lang="en-US" altLang="zh-CN" sz="1800" dirty="0">
                <a:solidFill>
                  <a:srgbClr val="000000"/>
                </a:solidFill>
                <a:latin typeface="+mj-ea"/>
                <a:ea typeface="+mj-ea"/>
              </a:rPr>
              <a:t>GPA 2.5</a:t>
            </a:r>
            <a:r>
              <a:rPr lang="zh-CN" altLang="en-US" sz="1800" dirty="0">
                <a:solidFill>
                  <a:srgbClr val="000000"/>
                </a:solidFill>
                <a:latin typeface="+mj-ea"/>
                <a:ea typeface="+mj-ea"/>
              </a:rPr>
              <a:t>以上；</a:t>
            </a:r>
          </a:p>
          <a:p>
            <a:pPr marL="1047736" lvl="1" indent="-514350" defTabSz="914377" fontAlgn="base">
              <a:lnSpc>
                <a:spcPct val="120000"/>
              </a:lnSpc>
              <a:spcAft>
                <a:spcPct val="0"/>
              </a:spcAft>
              <a:buClr>
                <a:srgbClr val="CC9900"/>
              </a:buClr>
              <a:buFont typeface="+mj-lt"/>
              <a:buAutoNum type="arabicParenR"/>
            </a:pPr>
            <a:r>
              <a:rPr lang="zh-CN" altLang="en-US" sz="1800" dirty="0">
                <a:solidFill>
                  <a:srgbClr val="000000"/>
                </a:solidFill>
                <a:latin typeface="+mj-ea"/>
                <a:ea typeface="+mj-ea"/>
              </a:rPr>
              <a:t>语言要求满足以下任意一项：英语四级高于</a:t>
            </a:r>
            <a:r>
              <a:rPr lang="en-US" altLang="zh-CN" sz="1800" dirty="0">
                <a:solidFill>
                  <a:srgbClr val="000000"/>
                </a:solidFill>
                <a:latin typeface="+mj-ea"/>
                <a:ea typeface="+mj-ea"/>
              </a:rPr>
              <a:t>500</a:t>
            </a:r>
            <a:r>
              <a:rPr lang="zh-CN" altLang="en-US" sz="1800" dirty="0">
                <a:solidFill>
                  <a:srgbClr val="000000"/>
                </a:solidFill>
                <a:latin typeface="+mj-ea"/>
                <a:ea typeface="+mj-ea"/>
              </a:rPr>
              <a:t>分或通过英语六级；托福高于</a:t>
            </a:r>
            <a:r>
              <a:rPr lang="en-US" altLang="zh-CN" sz="1800" dirty="0">
                <a:solidFill>
                  <a:srgbClr val="000000"/>
                </a:solidFill>
                <a:latin typeface="+mj-ea"/>
                <a:ea typeface="+mj-ea"/>
              </a:rPr>
              <a:t>70</a:t>
            </a:r>
            <a:r>
              <a:rPr lang="zh-CN" altLang="en-US" sz="1800" dirty="0">
                <a:solidFill>
                  <a:srgbClr val="000000"/>
                </a:solidFill>
                <a:latin typeface="+mj-ea"/>
                <a:ea typeface="+mj-ea"/>
              </a:rPr>
              <a:t>分；雅思高于</a:t>
            </a:r>
            <a:r>
              <a:rPr lang="en-US" altLang="zh-CN" sz="1800" dirty="0">
                <a:solidFill>
                  <a:srgbClr val="000000"/>
                </a:solidFill>
                <a:latin typeface="+mj-ea"/>
                <a:ea typeface="+mj-ea"/>
              </a:rPr>
              <a:t>6</a:t>
            </a:r>
            <a:r>
              <a:rPr lang="zh-CN" altLang="en-US" sz="1800" dirty="0">
                <a:solidFill>
                  <a:srgbClr val="000000"/>
                </a:solidFill>
                <a:latin typeface="+mj-ea"/>
                <a:ea typeface="+mj-ea"/>
              </a:rPr>
              <a:t>分；如因疫情原因未能参加考试者可以参加</a:t>
            </a:r>
            <a:r>
              <a:rPr lang="en-US" altLang="zh-CN" sz="1800" dirty="0">
                <a:solidFill>
                  <a:srgbClr val="000000"/>
                </a:solidFill>
                <a:latin typeface="+mj-ea"/>
                <a:ea typeface="+mj-ea"/>
              </a:rPr>
              <a:t>ETIE</a:t>
            </a:r>
            <a:r>
              <a:rPr lang="zh-CN" altLang="en-US" sz="1800" dirty="0">
                <a:solidFill>
                  <a:srgbClr val="000000"/>
                </a:solidFill>
                <a:latin typeface="+mj-ea"/>
                <a:ea typeface="+mj-ea"/>
              </a:rPr>
              <a:t>微信英语面试</a:t>
            </a:r>
          </a:p>
          <a:p>
            <a:pPr marL="342891" indent="-342891" defTabSz="914377" fontAlgn="base">
              <a:lnSpc>
                <a:spcPct val="120000"/>
              </a:lnSpc>
              <a:spcAft>
                <a:spcPct val="0"/>
              </a:spcAft>
              <a:buClr>
                <a:srgbClr val="CC9900"/>
              </a:buClr>
              <a:buFontTx/>
              <a:buChar char="•"/>
            </a:pPr>
            <a:endParaRPr lang="zh-CN" altLang="en-US"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en-US" altLang="zh-CN" sz="1800" b="1" dirty="0">
                <a:solidFill>
                  <a:srgbClr val="000000"/>
                </a:solidFill>
                <a:latin typeface="+mj-ea"/>
                <a:ea typeface="+mj-ea"/>
              </a:rPr>
              <a:t>ETIE</a:t>
            </a:r>
            <a:r>
              <a:rPr lang="zh-CN" altLang="en-US" sz="1800" b="1" dirty="0">
                <a:solidFill>
                  <a:srgbClr val="000000"/>
                </a:solidFill>
                <a:latin typeface="+mj-ea"/>
                <a:ea typeface="+mj-ea"/>
              </a:rPr>
              <a:t>学生继续读研条件：</a:t>
            </a:r>
            <a:endParaRPr lang="en-US" altLang="zh-CN" sz="1800" b="1" dirty="0">
              <a:solidFill>
                <a:srgbClr val="000000"/>
              </a:solidFill>
              <a:latin typeface="+mj-ea"/>
              <a:ea typeface="+mj-ea"/>
            </a:endParaRP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ETIE</a:t>
            </a:r>
            <a:r>
              <a:rPr lang="zh-CN" altLang="en-US" sz="1600" dirty="0">
                <a:solidFill>
                  <a:srgbClr val="000000"/>
                </a:solidFill>
                <a:latin typeface="+mj-ea"/>
                <a:ea typeface="+mj-ea"/>
              </a:rPr>
              <a:t>期间</a:t>
            </a: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语言要求满足以下任意一项，免考</a:t>
            </a:r>
            <a:r>
              <a:rPr lang="en-US" altLang="zh-CN" sz="1600" dirty="0">
                <a:solidFill>
                  <a:srgbClr val="000000"/>
                </a:solidFill>
                <a:latin typeface="+mj-ea"/>
                <a:ea typeface="+mj-ea"/>
              </a:rPr>
              <a:t>GRE</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通过</a:t>
            </a:r>
            <a:r>
              <a:rPr lang="en-US" altLang="zh-CN" sz="1600" dirty="0">
                <a:solidFill>
                  <a:srgbClr val="000000"/>
                </a:solidFill>
                <a:latin typeface="+mj-ea"/>
                <a:ea typeface="+mj-ea"/>
              </a:rPr>
              <a:t>ETIE </a:t>
            </a:r>
            <a:r>
              <a:rPr lang="zh-CN" altLang="en-US" sz="1600" dirty="0">
                <a:solidFill>
                  <a:srgbClr val="000000"/>
                </a:solidFill>
                <a:latin typeface="+mj-ea"/>
                <a:ea typeface="+mj-ea"/>
              </a:rPr>
              <a:t>英语毕业考试（成绩有效期为一学年） ；</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托福 </a:t>
            </a:r>
            <a:r>
              <a:rPr lang="en-US" altLang="zh-CN" sz="1600" dirty="0">
                <a:solidFill>
                  <a:srgbClr val="000000"/>
                </a:solidFill>
                <a:latin typeface="+mj-ea"/>
                <a:ea typeface="+mj-ea"/>
              </a:rPr>
              <a:t>80  (</a:t>
            </a:r>
            <a:r>
              <a:rPr lang="zh-CN" altLang="en-US" sz="1600" dirty="0">
                <a:solidFill>
                  <a:srgbClr val="000000"/>
                </a:solidFill>
                <a:latin typeface="+mj-ea"/>
                <a:ea typeface="+mj-ea"/>
              </a:rPr>
              <a:t>写作</a:t>
            </a:r>
            <a:r>
              <a:rPr lang="en-US" altLang="zh-CN" sz="1600" dirty="0">
                <a:solidFill>
                  <a:srgbClr val="000000"/>
                </a:solidFill>
                <a:latin typeface="+mj-ea"/>
                <a:ea typeface="+mj-ea"/>
              </a:rPr>
              <a:t>18,</a:t>
            </a:r>
            <a:r>
              <a:rPr lang="zh-CN" altLang="en-US" sz="1600" dirty="0">
                <a:solidFill>
                  <a:srgbClr val="000000"/>
                </a:solidFill>
                <a:latin typeface="+mj-ea"/>
                <a:ea typeface="+mj-ea"/>
              </a:rPr>
              <a:t>口语</a:t>
            </a:r>
            <a:r>
              <a:rPr lang="en-US" altLang="zh-CN" sz="1600" dirty="0">
                <a:solidFill>
                  <a:srgbClr val="000000"/>
                </a:solidFill>
                <a:latin typeface="+mj-ea"/>
                <a:ea typeface="+mj-ea"/>
              </a:rPr>
              <a:t>18,</a:t>
            </a:r>
            <a:r>
              <a:rPr lang="zh-CN" altLang="en-US" sz="1600" dirty="0">
                <a:solidFill>
                  <a:srgbClr val="000000"/>
                </a:solidFill>
                <a:latin typeface="+mj-ea"/>
                <a:ea typeface="+mj-ea"/>
              </a:rPr>
              <a:t>听力</a:t>
            </a:r>
            <a:r>
              <a:rPr lang="en-US" altLang="zh-CN" sz="1600" dirty="0">
                <a:solidFill>
                  <a:srgbClr val="000000"/>
                </a:solidFill>
                <a:latin typeface="+mj-ea"/>
                <a:ea typeface="+mj-ea"/>
              </a:rPr>
              <a:t>14,</a:t>
            </a:r>
            <a:r>
              <a:rPr lang="zh-CN" altLang="en-US" sz="1600" dirty="0">
                <a:solidFill>
                  <a:srgbClr val="000000"/>
                </a:solidFill>
                <a:latin typeface="+mj-ea"/>
                <a:ea typeface="+mj-ea"/>
              </a:rPr>
              <a:t>阅读</a:t>
            </a:r>
            <a:r>
              <a:rPr lang="en-US" altLang="zh-CN" sz="1600" dirty="0">
                <a:solidFill>
                  <a:srgbClr val="000000"/>
                </a:solidFill>
                <a:latin typeface="+mj-ea"/>
                <a:ea typeface="+mj-ea"/>
              </a:rPr>
              <a:t>19)</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雅思 </a:t>
            </a:r>
            <a:r>
              <a:rPr lang="en-US" altLang="zh-CN" sz="1600" dirty="0">
                <a:solidFill>
                  <a:srgbClr val="000000"/>
                </a:solidFill>
                <a:latin typeface="+mj-ea"/>
                <a:ea typeface="+mj-ea"/>
              </a:rPr>
              <a:t>6.5  (</a:t>
            </a:r>
            <a:r>
              <a:rPr lang="zh-CN" altLang="en-US" sz="1600" dirty="0">
                <a:solidFill>
                  <a:srgbClr val="000000"/>
                </a:solidFill>
                <a:latin typeface="+mj-ea"/>
                <a:ea typeface="+mj-ea"/>
              </a:rPr>
              <a:t>听力</a:t>
            </a:r>
            <a:r>
              <a:rPr lang="en-US" altLang="zh-CN" sz="1600" dirty="0">
                <a:solidFill>
                  <a:srgbClr val="000000"/>
                </a:solidFill>
                <a:latin typeface="+mj-ea"/>
                <a:ea typeface="+mj-ea"/>
              </a:rPr>
              <a:t>6.0,</a:t>
            </a:r>
            <a:r>
              <a:rPr lang="zh-CN" altLang="en-US" sz="1600" dirty="0">
                <a:solidFill>
                  <a:srgbClr val="000000"/>
                </a:solidFill>
                <a:latin typeface="+mj-ea"/>
                <a:ea typeface="+mj-ea"/>
              </a:rPr>
              <a:t>阅读</a:t>
            </a:r>
            <a:r>
              <a:rPr lang="en-US" altLang="zh-CN" sz="1600" dirty="0">
                <a:solidFill>
                  <a:srgbClr val="000000"/>
                </a:solidFill>
                <a:latin typeface="+mj-ea"/>
                <a:ea typeface="+mj-ea"/>
              </a:rPr>
              <a:t>6.5,</a:t>
            </a:r>
            <a:r>
              <a:rPr lang="zh-CN" altLang="en-US" sz="1600" dirty="0">
                <a:solidFill>
                  <a:srgbClr val="000000"/>
                </a:solidFill>
                <a:latin typeface="+mj-ea"/>
                <a:ea typeface="+mj-ea"/>
              </a:rPr>
              <a:t>写作</a:t>
            </a:r>
            <a:r>
              <a:rPr lang="en-US" altLang="zh-CN" sz="1600" dirty="0">
                <a:solidFill>
                  <a:srgbClr val="000000"/>
                </a:solidFill>
                <a:latin typeface="+mj-ea"/>
                <a:ea typeface="+mj-ea"/>
              </a:rPr>
              <a:t>5.5,</a:t>
            </a:r>
            <a:r>
              <a:rPr lang="zh-CN" altLang="en-US" sz="1600" dirty="0">
                <a:solidFill>
                  <a:srgbClr val="000000"/>
                </a:solidFill>
                <a:latin typeface="+mj-ea"/>
                <a:ea typeface="+mj-ea"/>
              </a:rPr>
              <a:t>口语</a:t>
            </a:r>
            <a:r>
              <a:rPr lang="en-US" altLang="zh-CN" sz="1600" dirty="0">
                <a:solidFill>
                  <a:srgbClr val="000000"/>
                </a:solidFill>
                <a:latin typeface="+mj-ea"/>
                <a:ea typeface="+mj-ea"/>
              </a:rPr>
              <a:t>6.0)</a:t>
            </a:r>
            <a:r>
              <a:rPr lang="zh-CN" altLang="en-US" sz="1600" dirty="0">
                <a:solidFill>
                  <a:srgbClr val="000000"/>
                </a:solidFill>
                <a:latin typeface="+mj-ea"/>
                <a:ea typeface="+mj-ea"/>
              </a:rPr>
              <a:t>。</a:t>
            </a:r>
          </a:p>
          <a:p>
            <a:pPr marL="342891" indent="-342891" defTabSz="914377" fontAlgn="base">
              <a:lnSpc>
                <a:spcPct val="120000"/>
              </a:lnSpc>
              <a:spcAft>
                <a:spcPct val="0"/>
              </a:spcAft>
              <a:buClr>
                <a:srgbClr val="CC9900"/>
              </a:buClr>
              <a:buFontTx/>
              <a:buChar char="•"/>
            </a:pPr>
            <a:endParaRPr lang="zh-CN" altLang="en-US" sz="3700" dirty="0">
              <a:solidFill>
                <a:srgbClr val="000000"/>
              </a:solidFill>
              <a:latin typeface="+mj-ea"/>
              <a:ea typeface="+mj-ea"/>
            </a:endParaRPr>
          </a:p>
        </p:txBody>
      </p:sp>
    </p:spTree>
    <p:extLst>
      <p:ext uri="{BB962C8B-B14F-4D97-AF65-F5344CB8AC3E}">
        <p14:creationId xmlns:p14="http://schemas.microsoft.com/office/powerpoint/2010/main" val="1122934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p:nvPr>
        </p:nvSpPr>
        <p:spPr>
          <a:xfrm>
            <a:off x="1079383" y="470749"/>
            <a:ext cx="10972800" cy="1143000"/>
          </a:xfrm>
        </p:spPr>
        <p:txBody>
          <a:bodyPr>
            <a:noAutofit/>
          </a:bodyPr>
          <a:lstStyle/>
          <a:p>
            <a:pPr algn="ctr"/>
            <a:r>
              <a:rPr lang="en-US" altLang="zh-CN" sz="4800" b="1" dirty="0">
                <a:latin typeface="Times New Roman" panose="02020603050405020304" pitchFamily="18" charset="0"/>
                <a:cs typeface="Times New Roman" panose="02020603050405020304" pitchFamily="18" charset="0"/>
              </a:rPr>
              <a:t>1+1</a:t>
            </a:r>
            <a:r>
              <a:rPr lang="en-US" altLang="zh-CN" sz="4800" b="1" dirty="0">
                <a:latin typeface="+mj-ea"/>
              </a:rPr>
              <a:t> </a:t>
            </a:r>
            <a:r>
              <a:rPr lang="zh-CN" altLang="en-US" sz="4800" b="1" dirty="0">
                <a:latin typeface="+mj-ea"/>
              </a:rPr>
              <a:t>研究生双学位项目</a:t>
            </a:r>
            <a:endParaRPr lang="zh-CN" altLang="en-US" sz="1400" dirty="0">
              <a:latin typeface="+mj-ea"/>
            </a:endParaRP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p:txBody>
          <a:bodyPr>
            <a:normAutofit/>
          </a:bodyPr>
          <a:lstStyle/>
          <a:p>
            <a:pPr defTabSz="914377" fontAlgn="base">
              <a:spcAft>
                <a:spcPct val="0"/>
              </a:spcAft>
              <a:buClr>
                <a:srgbClr val="CC9900"/>
              </a:buClr>
              <a:buFont typeface="Wingdings" panose="05000000000000000000" pitchFamily="2" charset="2"/>
              <a:buChar char="Ø"/>
            </a:pPr>
            <a:r>
              <a:rPr lang="zh-CN" altLang="en-US" sz="1800" dirty="0">
                <a:solidFill>
                  <a:srgbClr val="000000"/>
                </a:solidFill>
                <a:latin typeface="+mj-ea"/>
                <a:ea typeface="+mj-ea"/>
              </a:rPr>
              <a:t>面向在读研究生，申请该项目的学生需满足</a:t>
            </a:r>
            <a:r>
              <a:rPr lang="en-US" altLang="zh-CN" sz="1800" dirty="0">
                <a:solidFill>
                  <a:srgbClr val="000000"/>
                </a:solidFill>
                <a:latin typeface="+mj-ea"/>
                <a:ea typeface="+mj-ea"/>
              </a:rPr>
              <a:t>PNW</a:t>
            </a:r>
            <a:r>
              <a:rPr lang="zh-CN" altLang="en-US" sz="1800" dirty="0">
                <a:solidFill>
                  <a:srgbClr val="000000"/>
                </a:solidFill>
                <a:latin typeface="+mj-ea"/>
                <a:ea typeface="+mj-ea"/>
              </a:rPr>
              <a:t>正常研究生录取条件，在研究生第二或第三学期赴美国普渡大学西北校区进行学习。修满</a:t>
            </a:r>
            <a:r>
              <a:rPr lang="en-US" altLang="zh-CN" sz="1800" dirty="0">
                <a:solidFill>
                  <a:srgbClr val="000000"/>
                </a:solidFill>
                <a:latin typeface="+mj-ea"/>
                <a:ea typeface="+mj-ea"/>
              </a:rPr>
              <a:t>30</a:t>
            </a:r>
            <a:r>
              <a:rPr lang="zh-CN" altLang="en-US" sz="1800" dirty="0">
                <a:solidFill>
                  <a:srgbClr val="000000"/>
                </a:solidFill>
                <a:latin typeface="+mj-ea"/>
                <a:ea typeface="+mj-ea"/>
              </a:rPr>
              <a:t>学分课程且</a:t>
            </a:r>
            <a:r>
              <a:rPr lang="en-US" altLang="zh-CN" sz="1800" dirty="0">
                <a:solidFill>
                  <a:srgbClr val="000000"/>
                </a:solidFill>
                <a:latin typeface="+mj-ea"/>
                <a:ea typeface="+mj-ea"/>
              </a:rPr>
              <a:t>GPA</a:t>
            </a:r>
            <a:r>
              <a:rPr lang="zh-CN" altLang="en-US" sz="1800" dirty="0">
                <a:solidFill>
                  <a:srgbClr val="000000"/>
                </a:solidFill>
                <a:latin typeface="+mj-ea"/>
                <a:ea typeface="+mj-ea"/>
              </a:rPr>
              <a:t>不低于</a:t>
            </a:r>
            <a:r>
              <a:rPr lang="en-US" altLang="zh-CN" sz="1800" dirty="0">
                <a:solidFill>
                  <a:srgbClr val="000000"/>
                </a:solidFill>
                <a:latin typeface="+mj-ea"/>
                <a:ea typeface="+mj-ea"/>
              </a:rPr>
              <a:t>3.0</a:t>
            </a:r>
            <a:r>
              <a:rPr lang="zh-CN" altLang="en-US" sz="1800" dirty="0">
                <a:solidFill>
                  <a:srgbClr val="000000"/>
                </a:solidFill>
                <a:latin typeface="+mj-ea"/>
                <a:ea typeface="+mj-ea"/>
              </a:rPr>
              <a:t>即可能获得该普渡大学研究生学位。</a:t>
            </a:r>
          </a:p>
          <a:p>
            <a:pPr marL="342891" indent="-342891" defTabSz="914377" fontAlgn="base">
              <a:spcAft>
                <a:spcPct val="0"/>
              </a:spcAft>
              <a:buClr>
                <a:srgbClr val="CC9900"/>
              </a:buClr>
              <a:buFontTx/>
              <a:buChar char="•"/>
            </a:pPr>
            <a:endParaRPr lang="zh-CN" altLang="en-US"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zh-CN" altLang="en-US" sz="1800" b="1" dirty="0">
                <a:solidFill>
                  <a:srgbClr val="000000"/>
                </a:solidFill>
                <a:latin typeface="+mj-ea"/>
                <a:ea typeface="+mj-ea"/>
              </a:rPr>
              <a:t>选拔条件（按正常研究生录取条件）：</a:t>
            </a: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a:t>
            </a:r>
            <a:endParaRPr lang="en-US" altLang="zh-CN" sz="1600" dirty="0">
              <a:solidFill>
                <a:srgbClr val="000000"/>
              </a:solidFill>
              <a:latin typeface="+mj-ea"/>
              <a:ea typeface="+mj-ea"/>
            </a:endParaRPr>
          </a:p>
          <a:p>
            <a:pPr marL="1581123" lvl="2" indent="-514350" defTabSz="914377" fontAlgn="base">
              <a:spcAft>
                <a:spcPct val="0"/>
              </a:spcAft>
              <a:buClr>
                <a:srgbClr val="CC9900"/>
              </a:buClr>
            </a:pPr>
            <a:r>
              <a:rPr lang="zh-CN" altLang="en-US" sz="1600" dirty="0">
                <a:solidFill>
                  <a:srgbClr val="000000"/>
                </a:solidFill>
                <a:latin typeface="+mj-ea"/>
                <a:ea typeface="+mj-ea"/>
              </a:rPr>
              <a:t>托福 </a:t>
            </a:r>
            <a:r>
              <a:rPr lang="en-US" altLang="zh-CN" sz="1600" dirty="0">
                <a:solidFill>
                  <a:srgbClr val="000000"/>
                </a:solidFill>
                <a:latin typeface="+mj-ea"/>
                <a:ea typeface="+mj-ea"/>
              </a:rPr>
              <a:t>80  (</a:t>
            </a:r>
            <a:r>
              <a:rPr lang="zh-CN" altLang="en-US" sz="1600" dirty="0">
                <a:solidFill>
                  <a:srgbClr val="000000"/>
                </a:solidFill>
                <a:latin typeface="+mj-ea"/>
                <a:ea typeface="+mj-ea"/>
              </a:rPr>
              <a:t>写作</a:t>
            </a:r>
            <a:r>
              <a:rPr lang="en-US" altLang="zh-CN" sz="1600" dirty="0">
                <a:solidFill>
                  <a:srgbClr val="000000"/>
                </a:solidFill>
                <a:latin typeface="+mj-ea"/>
                <a:ea typeface="+mj-ea"/>
              </a:rPr>
              <a:t>18,</a:t>
            </a:r>
            <a:r>
              <a:rPr lang="zh-CN" altLang="en-US" sz="1600" dirty="0">
                <a:solidFill>
                  <a:srgbClr val="000000"/>
                </a:solidFill>
                <a:latin typeface="+mj-ea"/>
                <a:ea typeface="+mj-ea"/>
              </a:rPr>
              <a:t>口语</a:t>
            </a:r>
            <a:r>
              <a:rPr lang="en-US" altLang="zh-CN" sz="1600" dirty="0">
                <a:solidFill>
                  <a:srgbClr val="000000"/>
                </a:solidFill>
                <a:latin typeface="+mj-ea"/>
                <a:ea typeface="+mj-ea"/>
              </a:rPr>
              <a:t>18,</a:t>
            </a:r>
            <a:r>
              <a:rPr lang="zh-CN" altLang="en-US" sz="1600" dirty="0">
                <a:solidFill>
                  <a:srgbClr val="000000"/>
                </a:solidFill>
                <a:latin typeface="+mj-ea"/>
                <a:ea typeface="+mj-ea"/>
              </a:rPr>
              <a:t>听力</a:t>
            </a:r>
            <a:r>
              <a:rPr lang="en-US" altLang="zh-CN" sz="1600" dirty="0">
                <a:solidFill>
                  <a:srgbClr val="000000"/>
                </a:solidFill>
                <a:latin typeface="+mj-ea"/>
                <a:ea typeface="+mj-ea"/>
              </a:rPr>
              <a:t>14,</a:t>
            </a:r>
            <a:r>
              <a:rPr lang="zh-CN" altLang="en-US" sz="1600" dirty="0">
                <a:solidFill>
                  <a:srgbClr val="000000"/>
                </a:solidFill>
                <a:latin typeface="+mj-ea"/>
                <a:ea typeface="+mj-ea"/>
              </a:rPr>
              <a:t>阅读</a:t>
            </a:r>
            <a:r>
              <a:rPr lang="en-US" altLang="zh-CN" sz="1600" dirty="0">
                <a:solidFill>
                  <a:srgbClr val="000000"/>
                </a:solidFill>
                <a:latin typeface="+mj-ea"/>
                <a:ea typeface="+mj-ea"/>
              </a:rPr>
              <a:t>19)</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81123" lvl="2" indent="-514350" defTabSz="914377" fontAlgn="base">
              <a:spcAft>
                <a:spcPct val="0"/>
              </a:spcAft>
              <a:buClr>
                <a:srgbClr val="CC9900"/>
              </a:buClr>
            </a:pPr>
            <a:r>
              <a:rPr lang="zh-CN" altLang="en-US" sz="1600" dirty="0">
                <a:solidFill>
                  <a:srgbClr val="000000"/>
                </a:solidFill>
                <a:latin typeface="+mj-ea"/>
                <a:ea typeface="+mj-ea"/>
              </a:rPr>
              <a:t>雅思 </a:t>
            </a:r>
            <a:r>
              <a:rPr lang="en-US" altLang="zh-CN" sz="1600" dirty="0">
                <a:solidFill>
                  <a:srgbClr val="000000"/>
                </a:solidFill>
                <a:latin typeface="+mj-ea"/>
                <a:ea typeface="+mj-ea"/>
              </a:rPr>
              <a:t>6.5  (</a:t>
            </a:r>
            <a:r>
              <a:rPr lang="zh-CN" altLang="en-US" sz="1600" dirty="0">
                <a:solidFill>
                  <a:srgbClr val="000000"/>
                </a:solidFill>
                <a:latin typeface="+mj-ea"/>
                <a:ea typeface="+mj-ea"/>
              </a:rPr>
              <a:t>听力</a:t>
            </a:r>
            <a:r>
              <a:rPr lang="en-US" altLang="zh-CN" sz="1600" dirty="0">
                <a:solidFill>
                  <a:srgbClr val="000000"/>
                </a:solidFill>
                <a:latin typeface="+mj-ea"/>
                <a:ea typeface="+mj-ea"/>
              </a:rPr>
              <a:t>6.0,</a:t>
            </a:r>
            <a:r>
              <a:rPr lang="zh-CN" altLang="en-US" sz="1600" dirty="0">
                <a:solidFill>
                  <a:srgbClr val="000000"/>
                </a:solidFill>
                <a:latin typeface="+mj-ea"/>
                <a:ea typeface="+mj-ea"/>
              </a:rPr>
              <a:t>阅读</a:t>
            </a:r>
            <a:r>
              <a:rPr lang="en-US" altLang="zh-CN" sz="1600" dirty="0">
                <a:solidFill>
                  <a:srgbClr val="000000"/>
                </a:solidFill>
                <a:latin typeface="+mj-ea"/>
                <a:ea typeface="+mj-ea"/>
              </a:rPr>
              <a:t>6.5,</a:t>
            </a:r>
            <a:r>
              <a:rPr lang="zh-CN" altLang="en-US" sz="1600" dirty="0">
                <a:solidFill>
                  <a:srgbClr val="000000"/>
                </a:solidFill>
                <a:latin typeface="+mj-ea"/>
                <a:ea typeface="+mj-ea"/>
              </a:rPr>
              <a:t>写作</a:t>
            </a:r>
            <a:r>
              <a:rPr lang="en-US" altLang="zh-CN" sz="1600" dirty="0">
                <a:solidFill>
                  <a:srgbClr val="000000"/>
                </a:solidFill>
                <a:latin typeface="+mj-ea"/>
                <a:ea typeface="+mj-ea"/>
              </a:rPr>
              <a:t>5.5,</a:t>
            </a:r>
            <a:r>
              <a:rPr lang="zh-CN" altLang="en-US" sz="1600" dirty="0">
                <a:solidFill>
                  <a:srgbClr val="000000"/>
                </a:solidFill>
                <a:latin typeface="+mj-ea"/>
                <a:ea typeface="+mj-ea"/>
              </a:rPr>
              <a:t>口语</a:t>
            </a:r>
            <a:r>
              <a:rPr lang="en-US" altLang="zh-CN" sz="1600" dirty="0">
                <a:solidFill>
                  <a:srgbClr val="000000"/>
                </a:solidFill>
                <a:latin typeface="+mj-ea"/>
                <a:ea typeface="+mj-ea"/>
              </a:rPr>
              <a:t>6.0)</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047736" lvl="1" indent="-514350" defTabSz="914377" fontAlgn="base">
              <a:spcAft>
                <a:spcPct val="0"/>
              </a:spcAft>
              <a:buClr>
                <a:srgbClr val="CC9900"/>
              </a:buClr>
              <a:buFont typeface="+mj-lt"/>
              <a:buAutoNum type="arabicParenR"/>
            </a:pPr>
            <a:endParaRPr lang="zh-CN" altLang="en-US"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zh-CN" altLang="en-US" sz="1800" b="1" dirty="0">
                <a:solidFill>
                  <a:srgbClr val="000000"/>
                </a:solidFill>
                <a:latin typeface="+mj-ea"/>
                <a:ea typeface="+mj-ea"/>
              </a:rPr>
              <a:t>学分转换：</a:t>
            </a:r>
          </a:p>
          <a:p>
            <a:pPr marL="876277" lvl="1" indent="-342891" defTabSz="914377" fontAlgn="base">
              <a:spcAft>
                <a:spcPct val="0"/>
              </a:spcAft>
              <a:buClr>
                <a:srgbClr val="CC9900"/>
              </a:buClr>
              <a:buFontTx/>
              <a:buChar char="•"/>
            </a:pPr>
            <a:r>
              <a:rPr lang="zh-CN" altLang="en-US" sz="1600" dirty="0">
                <a:solidFill>
                  <a:srgbClr val="000000"/>
                </a:solidFill>
                <a:latin typeface="+mj-ea"/>
                <a:ea typeface="+mj-ea"/>
              </a:rPr>
              <a:t>可以从国内学校和</a:t>
            </a:r>
            <a:r>
              <a:rPr lang="en-US" altLang="zh-CN" sz="1600" dirty="0">
                <a:solidFill>
                  <a:srgbClr val="000000"/>
                </a:solidFill>
                <a:latin typeface="+mj-ea"/>
                <a:ea typeface="+mj-ea"/>
              </a:rPr>
              <a:t>ETIE</a:t>
            </a:r>
            <a:r>
              <a:rPr lang="zh-CN" altLang="en-US" sz="1600" dirty="0">
                <a:solidFill>
                  <a:srgbClr val="000000"/>
                </a:solidFill>
                <a:latin typeface="+mj-ea"/>
                <a:ea typeface="+mj-ea"/>
              </a:rPr>
              <a:t>期间修的研究生课程中转</a:t>
            </a:r>
            <a:r>
              <a:rPr lang="en-US" altLang="zh-CN" sz="1600" dirty="0">
                <a:solidFill>
                  <a:srgbClr val="000000"/>
                </a:solidFill>
                <a:latin typeface="+mj-ea"/>
                <a:ea typeface="+mj-ea"/>
              </a:rPr>
              <a:t>4</a:t>
            </a:r>
            <a:r>
              <a:rPr lang="zh-CN" altLang="en-US" sz="1600" dirty="0">
                <a:solidFill>
                  <a:srgbClr val="000000"/>
                </a:solidFill>
                <a:latin typeface="+mj-ea"/>
                <a:ea typeface="+mj-ea"/>
              </a:rPr>
              <a:t>门（</a:t>
            </a:r>
            <a:r>
              <a:rPr lang="en-US" altLang="zh-CN" sz="1600" dirty="0">
                <a:solidFill>
                  <a:srgbClr val="000000"/>
                </a:solidFill>
                <a:latin typeface="+mj-ea"/>
                <a:ea typeface="+mj-ea"/>
              </a:rPr>
              <a:t>12</a:t>
            </a:r>
            <a:r>
              <a:rPr lang="zh-CN" altLang="en-US" sz="1600" dirty="0">
                <a:solidFill>
                  <a:srgbClr val="000000"/>
                </a:solidFill>
                <a:latin typeface="+mj-ea"/>
                <a:ea typeface="+mj-ea"/>
              </a:rPr>
              <a:t>学分）</a:t>
            </a: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的课程到普渡大学研究生课程中。</a:t>
            </a:r>
          </a:p>
        </p:txBody>
      </p:sp>
    </p:spTree>
    <p:extLst>
      <p:ext uri="{BB962C8B-B14F-4D97-AF65-F5344CB8AC3E}">
        <p14:creationId xmlns:p14="http://schemas.microsoft.com/office/powerpoint/2010/main" val="10092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8"/>
          <p:cNvSpPr>
            <a:spLocks noChangeArrowheads="1"/>
          </p:cNvSpPr>
          <p:nvPr/>
        </p:nvSpPr>
        <p:spPr bwMode="auto">
          <a:xfrm>
            <a:off x="1459684" y="1545671"/>
            <a:ext cx="9949344"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800100" indent="-34290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584 </a:t>
            </a:r>
            <a:r>
              <a:rPr lang="zh-CN" altLang="en-US" sz="2600" dirty="0">
                <a:solidFill>
                  <a:srgbClr val="000000"/>
                </a:solidFill>
                <a:latin typeface="Times New Roman"/>
                <a:cs typeface="Times New Roman" panose="02020603050405020304" pitchFamily="18" charset="0"/>
              </a:rPr>
              <a:t>名学生</a:t>
            </a:r>
            <a:endParaRPr lang="en-US" altLang="zh-CN" sz="2600" dirty="0">
              <a:solidFill>
                <a:srgbClr val="000000"/>
              </a:solidFill>
              <a:latin typeface="Times New Roman"/>
              <a:cs typeface="Times New Roman" panose="02020603050405020304" pitchFamily="18" charset="0"/>
            </a:endParaRPr>
          </a:p>
          <a:p>
            <a:pPr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581 students received ETIE Certificates in AY 2006-2021</a:t>
            </a:r>
          </a:p>
          <a:p>
            <a:pPr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70% </a:t>
            </a:r>
            <a:r>
              <a:rPr lang="zh-CN" altLang="en-US" sz="2600" dirty="0">
                <a:solidFill>
                  <a:srgbClr val="000000"/>
                </a:solidFill>
                <a:latin typeface="Times New Roman"/>
              </a:rPr>
              <a:t>继续攻读</a:t>
            </a:r>
            <a:r>
              <a:rPr lang="en-US" altLang="zh-CN" sz="2600" dirty="0">
                <a:solidFill>
                  <a:srgbClr val="000000"/>
                </a:solidFill>
                <a:latin typeface="Times New Roman"/>
              </a:rPr>
              <a:t>PNW</a:t>
            </a:r>
            <a:r>
              <a:rPr lang="zh-CN" altLang="en-US" sz="2600" dirty="0">
                <a:solidFill>
                  <a:srgbClr val="000000"/>
                </a:solidFill>
                <a:latin typeface="Times New Roman"/>
              </a:rPr>
              <a:t>硕士学位</a:t>
            </a:r>
            <a:endParaRPr lang="en-US" altLang="zh-CN" sz="2600" dirty="0">
              <a:solidFill>
                <a:srgbClr val="000000"/>
              </a:solidFill>
              <a:latin typeface="Times New Roman"/>
              <a:cs typeface="Times New Roman" panose="02020603050405020304" pitchFamily="18" charset="0"/>
            </a:endParaRPr>
          </a:p>
          <a:p>
            <a:pPr marL="920728" indent="-452427" defTabSz="914377" eaLnBrk="1" fontAlgn="base" hangingPunct="1">
              <a:spcBef>
                <a:spcPts val="500"/>
              </a:spcBef>
              <a:spcAft>
                <a:spcPts val="500"/>
              </a:spcAft>
              <a:buClr>
                <a:srgbClr val="CC9900"/>
              </a:buClr>
              <a:buSzPct val="10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75%</a:t>
            </a:r>
            <a:r>
              <a:rPr lang="zh-CN" altLang="en-US" sz="2600" dirty="0">
                <a:solidFill>
                  <a:srgbClr val="000000"/>
                </a:solidFill>
                <a:latin typeface="Times New Roman"/>
                <a:cs typeface="Times New Roman" panose="02020603050405020304" pitchFamily="18" charset="0"/>
              </a:rPr>
              <a:t>的</a:t>
            </a:r>
            <a:r>
              <a:rPr lang="zh-CN" altLang="en-US" sz="2600" dirty="0">
                <a:solidFill>
                  <a:srgbClr val="000000"/>
                </a:solidFill>
                <a:latin typeface="Times New Roman"/>
              </a:rPr>
              <a:t>学生在</a:t>
            </a:r>
            <a:r>
              <a:rPr lang="en-US" altLang="zh-CN" sz="2600" dirty="0">
                <a:solidFill>
                  <a:srgbClr val="000000"/>
                </a:solidFill>
                <a:latin typeface="Times New Roman"/>
              </a:rPr>
              <a:t>PNW</a:t>
            </a:r>
            <a:r>
              <a:rPr lang="zh-CN" altLang="en-US" sz="2600" dirty="0">
                <a:solidFill>
                  <a:srgbClr val="000000"/>
                </a:solidFill>
                <a:latin typeface="Times New Roman"/>
              </a:rPr>
              <a:t>硕士期间获得</a:t>
            </a:r>
            <a:r>
              <a:rPr lang="en-US" altLang="zh-CN" sz="2600" dirty="0">
                <a:solidFill>
                  <a:srgbClr val="000000"/>
                </a:solidFill>
                <a:latin typeface="Times New Roman"/>
              </a:rPr>
              <a:t>TA/RA</a:t>
            </a:r>
            <a:r>
              <a:rPr lang="zh-CN" altLang="en-US" sz="2600" dirty="0">
                <a:solidFill>
                  <a:srgbClr val="000000"/>
                </a:solidFill>
                <a:latin typeface="Times New Roman"/>
              </a:rPr>
              <a:t>工作机会</a:t>
            </a:r>
            <a:endParaRPr lang="en-US" altLang="zh-CN" sz="2600" dirty="0">
              <a:solidFill>
                <a:srgbClr val="000000"/>
              </a:solidFill>
              <a:latin typeface="Times New Roman"/>
              <a:cs typeface="Times New Roman" panose="02020603050405020304" pitchFamily="18" charset="0"/>
            </a:endParaRPr>
          </a:p>
          <a:p>
            <a:pPr marL="342900" lvl="1"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40+ </a:t>
            </a:r>
            <a:r>
              <a:rPr lang="zh-CN" altLang="en-US" sz="2600" dirty="0">
                <a:solidFill>
                  <a:srgbClr val="000000"/>
                </a:solidFill>
                <a:latin typeface="Times New Roman"/>
                <a:cs typeface="Times New Roman" panose="02020603050405020304" pitchFamily="18" charset="0"/>
              </a:rPr>
              <a:t>学生继续攻读</a:t>
            </a:r>
            <a:r>
              <a:rPr lang="en-US" altLang="zh-CN" sz="2600" dirty="0">
                <a:solidFill>
                  <a:srgbClr val="000000"/>
                </a:solidFill>
                <a:latin typeface="Times New Roman"/>
                <a:cs typeface="Times New Roman" panose="02020603050405020304" pitchFamily="18" charset="0"/>
              </a:rPr>
              <a:t>Ph.D.</a:t>
            </a:r>
          </a:p>
          <a:p>
            <a:pPr marL="342900" lvl="1"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120+ </a:t>
            </a:r>
            <a:r>
              <a:rPr lang="zh-CN" altLang="en-US" sz="2600" dirty="0">
                <a:solidFill>
                  <a:srgbClr val="000000"/>
                </a:solidFill>
                <a:latin typeface="Times New Roman"/>
                <a:cs typeface="Times New Roman" panose="02020603050405020304" pitchFamily="18" charset="0"/>
              </a:rPr>
              <a:t>学生工作于美国企业</a:t>
            </a:r>
            <a:endParaRPr lang="en-US" altLang="zh-CN" sz="2600" dirty="0">
              <a:solidFill>
                <a:srgbClr val="000000"/>
              </a:solidFill>
              <a:latin typeface="Times New Roman"/>
              <a:cs typeface="Times New Roman" panose="02020603050405020304" pitchFamily="18" charset="0"/>
            </a:endParaRPr>
          </a:p>
          <a:p>
            <a:pPr marL="342900" lvl="1"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310+ </a:t>
            </a:r>
            <a:r>
              <a:rPr lang="zh-CN" altLang="en-US" sz="2600" dirty="0">
                <a:solidFill>
                  <a:srgbClr val="000000"/>
                </a:solidFill>
                <a:latin typeface="Times New Roman"/>
                <a:cs typeface="Times New Roman" panose="02020603050405020304" pitchFamily="18" charset="0"/>
              </a:rPr>
              <a:t>学生工作于中国企业</a:t>
            </a:r>
            <a:endParaRPr lang="en-US" altLang="zh-CN" sz="2600" dirty="0">
              <a:solidFill>
                <a:srgbClr val="000000"/>
              </a:solidFill>
              <a:latin typeface="Times New Roman"/>
              <a:cs typeface="Times New Roman" panose="02020603050405020304" pitchFamily="18" charset="0"/>
            </a:endParaRPr>
          </a:p>
          <a:p>
            <a:pPr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ETIE</a:t>
            </a:r>
            <a:r>
              <a:rPr lang="zh-CN" altLang="en-US" sz="2600" dirty="0">
                <a:solidFill>
                  <a:srgbClr val="000000"/>
                </a:solidFill>
                <a:latin typeface="Times New Roman"/>
                <a:cs typeface="Times New Roman" panose="02020603050405020304" pitchFamily="18" charset="0"/>
              </a:rPr>
              <a:t>学生获得诸多种类的研究经费及比赛奖项</a:t>
            </a:r>
            <a:endParaRPr lang="en-US" altLang="zh-CN" sz="2600" dirty="0">
              <a:solidFill>
                <a:srgbClr val="000000"/>
              </a:solidFill>
              <a:latin typeface="Times New Roman"/>
              <a:cs typeface="Times New Roman" panose="02020603050405020304" pitchFamily="18" charset="0"/>
            </a:endParaRPr>
          </a:p>
          <a:p>
            <a:pPr defTabSz="914377" eaLnBrk="1" fontAlgn="base" hangingPunct="1">
              <a:spcBef>
                <a:spcPts val="500"/>
              </a:spcBef>
              <a:spcAft>
                <a:spcPts val="500"/>
              </a:spcAft>
              <a:buClr>
                <a:srgbClr val="CC9900"/>
              </a:buClr>
              <a:buSzPct val="150000"/>
              <a:buFont typeface="Arial" panose="020B0604020202020204" pitchFamily="34" charset="0"/>
              <a:buChar char="•"/>
            </a:pPr>
            <a:r>
              <a:rPr lang="en-US" altLang="zh-CN" sz="2600" dirty="0">
                <a:solidFill>
                  <a:srgbClr val="000000"/>
                </a:solidFill>
                <a:latin typeface="Times New Roman"/>
                <a:cs typeface="Times New Roman" panose="02020603050405020304" pitchFamily="18" charset="0"/>
              </a:rPr>
              <a:t>ETIE</a:t>
            </a:r>
            <a:r>
              <a:rPr lang="zh-CN" altLang="en-US" sz="2600" dirty="0">
                <a:solidFill>
                  <a:srgbClr val="000000"/>
                </a:solidFill>
                <a:latin typeface="Times New Roman"/>
                <a:cs typeface="Times New Roman" panose="02020603050405020304" pitchFamily="18" charset="0"/>
              </a:rPr>
              <a:t>学生参加多方向的国际学术研究会议并发表文章</a:t>
            </a:r>
            <a:endParaRPr lang="en-US" altLang="zh-CN" sz="2600" dirty="0">
              <a:solidFill>
                <a:srgbClr val="000000"/>
              </a:solidFill>
              <a:latin typeface="Times New Roman"/>
              <a:cs typeface="Times New Roman" panose="02020603050405020304" pitchFamily="18" charset="0"/>
            </a:endParaRPr>
          </a:p>
        </p:txBody>
      </p:sp>
      <p:sp>
        <p:nvSpPr>
          <p:cNvPr id="16387" name="Rectangle 10"/>
          <p:cNvSpPr>
            <a:spLocks noChangeArrowheads="1"/>
          </p:cNvSpPr>
          <p:nvPr/>
        </p:nvSpPr>
        <p:spPr bwMode="auto">
          <a:xfrm>
            <a:off x="4523284" y="546685"/>
            <a:ext cx="35958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algn="ctr" defTabSz="914377" eaLnBrk="1" fontAlgn="base" hangingPunct="1">
              <a:spcBef>
                <a:spcPct val="0"/>
              </a:spcBef>
              <a:spcAft>
                <a:spcPct val="0"/>
              </a:spcAft>
            </a:pPr>
            <a:r>
              <a:rPr lang="en-US" altLang="zh-CN" sz="4000" b="1" dirty="0">
                <a:solidFill>
                  <a:srgbClr val="000000"/>
                </a:solidFill>
                <a:ea typeface="宋体" panose="02010600030101010101" pitchFamily="2" charset="-122"/>
              </a:rPr>
              <a:t>ETIE </a:t>
            </a:r>
            <a:r>
              <a:rPr lang="zh-CN" altLang="en-US" sz="4000" b="1" dirty="0">
                <a:solidFill>
                  <a:srgbClr val="000000"/>
                </a:solidFill>
                <a:ea typeface="宋体" panose="02010600030101010101" pitchFamily="2" charset="-122"/>
              </a:rPr>
              <a:t>校友数据</a:t>
            </a:r>
            <a:endParaRPr lang="en-US" altLang="zh-CN" sz="4000" b="1" dirty="0">
              <a:solidFill>
                <a:srgbClr val="000000"/>
              </a:solidFill>
              <a:ea typeface="宋体" panose="02010600030101010101" pitchFamily="2" charset="-122"/>
            </a:endParaRPr>
          </a:p>
        </p:txBody>
      </p:sp>
    </p:spTree>
    <p:extLst>
      <p:ext uri="{BB962C8B-B14F-4D97-AF65-F5344CB8AC3E}">
        <p14:creationId xmlns:p14="http://schemas.microsoft.com/office/powerpoint/2010/main" val="3943791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5127" y="1427526"/>
            <a:ext cx="10108734" cy="5066002"/>
          </a:xfrm>
          <a:prstGeom prst="rect">
            <a:avLst/>
          </a:prstGeom>
          <a:noFill/>
        </p:spPr>
        <p:txBody>
          <a:bodyPr wrap="square" rtlCol="0">
            <a:spAutoFit/>
          </a:bodyPr>
          <a:lstStyle/>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签证类型为</a:t>
            </a:r>
            <a:r>
              <a:rPr lang="en-US" altLang="zh-CN" sz="2000" dirty="0">
                <a:solidFill>
                  <a:srgbClr val="000000"/>
                </a:solidFill>
                <a:latin typeface="+mn-ea"/>
              </a:rPr>
              <a:t>F1</a:t>
            </a:r>
            <a:r>
              <a:rPr lang="zh-CN" altLang="en-US" sz="2000" dirty="0">
                <a:solidFill>
                  <a:srgbClr val="000000"/>
                </a:solidFill>
                <a:latin typeface="+mn-ea"/>
              </a:rPr>
              <a:t>学生签（入学</a:t>
            </a:r>
            <a:r>
              <a:rPr lang="en-US" altLang="zh-CN" sz="2000" dirty="0">
                <a:solidFill>
                  <a:srgbClr val="000000"/>
                </a:solidFill>
                <a:latin typeface="+mn-ea"/>
              </a:rPr>
              <a:t>PNW</a:t>
            </a:r>
            <a:r>
              <a:rPr lang="zh-CN" altLang="en-US" sz="2000" dirty="0">
                <a:solidFill>
                  <a:srgbClr val="000000"/>
                </a:solidFill>
                <a:latin typeface="+mn-ea"/>
              </a:rPr>
              <a:t>研究生后只需更换</a:t>
            </a:r>
            <a:r>
              <a:rPr lang="en-US" altLang="zh-CN" sz="2000" dirty="0">
                <a:solidFill>
                  <a:srgbClr val="000000"/>
                </a:solidFill>
                <a:latin typeface="+mn-ea"/>
              </a:rPr>
              <a:t>I-20</a:t>
            </a:r>
            <a:r>
              <a:rPr lang="zh-CN" altLang="en-US" sz="2000" dirty="0">
                <a:solidFill>
                  <a:srgbClr val="000000"/>
                </a:solidFill>
                <a:latin typeface="+mn-ea"/>
              </a:rPr>
              <a:t>，无需再次签证）；</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en-US" altLang="zh-CN" sz="2000" dirty="0">
                <a:solidFill>
                  <a:srgbClr val="000000"/>
                </a:solidFill>
                <a:latin typeface="+mn-ea"/>
              </a:rPr>
              <a:t>ETIE</a:t>
            </a:r>
            <a:r>
              <a:rPr lang="zh-CN" altLang="en-US" sz="2000" dirty="0">
                <a:solidFill>
                  <a:srgbClr val="000000"/>
                </a:solidFill>
                <a:latin typeface="+mn-ea"/>
              </a:rPr>
              <a:t>期间通过</a:t>
            </a:r>
            <a:r>
              <a:rPr lang="en-US" altLang="zh-CN" sz="2000" dirty="0">
                <a:solidFill>
                  <a:srgbClr val="000000"/>
                </a:solidFill>
                <a:latin typeface="+mn-ea"/>
              </a:rPr>
              <a:t>ETIE</a:t>
            </a:r>
            <a:r>
              <a:rPr lang="zh-CN" altLang="en-US" sz="2000" dirty="0">
                <a:solidFill>
                  <a:srgbClr val="000000"/>
                </a:solidFill>
                <a:latin typeface="+mn-ea"/>
              </a:rPr>
              <a:t>英语毕业考试，即可免考雅思、托福及</a:t>
            </a:r>
            <a:r>
              <a:rPr lang="en-US" altLang="zh-CN" sz="2000" dirty="0">
                <a:solidFill>
                  <a:srgbClr val="000000"/>
                </a:solidFill>
                <a:latin typeface="+mn-ea"/>
              </a:rPr>
              <a:t>GRE</a:t>
            </a:r>
            <a:r>
              <a:rPr lang="zh-CN" altLang="en-US" sz="2000" dirty="0">
                <a:solidFill>
                  <a:srgbClr val="000000"/>
                </a:solidFill>
                <a:latin typeface="+mn-ea"/>
              </a:rPr>
              <a:t>申请</a:t>
            </a:r>
            <a:r>
              <a:rPr lang="en-US" altLang="zh-CN" sz="2000" dirty="0">
                <a:solidFill>
                  <a:srgbClr val="000000"/>
                </a:solidFill>
                <a:latin typeface="+mn-ea"/>
              </a:rPr>
              <a:t>PNW</a:t>
            </a:r>
            <a:r>
              <a:rPr lang="zh-CN" altLang="en-US" sz="2000" dirty="0">
                <a:solidFill>
                  <a:srgbClr val="000000"/>
                </a:solidFill>
                <a:latin typeface="+mn-ea"/>
              </a:rPr>
              <a:t>研究生项目；</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普渡⼤学⻄北校区研究⽣优先录取；</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申请过程简化（凭四六级即可申请本项目）；</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免考</a:t>
            </a:r>
            <a:r>
              <a:rPr lang="en-US" altLang="zh-CN" sz="2000" dirty="0">
                <a:solidFill>
                  <a:srgbClr val="000000"/>
                </a:solidFill>
                <a:latin typeface="+mn-ea"/>
              </a:rPr>
              <a:t>GRE</a:t>
            </a:r>
            <a:r>
              <a:rPr lang="zh-CN" altLang="en-US" sz="2000" dirty="0">
                <a:solidFill>
                  <a:srgbClr val="000000"/>
                </a:solidFill>
                <a:latin typeface="+mn-ea"/>
              </a:rPr>
              <a:t>；</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学校提供各种研究生工作职位，入职后可免学费；</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最佳⼯程类项⽬排名名列前矛；</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先进的实验室设施及丰富的研究资源；</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国际知名教授和研究中⼼；</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本科生毕业设计为知名企业、工厂相关项目；</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en-US" altLang="zh-CN" sz="2000" dirty="0">
                <a:solidFill>
                  <a:srgbClr val="000000"/>
                </a:solidFill>
                <a:latin typeface="+mn-ea"/>
              </a:rPr>
              <a:t>CIVS</a:t>
            </a:r>
            <a:r>
              <a:rPr lang="zh-CN" altLang="en-US" sz="2000" dirty="0">
                <a:solidFill>
                  <a:srgbClr val="000000"/>
                </a:solidFill>
                <a:latin typeface="+mn-ea"/>
              </a:rPr>
              <a:t>与多个企业及⼯⼚密切联系，学生有机会接触实际工业项目；</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出⾊的实践体验及校园⼯作机会；</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拥有参加国际⽐赛的机会；</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坐落于大芝加哥都市圈，地理位置优越；</a:t>
            </a:r>
            <a:endParaRPr lang="en-US" altLang="zh-CN" sz="2000" dirty="0">
              <a:solidFill>
                <a:srgbClr val="000000"/>
              </a:solidFill>
              <a:latin typeface="+mn-ea"/>
            </a:endParaRPr>
          </a:p>
          <a:p>
            <a:pPr marL="342900" indent="-342900" defTabSz="914377" fontAlgn="base">
              <a:lnSpc>
                <a:spcPts val="2600"/>
              </a:lnSpc>
              <a:spcBef>
                <a:spcPct val="0"/>
              </a:spcBef>
              <a:spcAft>
                <a:spcPct val="0"/>
              </a:spcAft>
              <a:buFont typeface="+mj-lt"/>
              <a:buAutoNum type="arabicPeriod"/>
            </a:pPr>
            <a:r>
              <a:rPr lang="zh-CN" altLang="en-US" sz="2000" dirty="0">
                <a:solidFill>
                  <a:srgbClr val="000000"/>
                </a:solidFill>
                <a:latin typeface="+mn-ea"/>
              </a:rPr>
              <a:t>公立大学，学费相对较低。</a:t>
            </a:r>
            <a:endParaRPr lang="en-US" sz="2000" dirty="0">
              <a:solidFill>
                <a:srgbClr val="000000"/>
              </a:solidFill>
              <a:latin typeface="+mn-ea"/>
            </a:endParaRPr>
          </a:p>
        </p:txBody>
      </p:sp>
      <p:sp>
        <p:nvSpPr>
          <p:cNvPr id="3" name="TextBox 2"/>
          <p:cNvSpPr txBox="1"/>
          <p:nvPr/>
        </p:nvSpPr>
        <p:spPr>
          <a:xfrm>
            <a:off x="3020619" y="625330"/>
            <a:ext cx="7010400" cy="707886"/>
          </a:xfrm>
          <a:prstGeom prst="rect">
            <a:avLst/>
          </a:prstGeom>
          <a:noFill/>
        </p:spPr>
        <p:txBody>
          <a:bodyPr wrap="square" rtlCol="0">
            <a:spAutoFit/>
          </a:bodyPr>
          <a:lstStyle/>
          <a:p>
            <a:pPr algn="ctr" defTabSz="914377" fontAlgn="base">
              <a:spcBef>
                <a:spcPct val="0"/>
              </a:spcBef>
              <a:spcAft>
                <a:spcPct val="0"/>
              </a:spcAft>
            </a:pPr>
            <a:r>
              <a:rPr lang="zh-CN" altLang="en-US" sz="4000" b="1" dirty="0">
                <a:solidFill>
                  <a:srgbClr val="000000"/>
                </a:solidFill>
                <a:latin typeface="+mj-ea"/>
                <a:ea typeface="+mj-ea"/>
              </a:rPr>
              <a:t>项目优势</a:t>
            </a:r>
            <a:endParaRPr lang="en-US" sz="4000" b="1" dirty="0">
              <a:solidFill>
                <a:srgbClr val="000000"/>
              </a:solidFill>
              <a:latin typeface="+mj-ea"/>
              <a:ea typeface="+mj-ea"/>
            </a:endParaRPr>
          </a:p>
        </p:txBody>
      </p:sp>
    </p:spTree>
    <p:extLst>
      <p:ext uri="{BB962C8B-B14F-4D97-AF65-F5344CB8AC3E}">
        <p14:creationId xmlns:p14="http://schemas.microsoft.com/office/powerpoint/2010/main" val="595345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p:cNvSpPr>
            <a:spLocks noChangeArrowheads="1"/>
          </p:cNvSpPr>
          <p:nvPr/>
        </p:nvSpPr>
        <p:spPr bwMode="auto">
          <a:xfrm>
            <a:off x="5550149" y="570452"/>
            <a:ext cx="2736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algn="ctr" defTabSz="914377" eaLnBrk="1" fontAlgn="base" hangingPunct="1">
              <a:spcBef>
                <a:spcPct val="0"/>
              </a:spcBef>
              <a:spcAft>
                <a:spcPct val="0"/>
              </a:spcAft>
            </a:pPr>
            <a:r>
              <a:rPr lang="en-US" altLang="zh-CN" sz="3600" b="1" dirty="0">
                <a:solidFill>
                  <a:srgbClr val="000000"/>
                </a:solidFill>
                <a:ea typeface="宋体" panose="02010600030101010101" pitchFamily="2" charset="-122"/>
              </a:rPr>
              <a:t>Campus Life</a:t>
            </a:r>
          </a:p>
        </p:txBody>
      </p:sp>
      <p:sp>
        <p:nvSpPr>
          <p:cNvPr id="4" name="Rectangle 8"/>
          <p:cNvSpPr>
            <a:spLocks noChangeArrowheads="1"/>
          </p:cNvSpPr>
          <p:nvPr/>
        </p:nvSpPr>
        <p:spPr bwMode="auto">
          <a:xfrm>
            <a:off x="1489151" y="817273"/>
            <a:ext cx="7981951" cy="555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sz="900" dirty="0">
              <a:solidFill>
                <a:srgbClr val="000000"/>
              </a:solidFill>
              <a:latin typeface="Times" panose="02020603050405020304" pitchFamily="18" charset="0"/>
              <a:ea typeface="宋体" panose="02010600030101010101" pitchFamily="2" charset="-122"/>
              <a:cs typeface="Times" panose="02020603050405020304" pitchFamily="18" charset="0"/>
            </a:endParaRPr>
          </a:p>
        </p:txBody>
      </p:sp>
      <p:sp>
        <p:nvSpPr>
          <p:cNvPr id="5" name="Rectangle 8"/>
          <p:cNvSpPr>
            <a:spLocks noChangeArrowheads="1"/>
          </p:cNvSpPr>
          <p:nvPr/>
        </p:nvSpPr>
        <p:spPr bwMode="auto">
          <a:xfrm>
            <a:off x="1467815" y="823369"/>
            <a:ext cx="7981951" cy="555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buFont typeface="Wingdings" panose="05000000000000000000" pitchFamily="2" charset="2"/>
              <a:buChar char="Ø"/>
            </a:pPr>
            <a:endParaRPr lang="en-US" altLang="zh-CN" dirty="0">
              <a:solidFill>
                <a:srgbClr val="000000"/>
              </a:solidFill>
              <a:latin typeface="Times" panose="02020603050405020304" pitchFamily="18" charset="0"/>
              <a:ea typeface="宋体" panose="02010600030101010101" pitchFamily="2" charset="-122"/>
              <a:cs typeface="Times" panose="02020603050405020304" pitchFamily="18" charset="0"/>
            </a:endParaRPr>
          </a:p>
        </p:txBody>
      </p:sp>
      <p:pic>
        <p:nvPicPr>
          <p:cNvPr id="18" name="Picture 1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62791" y="4983569"/>
            <a:ext cx="2433420" cy="1699119"/>
          </a:xfrm>
          <a:prstGeom prst="rect">
            <a:avLst/>
          </a:prstGeom>
        </p:spPr>
      </p:pic>
      <p:pic>
        <p:nvPicPr>
          <p:cNvPr id="19" name="Picture 2" descr="mens2-26 0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01605" y="1290944"/>
            <a:ext cx="2808595" cy="375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Fitness 2"/>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r="-649" b="-1911"/>
          <a:stretch/>
        </p:blipFill>
        <p:spPr bwMode="auto">
          <a:xfrm>
            <a:off x="8866" y="3400888"/>
            <a:ext cx="2620747" cy="16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5"/>
          <a:stretch>
            <a:fillRect/>
          </a:stretch>
        </p:blipFill>
        <p:spPr>
          <a:xfrm>
            <a:off x="0" y="4988916"/>
            <a:ext cx="5569728" cy="1704056"/>
          </a:xfrm>
          <a:prstGeom prst="rect">
            <a:avLst/>
          </a:prstGeom>
        </p:spPr>
      </p:pic>
      <p:pic>
        <p:nvPicPr>
          <p:cNvPr id="24" name="Picture 2" descr="womens2-26-05 077"/>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5410199" y="1304925"/>
            <a:ext cx="2543176" cy="368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a:extLst>
              <a:ext uri="{FF2B5EF4-FFF2-40B4-BE49-F238E27FC236}">
                <a16:creationId xmlns:a16="http://schemas.microsoft.com/office/drawing/2014/main" id="{AC7F24EA-2176-479E-9CE9-92CD06ADEC1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14" y="1333500"/>
            <a:ext cx="2594075" cy="2120067"/>
          </a:xfrm>
          <a:prstGeom prst="rect">
            <a:avLst/>
          </a:prstGeom>
        </p:spPr>
      </p:pic>
      <p:pic>
        <p:nvPicPr>
          <p:cNvPr id="7" name="Picture 6">
            <a:extLst>
              <a:ext uri="{FF2B5EF4-FFF2-40B4-BE49-F238E27FC236}">
                <a16:creationId xmlns:a16="http://schemas.microsoft.com/office/drawing/2014/main" id="{EBC17C66-392A-4A08-A062-DD14B7D92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6624" y="1295400"/>
            <a:ext cx="4235375" cy="2828925"/>
          </a:xfrm>
          <a:prstGeom prst="rect">
            <a:avLst/>
          </a:prstGeom>
        </p:spPr>
      </p:pic>
      <p:pic>
        <p:nvPicPr>
          <p:cNvPr id="11" name="Picture 10">
            <a:extLst>
              <a:ext uri="{FF2B5EF4-FFF2-40B4-BE49-F238E27FC236}">
                <a16:creationId xmlns:a16="http://schemas.microsoft.com/office/drawing/2014/main" id="{88D509A5-92E9-4751-8984-4E1728F22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2621" y="4100790"/>
            <a:ext cx="4239379" cy="2573763"/>
          </a:xfrm>
          <a:prstGeom prst="rect">
            <a:avLst/>
          </a:prstGeom>
        </p:spPr>
      </p:pic>
    </p:spTree>
    <p:extLst>
      <p:ext uri="{BB962C8B-B14F-4D97-AF65-F5344CB8AC3E}">
        <p14:creationId xmlns:p14="http://schemas.microsoft.com/office/powerpoint/2010/main" val="2015821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8"/>
          <p:cNvSpPr>
            <a:spLocks noChangeArrowheads="1"/>
          </p:cNvSpPr>
          <p:nvPr/>
        </p:nvSpPr>
        <p:spPr bwMode="auto">
          <a:xfrm>
            <a:off x="3227195" y="1463281"/>
            <a:ext cx="5832764" cy="337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914377" lvl="1" indent="-457189" defTabSz="914377" eaLnBrk="1" fontAlgn="base" hangingPunct="1">
              <a:lnSpc>
                <a:spcPts val="3000"/>
              </a:lnSpc>
              <a:spcAft>
                <a:spcPct val="0"/>
              </a:spcAft>
              <a:buClr>
                <a:srgbClr val="CC9900"/>
              </a:buClr>
              <a:buSzPct val="150000"/>
              <a:buFont typeface="Arial" panose="020B0604020202020204" pitchFamily="34" charset="0"/>
              <a:buChar char="•"/>
            </a:pPr>
            <a:r>
              <a:rPr lang="en-US" altLang="en-US" sz="2300" dirty="0">
                <a:solidFill>
                  <a:srgbClr val="000000"/>
                </a:solidFill>
                <a:latin typeface="Times New Roman"/>
                <a:cs typeface="Times New Roman" panose="02020603050405020304" pitchFamily="18" charset="0"/>
              </a:rPr>
              <a:t>Four-bedroom apartments</a:t>
            </a:r>
          </a:p>
          <a:p>
            <a:pPr marL="914377" lvl="1" indent="-457189" defTabSz="914377" eaLnBrk="1" fontAlgn="base" hangingPunct="1">
              <a:lnSpc>
                <a:spcPts val="3000"/>
              </a:lnSpc>
              <a:spcAft>
                <a:spcPct val="0"/>
              </a:spcAft>
              <a:buClr>
                <a:srgbClr val="CC9900"/>
              </a:buClr>
              <a:buSzPct val="150000"/>
              <a:buFont typeface="Arial" panose="020B0604020202020204" pitchFamily="34" charset="0"/>
              <a:buChar char="•"/>
            </a:pPr>
            <a:r>
              <a:rPr lang="en-US" sz="2300" dirty="0">
                <a:solidFill>
                  <a:srgbClr val="000000"/>
                </a:solidFill>
                <a:latin typeface="Times New Roman"/>
                <a:cs typeface="Times New Roman" panose="02020603050405020304" pitchFamily="18" charset="0"/>
              </a:rPr>
              <a:t>Private bedroom</a:t>
            </a:r>
          </a:p>
          <a:p>
            <a:pPr marL="914377" lvl="1" indent="-457189" defTabSz="914377" eaLnBrk="1" fontAlgn="base" hangingPunct="1">
              <a:lnSpc>
                <a:spcPts val="3000"/>
              </a:lnSpc>
              <a:spcAft>
                <a:spcPct val="0"/>
              </a:spcAft>
              <a:buClr>
                <a:srgbClr val="CC9900"/>
              </a:buClr>
              <a:buSzPct val="150000"/>
              <a:buFont typeface="Arial" panose="020B0604020202020204" pitchFamily="34" charset="0"/>
              <a:buChar char="•"/>
            </a:pPr>
            <a:r>
              <a:rPr lang="en-US" altLang="en-US" sz="2300" dirty="0">
                <a:solidFill>
                  <a:srgbClr val="000000"/>
                </a:solidFill>
                <a:latin typeface="Times New Roman"/>
                <a:cs typeface="Times New Roman" panose="02020603050405020304" pitchFamily="18" charset="0"/>
              </a:rPr>
              <a:t>Full kitchens </a:t>
            </a:r>
            <a:r>
              <a:rPr lang="en-US" sz="2300" dirty="0">
                <a:solidFill>
                  <a:srgbClr val="000000"/>
                </a:solidFill>
                <a:latin typeface="Times New Roman"/>
                <a:cs typeface="Times New Roman" panose="02020603050405020304" pitchFamily="18" charset="0"/>
              </a:rPr>
              <a:t>with Microwave</a:t>
            </a:r>
          </a:p>
          <a:p>
            <a:pPr marL="914377" lvl="1" indent="-457189" defTabSz="914377" eaLnBrk="1" fontAlgn="base" hangingPunct="1">
              <a:lnSpc>
                <a:spcPts val="3000"/>
              </a:lnSpc>
              <a:spcAft>
                <a:spcPct val="0"/>
              </a:spcAft>
              <a:buClr>
                <a:srgbClr val="CC9900"/>
              </a:buClr>
              <a:buSzPct val="150000"/>
              <a:buFont typeface="Arial" panose="020B0604020202020204" pitchFamily="34" charset="0"/>
              <a:buChar char="•"/>
            </a:pPr>
            <a:r>
              <a:rPr lang="en-US" altLang="en-US" sz="2300" dirty="0">
                <a:solidFill>
                  <a:srgbClr val="000000"/>
                </a:solidFill>
                <a:latin typeface="Times New Roman"/>
                <a:cs typeface="Times New Roman" panose="02020603050405020304" pitchFamily="18" charset="0"/>
              </a:rPr>
              <a:t>Supervision by Resident Assistants</a:t>
            </a:r>
          </a:p>
          <a:p>
            <a:pPr marL="914377" lvl="1" indent="-457189" defTabSz="914377" eaLnBrk="1" fontAlgn="base" hangingPunct="1">
              <a:lnSpc>
                <a:spcPts val="3000"/>
              </a:lnSpc>
              <a:spcAft>
                <a:spcPct val="0"/>
              </a:spcAft>
              <a:buClr>
                <a:srgbClr val="CC9900"/>
              </a:buClr>
              <a:buSzPct val="150000"/>
              <a:buFont typeface="Arial" panose="020B0604020202020204" pitchFamily="34" charset="0"/>
              <a:buChar char="•"/>
            </a:pPr>
            <a:r>
              <a:rPr lang="en-US" altLang="en-US" sz="2300" dirty="0">
                <a:solidFill>
                  <a:srgbClr val="000000"/>
                </a:solidFill>
                <a:latin typeface="Times New Roman"/>
                <a:cs typeface="Times New Roman" panose="02020603050405020304" pitchFamily="18" charset="0"/>
              </a:rPr>
              <a:t>5 minutes walk to classes</a:t>
            </a:r>
          </a:p>
          <a:p>
            <a:pPr marL="914377" lvl="1" indent="-457189" defTabSz="914377" eaLnBrk="1" fontAlgn="base" hangingPunct="1">
              <a:lnSpc>
                <a:spcPts val="3000"/>
              </a:lnSpc>
              <a:spcAft>
                <a:spcPct val="0"/>
              </a:spcAft>
              <a:buClr>
                <a:srgbClr val="CC9900"/>
              </a:buClr>
              <a:buSzPct val="150000"/>
              <a:buFont typeface="Arial" panose="020B0604020202020204" pitchFamily="34" charset="0"/>
              <a:buChar char="•"/>
            </a:pPr>
            <a:r>
              <a:rPr lang="en-US" sz="2300" dirty="0">
                <a:solidFill>
                  <a:srgbClr val="000000"/>
                </a:solidFill>
                <a:latin typeface="Times New Roman"/>
                <a:cs typeface="Times New Roman" panose="02020603050405020304" pitchFamily="18" charset="0"/>
              </a:rPr>
              <a:t>Recreation, TV room, music</a:t>
            </a:r>
            <a:r>
              <a:rPr lang="zh-CN" altLang="en-US" sz="2300" dirty="0">
                <a:solidFill>
                  <a:srgbClr val="000000"/>
                </a:solidFill>
                <a:latin typeface="Times New Roman"/>
                <a:cs typeface="Times New Roman" panose="02020603050405020304" pitchFamily="18" charset="0"/>
              </a:rPr>
              <a:t> </a:t>
            </a:r>
            <a:r>
              <a:rPr lang="en-US" sz="2300" dirty="0">
                <a:solidFill>
                  <a:srgbClr val="000000"/>
                </a:solidFill>
                <a:latin typeface="Times New Roman"/>
                <a:cs typeface="Times New Roman" panose="02020603050405020304" pitchFamily="18" charset="0"/>
              </a:rPr>
              <a:t>room</a:t>
            </a:r>
          </a:p>
          <a:p>
            <a:pPr marL="914377" lvl="1" indent="-457189" defTabSz="914377" eaLnBrk="1" fontAlgn="base" hangingPunct="1">
              <a:lnSpc>
                <a:spcPts val="3000"/>
              </a:lnSpc>
              <a:spcAft>
                <a:spcPct val="0"/>
              </a:spcAft>
              <a:buClr>
                <a:srgbClr val="CC9900"/>
              </a:buClr>
              <a:buSzPct val="150000"/>
              <a:buFont typeface="Arial" panose="020B0604020202020204" pitchFamily="34" charset="0"/>
              <a:buChar char="•"/>
            </a:pPr>
            <a:r>
              <a:rPr lang="en-US" sz="2300" dirty="0">
                <a:solidFill>
                  <a:srgbClr val="000000"/>
                </a:solidFill>
                <a:latin typeface="Times New Roman"/>
                <a:cs typeface="Times New Roman" panose="02020603050405020304" pitchFamily="18" charset="0"/>
              </a:rPr>
              <a:t>Laundry room</a:t>
            </a:r>
          </a:p>
        </p:txBody>
      </p:sp>
      <p:sp>
        <p:nvSpPr>
          <p:cNvPr id="2" name="Rectangle 1"/>
          <p:cNvSpPr/>
          <p:nvPr/>
        </p:nvSpPr>
        <p:spPr>
          <a:xfrm>
            <a:off x="2864141" y="536896"/>
            <a:ext cx="9601200" cy="646331"/>
          </a:xfrm>
          <a:prstGeom prst="rect">
            <a:avLst/>
          </a:prstGeom>
        </p:spPr>
        <p:txBody>
          <a:bodyPr wrap="square">
            <a:spAutoFit/>
          </a:bodyPr>
          <a:lstStyle/>
          <a:p>
            <a:pPr defTabSz="914377" fontAlgn="base">
              <a:spcBef>
                <a:spcPct val="0"/>
              </a:spcBef>
              <a:spcAft>
                <a:spcPct val="0"/>
              </a:spcAft>
            </a:pPr>
            <a:r>
              <a:rPr lang="en-US" altLang="en-US" sz="3600" b="1" dirty="0">
                <a:solidFill>
                  <a:srgbClr val="000000"/>
                </a:solidFill>
                <a:latin typeface="Times" panose="02020603050405020304" pitchFamily="18" charset="0"/>
              </a:rPr>
              <a:t>Living on Campus - University Village</a:t>
            </a:r>
            <a:endParaRPr lang="en-US" sz="3600" dirty="0">
              <a:solidFill>
                <a:srgbClr val="000000"/>
              </a:solidFill>
              <a:latin typeface="Times New Roman" panose="02020603050405020304" pitchFamily="18" charset="0"/>
            </a:endParaRPr>
          </a:p>
        </p:txBody>
      </p:sp>
      <p:pic>
        <p:nvPicPr>
          <p:cNvPr id="4" name="Picture 3">
            <a:extLst>
              <a:ext uri="{FF2B5EF4-FFF2-40B4-BE49-F238E27FC236}">
                <a16:creationId xmlns:a16="http://schemas.microsoft.com/office/drawing/2014/main" id="{84E54277-CE4A-4743-B448-8A4180AE6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3825" y="4159084"/>
            <a:ext cx="4343400" cy="2520950"/>
          </a:xfrm>
          <a:prstGeom prst="rect">
            <a:avLst/>
          </a:prstGeom>
        </p:spPr>
      </p:pic>
      <p:pic>
        <p:nvPicPr>
          <p:cNvPr id="6" name="Picture 5">
            <a:extLst>
              <a:ext uri="{FF2B5EF4-FFF2-40B4-BE49-F238E27FC236}">
                <a16:creationId xmlns:a16="http://schemas.microsoft.com/office/drawing/2014/main" id="{C322BCE5-8C22-430E-A793-66A491FE6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7224" y="4162425"/>
            <a:ext cx="3914775" cy="2505646"/>
          </a:xfrm>
          <a:prstGeom prst="rect">
            <a:avLst/>
          </a:prstGeom>
        </p:spPr>
      </p:pic>
      <p:pic>
        <p:nvPicPr>
          <p:cNvPr id="8" name="Picture 7">
            <a:extLst>
              <a:ext uri="{FF2B5EF4-FFF2-40B4-BE49-F238E27FC236}">
                <a16:creationId xmlns:a16="http://schemas.microsoft.com/office/drawing/2014/main" id="{A80D90A0-6747-4C10-9CA0-FD2CEA187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2475" y="1638300"/>
            <a:ext cx="3819525" cy="2526961"/>
          </a:xfrm>
          <a:prstGeom prst="rect">
            <a:avLst/>
          </a:prstGeom>
        </p:spPr>
      </p:pic>
      <p:pic>
        <p:nvPicPr>
          <p:cNvPr id="14" name="Picture 13">
            <a:extLst>
              <a:ext uri="{FF2B5EF4-FFF2-40B4-BE49-F238E27FC236}">
                <a16:creationId xmlns:a16="http://schemas.microsoft.com/office/drawing/2014/main" id="{1F8F8F0F-5C9E-4128-88F5-D315E41D40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62425"/>
            <a:ext cx="3943350" cy="2514600"/>
          </a:xfrm>
          <a:prstGeom prst="rect">
            <a:avLst/>
          </a:prstGeom>
        </p:spPr>
      </p:pic>
      <p:pic>
        <p:nvPicPr>
          <p:cNvPr id="3076" name="Picture 4">
            <a:extLst>
              <a:ext uri="{FF2B5EF4-FFF2-40B4-BE49-F238E27FC236}">
                <a16:creationId xmlns:a16="http://schemas.microsoft.com/office/drawing/2014/main" id="{FFA6F8DF-D1A1-47B6-812F-0E38D82878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28774"/>
            <a:ext cx="3698297"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104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558110" y="1588210"/>
            <a:ext cx="9508680" cy="5097815"/>
          </a:xfrm>
        </p:spPr>
        <p:txBody>
          <a:bodyPr>
            <a:normAutofit lnSpcReduction="10000"/>
          </a:bodyPr>
          <a:lstStyle/>
          <a:p>
            <a:pPr marL="342891" indent="-342891" defTabSz="914377" fontAlgn="base">
              <a:lnSpc>
                <a:spcPct val="120000"/>
              </a:lnSpc>
              <a:spcAft>
                <a:spcPct val="0"/>
              </a:spcAft>
              <a:buClr>
                <a:srgbClr val="CC9900"/>
              </a:buClr>
              <a:buFontTx/>
              <a:buChar char="•"/>
            </a:pPr>
            <a:r>
              <a:rPr lang="en-US" sz="2000" b="1" dirty="0">
                <a:solidFill>
                  <a:srgbClr val="000000"/>
                </a:solidFill>
                <a:latin typeface="Times New Roman"/>
              </a:rPr>
              <a:t>B</a:t>
            </a:r>
            <a:r>
              <a:rPr lang="en-US" altLang="zh-CN" sz="2000" b="1" dirty="0">
                <a:solidFill>
                  <a:srgbClr val="000000"/>
                </a:solidFill>
                <a:latin typeface="Times New Roman"/>
              </a:rPr>
              <a:t>in Wu </a:t>
            </a:r>
            <a:r>
              <a:rPr lang="en-US" sz="2000" b="1" dirty="0">
                <a:solidFill>
                  <a:srgbClr val="000000"/>
                </a:solidFill>
                <a:latin typeface="Times New Roman"/>
              </a:rPr>
              <a:t>M.S.  </a:t>
            </a:r>
            <a:r>
              <a:rPr lang="en-US" altLang="zh-CN" sz="2000" b="1" dirty="0">
                <a:solidFill>
                  <a:srgbClr val="000000"/>
                </a:solidFill>
                <a:latin typeface="Times New Roman"/>
              </a:rPr>
              <a:t>2006</a:t>
            </a:r>
            <a:r>
              <a:rPr lang="zh-CN" altLang="en-US" sz="2000" b="1" dirty="0">
                <a:solidFill>
                  <a:srgbClr val="000000"/>
                </a:solidFill>
                <a:latin typeface="Times New Roman"/>
              </a:rPr>
              <a:t>届</a:t>
            </a:r>
            <a:r>
              <a:rPr lang="en-US" altLang="zh-CN" sz="2000" b="1" dirty="0">
                <a:solidFill>
                  <a:srgbClr val="000000"/>
                </a:solidFill>
                <a:latin typeface="Times New Roman"/>
              </a:rPr>
              <a:t>ETIE</a:t>
            </a:r>
            <a:r>
              <a:rPr lang="zh-CN" altLang="en-US" sz="2000" b="1" dirty="0">
                <a:solidFill>
                  <a:srgbClr val="000000"/>
                </a:solidFill>
                <a:latin typeface="Times New Roman"/>
              </a:rPr>
              <a:t>毕业生</a:t>
            </a:r>
            <a:endParaRPr lang="en-US" altLang="zh-CN" sz="2000" b="1"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ETIE</a:t>
            </a:r>
            <a:r>
              <a:rPr lang="zh-CN" altLang="en-US" sz="1500" dirty="0">
                <a:solidFill>
                  <a:srgbClr val="000000"/>
                </a:solidFill>
                <a:latin typeface="Times New Roman"/>
              </a:rPr>
              <a:t>毕业后，被</a:t>
            </a:r>
            <a:r>
              <a:rPr lang="en-US" altLang="zh-CN" sz="1500" dirty="0">
                <a:solidFill>
                  <a:srgbClr val="000000"/>
                </a:solidFill>
                <a:latin typeface="Times New Roman"/>
              </a:rPr>
              <a:t>CIVS</a:t>
            </a:r>
            <a:r>
              <a:rPr lang="zh-CN" altLang="en-US" sz="1500" dirty="0">
                <a:solidFill>
                  <a:srgbClr val="000000"/>
                </a:solidFill>
                <a:latin typeface="Times New Roman"/>
              </a:rPr>
              <a:t>聘为研究助理（</a:t>
            </a:r>
            <a:r>
              <a:rPr lang="en-US" altLang="zh-CN" sz="1500" dirty="0">
                <a:solidFill>
                  <a:srgbClr val="000000"/>
                </a:solidFill>
                <a:latin typeface="Times New Roman"/>
              </a:rPr>
              <a:t>RA</a:t>
            </a:r>
            <a:r>
              <a:rPr lang="zh-CN" altLang="en-US" sz="1500" dirty="0">
                <a:solidFill>
                  <a:srgbClr val="000000"/>
                </a:solidFill>
                <a:latin typeface="Times New Roman"/>
              </a:rPr>
              <a:t>），并多次代表</a:t>
            </a:r>
            <a:r>
              <a:rPr lang="en-US" altLang="zh-CN" sz="1500" dirty="0">
                <a:solidFill>
                  <a:srgbClr val="000000"/>
                </a:solidFill>
                <a:latin typeface="Times New Roman"/>
              </a:rPr>
              <a:t>CIVS</a:t>
            </a:r>
            <a:r>
              <a:rPr lang="zh-CN" altLang="en-US" sz="1500" dirty="0">
                <a:solidFill>
                  <a:srgbClr val="000000"/>
                </a:solidFill>
                <a:latin typeface="Times New Roman"/>
              </a:rPr>
              <a:t>出席</a:t>
            </a:r>
            <a:r>
              <a:rPr lang="en-US" altLang="zh-CN" sz="1500" dirty="0">
                <a:solidFill>
                  <a:srgbClr val="000000"/>
                </a:solidFill>
                <a:latin typeface="Times New Roman"/>
              </a:rPr>
              <a:t>AIST</a:t>
            </a:r>
            <a:r>
              <a:rPr lang="zh-CN" altLang="en-US" sz="1500" dirty="0">
                <a:solidFill>
                  <a:srgbClr val="000000"/>
                </a:solidFill>
                <a:latin typeface="Times New Roman"/>
              </a:rPr>
              <a:t>会议</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2009</a:t>
            </a:r>
            <a:r>
              <a:rPr lang="zh-CN" altLang="en-US" sz="1500" dirty="0">
                <a:solidFill>
                  <a:srgbClr val="000000"/>
                </a:solidFill>
                <a:latin typeface="Times New Roman"/>
              </a:rPr>
              <a:t>年获取普渡大学机械工程专业硕士学位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400" dirty="0">
                <a:solidFill>
                  <a:srgbClr val="000000"/>
                </a:solidFill>
                <a:latin typeface="Times New Roman"/>
              </a:rPr>
              <a:t>硕士期间发表多篇学术论文，获得诸多奖项</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硕士毕业后，因杰出贡献，在</a:t>
            </a:r>
            <a:r>
              <a:rPr lang="en-US" altLang="zh-CN" sz="1500" dirty="0">
                <a:solidFill>
                  <a:srgbClr val="000000"/>
                </a:solidFill>
                <a:latin typeface="Times New Roman"/>
              </a:rPr>
              <a:t>CIVS</a:t>
            </a:r>
            <a:r>
              <a:rPr lang="zh-CN" altLang="en-US" sz="1500" dirty="0">
                <a:solidFill>
                  <a:srgbClr val="000000"/>
                </a:solidFill>
                <a:latin typeface="Times New Roman"/>
              </a:rPr>
              <a:t>担任模拟仿真项目经理</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现就职于</a:t>
            </a:r>
            <a:r>
              <a:rPr lang="en-US" altLang="zh-CN" sz="1500" dirty="0">
                <a:solidFill>
                  <a:srgbClr val="000000"/>
                </a:solidFill>
                <a:latin typeface="Times New Roman"/>
              </a:rPr>
              <a:t>CIVS</a:t>
            </a:r>
            <a:r>
              <a:rPr lang="zh-CN" altLang="en-US" sz="1500" dirty="0">
                <a:solidFill>
                  <a:srgbClr val="000000"/>
                </a:solidFill>
                <a:latin typeface="Times New Roman"/>
              </a:rPr>
              <a:t>合作企业</a:t>
            </a:r>
            <a:r>
              <a:rPr lang="en-US" sz="1500" dirty="0">
                <a:solidFill>
                  <a:srgbClr val="000000"/>
                </a:solidFill>
                <a:latin typeface="Times New Roman"/>
              </a:rPr>
              <a:t>NiSource</a:t>
            </a:r>
            <a:r>
              <a:rPr lang="zh-CN" altLang="en-US" sz="1500" dirty="0">
                <a:solidFill>
                  <a:srgbClr val="000000"/>
                </a:solidFill>
                <a:latin typeface="Times New Roman"/>
              </a:rPr>
              <a:t>，担任项目经理</a:t>
            </a:r>
            <a:endParaRPr lang="en-US" altLang="zh-CN" sz="1500" dirty="0">
              <a:solidFill>
                <a:srgbClr val="000000"/>
              </a:solidFill>
              <a:latin typeface="Times New Roman"/>
            </a:endParaRPr>
          </a:p>
          <a:p>
            <a:pPr marL="876277" lvl="1" indent="-342891" defTabSz="914377" fontAlgn="base">
              <a:lnSpc>
                <a:spcPct val="120000"/>
              </a:lnSpc>
              <a:spcAft>
                <a:spcPct val="0"/>
              </a:spcAft>
              <a:buClr>
                <a:srgbClr val="CC9900"/>
              </a:buClr>
              <a:buFont typeface="Wingdings" panose="05000000000000000000" pitchFamily="2" charset="2"/>
              <a:buChar char="Ø"/>
            </a:pPr>
            <a:endParaRPr lang="en-US" altLang="zh-CN" sz="1050" dirty="0">
              <a:solidFill>
                <a:srgbClr val="000000"/>
              </a:solidFill>
              <a:latin typeface="Times New Roman"/>
            </a:endParaRPr>
          </a:p>
          <a:p>
            <a:pPr marL="342891" indent="-342891" defTabSz="914377" fontAlgn="base">
              <a:lnSpc>
                <a:spcPct val="120000"/>
              </a:lnSpc>
              <a:spcAft>
                <a:spcPct val="0"/>
              </a:spcAft>
              <a:buClr>
                <a:srgbClr val="CC9900"/>
              </a:buClr>
              <a:buFontTx/>
              <a:buChar char="•"/>
            </a:pPr>
            <a:r>
              <a:rPr lang="zh-CN" altLang="en-US" sz="1100" dirty="0">
                <a:solidFill>
                  <a:srgbClr val="D6A817"/>
                </a:solidFill>
                <a:latin typeface="Times New Roman"/>
              </a:rPr>
              <a:t>“</a:t>
            </a:r>
            <a:r>
              <a:rPr lang="zh-CN" altLang="en-US" sz="1050" dirty="0">
                <a:solidFill>
                  <a:srgbClr val="000000"/>
                </a:solidFill>
                <a:latin typeface="Times New Roman"/>
              </a:rPr>
              <a:t>我是</a:t>
            </a:r>
            <a:r>
              <a:rPr lang="en-US" altLang="zh-CN" sz="1050" dirty="0">
                <a:solidFill>
                  <a:srgbClr val="000000"/>
                </a:solidFill>
                <a:latin typeface="Times New Roman"/>
              </a:rPr>
              <a:t>06</a:t>
            </a:r>
            <a:r>
              <a:rPr lang="zh-CN" altLang="en-US" sz="1050" dirty="0">
                <a:solidFill>
                  <a:srgbClr val="000000"/>
                </a:solidFill>
                <a:latin typeface="Times New Roman"/>
              </a:rPr>
              <a:t>年通过第一批</a:t>
            </a:r>
            <a:r>
              <a:rPr lang="en-US" altLang="zh-CN" sz="1050" dirty="0">
                <a:solidFill>
                  <a:srgbClr val="000000"/>
                </a:solidFill>
                <a:latin typeface="Times New Roman"/>
              </a:rPr>
              <a:t>ETIE</a:t>
            </a:r>
            <a:r>
              <a:rPr lang="zh-CN" altLang="en-US" sz="1050" dirty="0">
                <a:solidFill>
                  <a:srgbClr val="000000"/>
                </a:solidFill>
                <a:latin typeface="Times New Roman"/>
              </a:rPr>
              <a:t>交换项目来美国的。在这期间经历了很多困难也得到很多收获。在国内自己原来属于各方面能力都比较差的，出国对自己来讲是一件很遥远的事情，也从来没想过要来美国。偶然的机会加入</a:t>
            </a:r>
            <a:r>
              <a:rPr lang="en-US" altLang="zh-CN" sz="1050" dirty="0">
                <a:solidFill>
                  <a:srgbClr val="000000"/>
                </a:solidFill>
                <a:latin typeface="Times New Roman"/>
              </a:rPr>
              <a:t>ETIE</a:t>
            </a:r>
            <a:r>
              <a:rPr lang="zh-CN" altLang="en-US" sz="1050" dirty="0">
                <a:solidFill>
                  <a:srgbClr val="000000"/>
                </a:solidFill>
                <a:latin typeface="Times New Roman"/>
              </a:rPr>
              <a:t>这个项目，让自己获得了去面对更多机会和挑战的机会，对自己来讲真的是很幸运的事情。记得刚来美国那会，基本完全没有英语听说能力，专业也基本是一窍不通。但是生活学习各个方面都有周老师和项目</a:t>
            </a:r>
            <a:r>
              <a:rPr lang="en-US" altLang="zh-CN" sz="1050" dirty="0">
                <a:solidFill>
                  <a:srgbClr val="000000"/>
                </a:solidFill>
                <a:latin typeface="Times New Roman"/>
              </a:rPr>
              <a:t>leader</a:t>
            </a:r>
            <a:r>
              <a:rPr lang="zh-CN" altLang="en-US" sz="1050" dirty="0">
                <a:solidFill>
                  <a:srgbClr val="000000"/>
                </a:solidFill>
                <a:latin typeface="Times New Roman"/>
              </a:rPr>
              <a:t>来帮助我们，同时学校里的教授对我们交换过来的国际生也都非常的照顾。这种环境对当时的我来说确实是极为宝贵，让我可以有时间慢慢的赶上来。虽然已经过去了很多年，但至今仍然清晰的记得刚来美国头三个月，自己每天学习超过</a:t>
            </a:r>
            <a:r>
              <a:rPr lang="en-US" altLang="zh-CN" sz="1050" dirty="0">
                <a:solidFill>
                  <a:srgbClr val="000000"/>
                </a:solidFill>
                <a:latin typeface="Times New Roman"/>
              </a:rPr>
              <a:t>12</a:t>
            </a:r>
            <a:r>
              <a:rPr lang="zh-CN" altLang="en-US" sz="1050" dirty="0">
                <a:solidFill>
                  <a:srgbClr val="000000"/>
                </a:solidFill>
                <a:latin typeface="Times New Roman"/>
              </a:rPr>
              <a:t>个小时的情景。这可能是自己有生以来第一次如此执着努力的去做一件事情，这段时间为之后几年的学习生活娱乐都奠定了非常有益的基础。同时也让自己切身体会到了：提高自己，改变自己的唯一途径就是付出时间和努力。没有不劳而获的捷径，但只要付出也就一定会有收获。之后又经历了毕业设计，</a:t>
            </a:r>
            <a:r>
              <a:rPr lang="en-US" altLang="zh-CN" sz="1050" dirty="0">
                <a:solidFill>
                  <a:srgbClr val="000000"/>
                </a:solidFill>
                <a:latin typeface="Times New Roman"/>
              </a:rPr>
              <a:t>student worker</a:t>
            </a:r>
            <a:r>
              <a:rPr lang="zh-CN" altLang="en-US" sz="1050" dirty="0">
                <a:solidFill>
                  <a:srgbClr val="000000"/>
                </a:solidFill>
                <a:latin typeface="Times New Roman"/>
              </a:rPr>
              <a:t>，研究生学习，</a:t>
            </a:r>
            <a:r>
              <a:rPr lang="en-US" altLang="zh-CN" sz="1050" dirty="0">
                <a:solidFill>
                  <a:srgbClr val="000000"/>
                </a:solidFill>
                <a:latin typeface="Times New Roman"/>
              </a:rPr>
              <a:t>RA</a:t>
            </a:r>
            <a:r>
              <a:rPr lang="zh-CN" altLang="en-US" sz="1050" dirty="0">
                <a:solidFill>
                  <a:srgbClr val="000000"/>
                </a:solidFill>
                <a:latin typeface="Times New Roman"/>
              </a:rPr>
              <a:t>工作等等，也曾经面对找工作时候不同公司的</a:t>
            </a:r>
            <a:r>
              <a:rPr lang="en-US" altLang="zh-CN" sz="1050" dirty="0">
                <a:solidFill>
                  <a:srgbClr val="000000"/>
                </a:solidFill>
                <a:latin typeface="Times New Roman"/>
              </a:rPr>
              <a:t>N</a:t>
            </a:r>
            <a:r>
              <a:rPr lang="zh-CN" altLang="en-US" sz="1050" dirty="0">
                <a:solidFill>
                  <a:srgbClr val="000000"/>
                </a:solidFill>
                <a:latin typeface="Times New Roman"/>
              </a:rPr>
              <a:t>轮面试，到现在工作快两年了。期间又克服了更多新的困难，面临了更多新的挑战，从中学到了很多，自己也成长了很多。随着接触面逐渐变广，经历逐渐增多，感觉自己像一棵小树，从下向上慢慢展开枝叶，逐渐繁茂。但是永远不会忘记自己最初的根基，确是从</a:t>
            </a:r>
            <a:r>
              <a:rPr lang="en-US" altLang="zh-CN" sz="1050" dirty="0">
                <a:solidFill>
                  <a:srgbClr val="000000"/>
                </a:solidFill>
                <a:latin typeface="Times New Roman"/>
              </a:rPr>
              <a:t>ETIE</a:t>
            </a:r>
            <a:r>
              <a:rPr lang="zh-CN" altLang="en-US" sz="1050" dirty="0">
                <a:solidFill>
                  <a:srgbClr val="000000"/>
                </a:solidFill>
                <a:latin typeface="Times New Roman"/>
              </a:rPr>
              <a:t>这个平台上生长出来的。每当想想这些，心里确实充满感激。收获最终应该都是通过自己的努力得到的，每个人也都有付出努力的决心和能力。在国内，在我们最初生活学习的地方，也确实有无数的朋友向我们一样，愿意付出自己的时间和汗水，但真正需要的却是一个机会和平台。</a:t>
            </a:r>
            <a:r>
              <a:rPr lang="en-US" altLang="zh-CN" sz="1050" dirty="0">
                <a:solidFill>
                  <a:srgbClr val="000000"/>
                </a:solidFill>
                <a:latin typeface="Times New Roman"/>
              </a:rPr>
              <a:t>ETIE</a:t>
            </a:r>
            <a:r>
              <a:rPr lang="zh-CN" altLang="en-US" sz="1050" dirty="0">
                <a:solidFill>
                  <a:srgbClr val="000000"/>
                </a:solidFill>
                <a:latin typeface="Times New Roman"/>
              </a:rPr>
              <a:t>正是提供了这样一个机会和平台，尽管不一定适合所有的人，但它确确实实让很多像我自己一样的年轻人得到了一个可以通过努力改变自己的机会。回想起这几年自己走过的路，有所得，有所失，有过迷茫，痛苦，也有过彷徨。将来的路还长，困难也还会更多，但是 </a:t>
            </a:r>
            <a:r>
              <a:rPr lang="en-US" altLang="zh-CN" sz="1050" dirty="0">
                <a:solidFill>
                  <a:srgbClr val="000000"/>
                </a:solidFill>
                <a:latin typeface="Times New Roman"/>
              </a:rPr>
              <a:t>at the end of the day, </a:t>
            </a:r>
            <a:r>
              <a:rPr lang="zh-CN" altLang="en-US" sz="1050" dirty="0">
                <a:solidFill>
                  <a:srgbClr val="000000"/>
                </a:solidFill>
                <a:latin typeface="Times New Roman"/>
              </a:rPr>
              <a:t>这些艰难的记忆都会变得模糊，自己真正留下的，只有收获了成长的喜悦！</a:t>
            </a:r>
            <a:r>
              <a:rPr lang="en-US" altLang="zh-CN" sz="1050" dirty="0">
                <a:solidFill>
                  <a:srgbClr val="000000"/>
                </a:solidFill>
                <a:latin typeface="Times New Roman"/>
              </a:rPr>
              <a:t>My friends, stay thirty, and stay hungry!</a:t>
            </a:r>
            <a:r>
              <a:rPr lang="zh-CN" altLang="en-US" sz="1100" dirty="0">
                <a:solidFill>
                  <a:srgbClr val="D6A817"/>
                </a:solidFill>
                <a:latin typeface="Times New Roman"/>
              </a:rPr>
              <a:t>”</a:t>
            </a:r>
            <a:endParaRPr lang="en-US" sz="1100" dirty="0">
              <a:solidFill>
                <a:srgbClr val="D6A817"/>
              </a:solidFill>
              <a:latin typeface="Times New Roman"/>
            </a:endParaRPr>
          </a:p>
          <a:p>
            <a:pPr marL="0" indent="0" algn="r" defTabSz="914377" fontAlgn="base">
              <a:lnSpc>
                <a:spcPct val="120000"/>
              </a:lnSpc>
              <a:spcAft>
                <a:spcPct val="0"/>
              </a:spcAft>
              <a:buClr>
                <a:srgbClr val="CC9900"/>
              </a:buClr>
              <a:buNone/>
            </a:pPr>
            <a:endParaRPr lang="en-US" sz="1050" dirty="0">
              <a:solidFill>
                <a:srgbClr val="000000"/>
              </a:solidFill>
              <a:latin typeface="Times New Roman"/>
            </a:endParaRPr>
          </a:p>
        </p:txBody>
      </p:sp>
      <p:sp>
        <p:nvSpPr>
          <p:cNvPr id="24" name="Title 1">
            <a:extLst>
              <a:ext uri="{FF2B5EF4-FFF2-40B4-BE49-F238E27FC236}">
                <a16:creationId xmlns:a16="http://schemas.microsoft.com/office/drawing/2014/main" id="{39E69EDB-D16E-4A9C-B4AC-18B9719A9C99}"/>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12" name="Picture 11">
            <a:extLst>
              <a:ext uri="{FF2B5EF4-FFF2-40B4-BE49-F238E27FC236}">
                <a16:creationId xmlns:a16="http://schemas.microsoft.com/office/drawing/2014/main" id="{3EA717E0-3684-4E96-8D9B-513AA26D4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4287" y="1659152"/>
            <a:ext cx="1984566" cy="1615485"/>
          </a:xfrm>
          <a:prstGeom prst="rect">
            <a:avLst/>
          </a:prstGeom>
        </p:spPr>
      </p:pic>
    </p:spTree>
    <p:extLst>
      <p:ext uri="{BB962C8B-B14F-4D97-AF65-F5344CB8AC3E}">
        <p14:creationId xmlns:p14="http://schemas.microsoft.com/office/powerpoint/2010/main" val="2483139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558109" y="1588210"/>
            <a:ext cx="10221743" cy="5097815"/>
          </a:xfrm>
        </p:spPr>
        <p:txBody>
          <a:bodyPr>
            <a:normAutofit/>
          </a:bodyPr>
          <a:lstStyle/>
          <a:p>
            <a:pPr marL="342891" indent="-342891" defTabSz="914377" fontAlgn="base">
              <a:lnSpc>
                <a:spcPct val="120000"/>
              </a:lnSpc>
              <a:spcAft>
                <a:spcPct val="0"/>
              </a:spcAft>
              <a:buClr>
                <a:srgbClr val="CC9900"/>
              </a:buClr>
              <a:buFontTx/>
              <a:buChar char="•"/>
            </a:pPr>
            <a:r>
              <a:rPr lang="de-DE" sz="2000" b="1" dirty="0">
                <a:solidFill>
                  <a:srgbClr val="000000"/>
                </a:solidFill>
                <a:latin typeface="Times New Roman"/>
              </a:rPr>
              <a:t>Ziang Zhang Ph.D</a:t>
            </a:r>
            <a:r>
              <a:rPr lang="en-US" sz="2000" b="1" dirty="0">
                <a:solidFill>
                  <a:srgbClr val="000000"/>
                </a:solidFill>
                <a:latin typeface="Times New Roman"/>
              </a:rPr>
              <a:t>.</a:t>
            </a:r>
            <a:r>
              <a:rPr lang="de-DE" sz="2000" b="1" dirty="0">
                <a:solidFill>
                  <a:srgbClr val="000000"/>
                </a:solidFill>
                <a:latin typeface="Times New Roman"/>
              </a:rPr>
              <a:t> </a:t>
            </a:r>
            <a:r>
              <a:rPr lang="en-US" altLang="zh-CN" sz="2000" b="1" dirty="0">
                <a:solidFill>
                  <a:srgbClr val="000000"/>
                </a:solidFill>
                <a:latin typeface="Times New Roman"/>
              </a:rPr>
              <a:t>2006</a:t>
            </a:r>
            <a:r>
              <a:rPr lang="zh-CN" altLang="en-US" sz="2000" b="1" dirty="0">
                <a:solidFill>
                  <a:srgbClr val="000000"/>
                </a:solidFill>
                <a:latin typeface="Times New Roman"/>
              </a:rPr>
              <a:t>级</a:t>
            </a:r>
            <a:r>
              <a:rPr lang="en-US" altLang="zh-CN" sz="2000" b="1" dirty="0">
                <a:solidFill>
                  <a:srgbClr val="000000"/>
                </a:solidFill>
                <a:latin typeface="Times New Roman"/>
              </a:rPr>
              <a:t>ETIE</a:t>
            </a:r>
            <a:r>
              <a:rPr lang="zh-CN" altLang="en-US" sz="2000" b="1" dirty="0">
                <a:solidFill>
                  <a:srgbClr val="000000"/>
                </a:solidFill>
                <a:latin typeface="Times New Roman"/>
              </a:rPr>
              <a:t>毕业生</a:t>
            </a:r>
            <a:endParaRPr lang="en-US" altLang="zh-CN" sz="2000" b="1"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ETIE</a:t>
            </a:r>
            <a:r>
              <a:rPr lang="zh-CN" altLang="en-US" sz="1500" dirty="0">
                <a:solidFill>
                  <a:srgbClr val="000000"/>
                </a:solidFill>
                <a:latin typeface="Times New Roman"/>
              </a:rPr>
              <a:t>毕业后，被</a:t>
            </a:r>
            <a:r>
              <a:rPr lang="en-US" altLang="zh-CN" sz="1500" dirty="0">
                <a:solidFill>
                  <a:srgbClr val="000000"/>
                </a:solidFill>
                <a:latin typeface="Times New Roman"/>
              </a:rPr>
              <a:t>CIVS</a:t>
            </a:r>
            <a:r>
              <a:rPr lang="zh-CN" altLang="en-US" sz="1500" dirty="0">
                <a:solidFill>
                  <a:srgbClr val="000000"/>
                </a:solidFill>
                <a:latin typeface="Times New Roman"/>
              </a:rPr>
              <a:t>聘为研究助理（</a:t>
            </a:r>
            <a:r>
              <a:rPr lang="en-US" altLang="zh-CN" sz="1500" dirty="0">
                <a:solidFill>
                  <a:srgbClr val="000000"/>
                </a:solidFill>
                <a:latin typeface="Times New Roman"/>
              </a:rPr>
              <a:t>RA</a:t>
            </a:r>
            <a:r>
              <a:rPr lang="zh-CN" altLang="en-US" sz="1500" dirty="0">
                <a:solidFill>
                  <a:srgbClr val="000000"/>
                </a:solidFill>
                <a:latin typeface="Times New Roman"/>
              </a:rPr>
              <a:t>），并多次代表</a:t>
            </a:r>
            <a:r>
              <a:rPr lang="en-US" altLang="zh-CN" sz="1500" dirty="0">
                <a:solidFill>
                  <a:srgbClr val="000000"/>
                </a:solidFill>
                <a:latin typeface="Times New Roman"/>
              </a:rPr>
              <a:t>CIVS</a:t>
            </a:r>
            <a:r>
              <a:rPr lang="zh-CN" altLang="en-US" sz="1500" dirty="0">
                <a:solidFill>
                  <a:srgbClr val="000000"/>
                </a:solidFill>
                <a:latin typeface="Times New Roman"/>
              </a:rPr>
              <a:t>出席</a:t>
            </a:r>
            <a:r>
              <a:rPr lang="en-US" altLang="zh-CN" sz="1500" dirty="0">
                <a:solidFill>
                  <a:srgbClr val="000000"/>
                </a:solidFill>
                <a:latin typeface="Times New Roman"/>
              </a:rPr>
              <a:t>AIST</a:t>
            </a:r>
            <a:r>
              <a:rPr lang="zh-CN" altLang="en-US" sz="1500" dirty="0">
                <a:solidFill>
                  <a:srgbClr val="000000"/>
                </a:solidFill>
                <a:latin typeface="Times New Roman"/>
              </a:rPr>
              <a:t>会议</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2007</a:t>
            </a:r>
            <a:r>
              <a:rPr lang="zh-CN" altLang="en-US" sz="1500" dirty="0">
                <a:solidFill>
                  <a:srgbClr val="000000"/>
                </a:solidFill>
                <a:latin typeface="Times New Roman"/>
              </a:rPr>
              <a:t>年获取北京理工大学自动化工程学士学位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2009</a:t>
            </a:r>
            <a:r>
              <a:rPr lang="zh-CN" altLang="en-US" sz="1500" dirty="0">
                <a:solidFill>
                  <a:srgbClr val="000000"/>
                </a:solidFill>
                <a:latin typeface="Times New Roman"/>
              </a:rPr>
              <a:t>年获取普渡大学机械工程专业硕士学位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2013</a:t>
            </a:r>
            <a:r>
              <a:rPr lang="zh-CN" altLang="en-US" sz="1500" dirty="0">
                <a:solidFill>
                  <a:srgbClr val="000000"/>
                </a:solidFill>
                <a:latin typeface="Times New Roman"/>
              </a:rPr>
              <a:t>年获得北卡莱罗纳州立大学博士学位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现就职于</a:t>
            </a:r>
            <a:r>
              <a:rPr lang="en-US" altLang="zh-CN" sz="1500" dirty="0">
                <a:solidFill>
                  <a:srgbClr val="000000"/>
                </a:solidFill>
                <a:latin typeface="Times New Roman"/>
              </a:rPr>
              <a:t>Binghamton University</a:t>
            </a:r>
            <a:r>
              <a:rPr lang="zh-CN" altLang="en-US" sz="1500" dirty="0">
                <a:solidFill>
                  <a:srgbClr val="000000"/>
                </a:solidFill>
                <a:latin typeface="Times New Roman"/>
              </a:rPr>
              <a:t>任副教授</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研究方向：电力系统运行与控制、储能系统运行、微电网、分散式控制、复杂网络</a:t>
            </a:r>
            <a:endParaRPr lang="en-US" altLang="zh-CN" sz="1500" dirty="0">
              <a:solidFill>
                <a:srgbClr val="000000"/>
              </a:solidFill>
              <a:latin typeface="Times New Roman"/>
            </a:endParaRPr>
          </a:p>
          <a:p>
            <a:pPr marL="876277" lvl="1" indent="-342891" defTabSz="914377" fontAlgn="base">
              <a:lnSpc>
                <a:spcPct val="120000"/>
              </a:lnSpc>
              <a:spcAft>
                <a:spcPct val="0"/>
              </a:spcAft>
              <a:buClr>
                <a:srgbClr val="CC9900"/>
              </a:buClr>
              <a:buFont typeface="Wingdings" panose="05000000000000000000" pitchFamily="2" charset="2"/>
              <a:buChar char="Ø"/>
            </a:pPr>
            <a:endParaRPr lang="en-US" altLang="zh-CN" sz="1050" dirty="0">
              <a:solidFill>
                <a:srgbClr val="000000"/>
              </a:solidFill>
              <a:latin typeface="Times New Roman"/>
            </a:endParaRPr>
          </a:p>
          <a:p>
            <a:pPr marL="342891" indent="-342891" defTabSz="914377" fontAlgn="base">
              <a:lnSpc>
                <a:spcPct val="120000"/>
              </a:lnSpc>
              <a:spcAft>
                <a:spcPct val="0"/>
              </a:spcAft>
              <a:buClr>
                <a:srgbClr val="CC9900"/>
              </a:buClr>
              <a:buFontTx/>
              <a:buChar char="•"/>
            </a:pPr>
            <a:r>
              <a:rPr lang="zh-CN" altLang="en-US" sz="1500" dirty="0">
                <a:solidFill>
                  <a:srgbClr val="D6A817"/>
                </a:solidFill>
                <a:latin typeface="Times New Roman"/>
              </a:rPr>
              <a:t>“</a:t>
            </a:r>
            <a:r>
              <a:rPr lang="en-US" altLang="zh-CN" sz="1500" dirty="0">
                <a:solidFill>
                  <a:srgbClr val="000000"/>
                </a:solidFill>
                <a:latin typeface="Times New Roman"/>
              </a:rPr>
              <a:t>ETIE</a:t>
            </a:r>
            <a:r>
              <a:rPr lang="zh-CN" altLang="en-US" sz="1500" dirty="0">
                <a:solidFill>
                  <a:srgbClr val="000000"/>
                </a:solidFill>
                <a:latin typeface="Times New Roman"/>
              </a:rPr>
              <a:t>计划对于那些想在美国学习但因复杂的签证申请程序和巨额的学费而犹豫不决的学生来说是一个巨大的机会。 </a:t>
            </a:r>
            <a:r>
              <a:rPr lang="en-US" altLang="zh-CN" sz="1500" dirty="0">
                <a:solidFill>
                  <a:srgbClr val="000000"/>
                </a:solidFill>
                <a:latin typeface="Times New Roman"/>
              </a:rPr>
              <a:t>ETIE</a:t>
            </a:r>
            <a:r>
              <a:rPr lang="zh-CN" altLang="en-US" sz="1500" dirty="0">
                <a:solidFill>
                  <a:srgbClr val="000000"/>
                </a:solidFill>
                <a:latin typeface="Times New Roman"/>
              </a:rPr>
              <a:t>计划可以让您在</a:t>
            </a:r>
            <a:r>
              <a:rPr lang="en-US" altLang="zh-CN" sz="1500" dirty="0">
                <a:solidFill>
                  <a:srgbClr val="000000"/>
                </a:solidFill>
                <a:latin typeface="Times New Roman"/>
              </a:rPr>
              <a:t>PNW</a:t>
            </a:r>
            <a:r>
              <a:rPr lang="zh-CN" altLang="en-US" sz="1500" dirty="0">
                <a:solidFill>
                  <a:srgbClr val="000000"/>
                </a:solidFill>
                <a:latin typeface="Times New Roman"/>
              </a:rPr>
              <a:t>学习一年，因此你可以简单地尝试一下是否适合美国大学。 如果不适合，那么就不会浪费更多时间和金钱，因为大多数</a:t>
            </a:r>
            <a:r>
              <a:rPr lang="en-US" altLang="zh-CN" sz="1500" dirty="0">
                <a:solidFill>
                  <a:srgbClr val="000000"/>
                </a:solidFill>
                <a:latin typeface="Times New Roman"/>
              </a:rPr>
              <a:t>ETIE</a:t>
            </a:r>
            <a:r>
              <a:rPr lang="zh-CN" altLang="en-US" sz="1500" dirty="0">
                <a:solidFill>
                  <a:srgbClr val="000000"/>
                </a:solidFill>
                <a:latin typeface="Times New Roman"/>
              </a:rPr>
              <a:t>学生都是大四时就去</a:t>
            </a:r>
            <a:r>
              <a:rPr lang="en-US" altLang="zh-CN" sz="1500" dirty="0">
                <a:solidFill>
                  <a:srgbClr val="000000"/>
                </a:solidFill>
                <a:latin typeface="Times New Roman"/>
              </a:rPr>
              <a:t>PNW</a:t>
            </a:r>
            <a:r>
              <a:rPr lang="zh-CN" altLang="en-US" sz="1500" dirty="0">
                <a:solidFill>
                  <a:srgbClr val="000000"/>
                </a:solidFill>
                <a:latin typeface="Times New Roman"/>
              </a:rPr>
              <a:t>。 如果您喜欢美国大学，那就更好了！ 当您申请下一级别的研究生课程时，与直接从中国申请的学生相比，您将获得更多的学分，因为</a:t>
            </a:r>
            <a:r>
              <a:rPr lang="en-US" altLang="zh-CN" sz="1500" dirty="0">
                <a:solidFill>
                  <a:srgbClr val="000000"/>
                </a:solidFill>
                <a:latin typeface="Times New Roman"/>
              </a:rPr>
              <a:t>ETIE</a:t>
            </a:r>
            <a:r>
              <a:rPr lang="zh-CN" altLang="en-US" sz="1500" dirty="0">
                <a:solidFill>
                  <a:srgbClr val="000000"/>
                </a:solidFill>
                <a:latin typeface="Times New Roman"/>
              </a:rPr>
              <a:t>课程已经提高了您的英语水平，并以美国方式提高了您的学习技能！</a:t>
            </a:r>
            <a:r>
              <a:rPr lang="zh-CN" altLang="en-US" sz="1500" dirty="0">
                <a:solidFill>
                  <a:srgbClr val="D6A817"/>
                </a:solidFill>
                <a:latin typeface="Times New Roman"/>
              </a:rPr>
              <a:t>”</a:t>
            </a:r>
            <a:endParaRPr lang="en-US" sz="1500" dirty="0">
              <a:solidFill>
                <a:srgbClr val="D6A817"/>
              </a:solidFill>
              <a:latin typeface="Times New Roman"/>
            </a:endParaRPr>
          </a:p>
          <a:p>
            <a:pPr marL="0" indent="0" algn="r" defTabSz="914377" fontAlgn="base">
              <a:lnSpc>
                <a:spcPct val="120000"/>
              </a:lnSpc>
              <a:spcAft>
                <a:spcPct val="0"/>
              </a:spcAft>
              <a:buClr>
                <a:srgbClr val="CC9900"/>
              </a:buClr>
              <a:buNone/>
            </a:pPr>
            <a:endParaRPr lang="en-US" sz="1050" dirty="0">
              <a:solidFill>
                <a:srgbClr val="000000"/>
              </a:solidFill>
              <a:latin typeface="Times New Roman"/>
            </a:endParaRPr>
          </a:p>
        </p:txBody>
      </p:sp>
      <p:sp>
        <p:nvSpPr>
          <p:cNvPr id="24" name="Title 1">
            <a:extLst>
              <a:ext uri="{FF2B5EF4-FFF2-40B4-BE49-F238E27FC236}">
                <a16:creationId xmlns:a16="http://schemas.microsoft.com/office/drawing/2014/main" id="{39E69EDB-D16E-4A9C-B4AC-18B9719A9C99}"/>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13" name="Picture 2" descr="headshot of Ziang ">
            <a:extLst>
              <a:ext uri="{FF2B5EF4-FFF2-40B4-BE49-F238E27FC236}">
                <a16:creationId xmlns:a16="http://schemas.microsoft.com/office/drawing/2014/main" id="{120AAF7A-30CF-4531-AB41-BF1F616FC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0448" y="1568741"/>
            <a:ext cx="1801115" cy="225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03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43684" y="2346370"/>
            <a:ext cx="2243594" cy="2243594"/>
          </a:xfrm>
          <a:prstGeom prst="rect">
            <a:avLst/>
          </a:prstGeom>
        </p:spPr>
      </p:pic>
      <p:sp>
        <p:nvSpPr>
          <p:cNvPr id="3" name="TextBox 2"/>
          <p:cNvSpPr txBox="1"/>
          <p:nvPr/>
        </p:nvSpPr>
        <p:spPr>
          <a:xfrm>
            <a:off x="558086" y="1550911"/>
            <a:ext cx="6186706" cy="6617196"/>
          </a:xfrm>
          <a:prstGeom prst="rect">
            <a:avLst/>
          </a:prstGeom>
          <a:noFill/>
        </p:spPr>
        <p:txBody>
          <a:bodyPr wrap="square" rtlCol="0">
            <a:spAutoFit/>
          </a:bodyPr>
          <a:lstStyle/>
          <a:p>
            <a:pPr marL="342900" indent="-342900" defTabSz="914377" fontAlgn="base">
              <a:spcBef>
                <a:spcPct val="0"/>
              </a:spcBef>
              <a:spcAft>
                <a:spcPct val="0"/>
              </a:spcAft>
              <a:buFont typeface="Wingdings" panose="05000000000000000000" pitchFamily="2" charset="2"/>
              <a:buChar char="Ø"/>
            </a:pPr>
            <a:r>
              <a:rPr lang="zh-CN" altLang="en-US" sz="2400" dirty="0">
                <a:solidFill>
                  <a:srgbClr val="000000"/>
                </a:solidFill>
                <a:latin typeface="Times New Roman"/>
              </a:rPr>
              <a:t>欢迎各位同学加入</a:t>
            </a:r>
            <a:r>
              <a:rPr lang="en-US" altLang="zh-CN" sz="2400" dirty="0">
                <a:solidFill>
                  <a:srgbClr val="000000"/>
                </a:solidFill>
                <a:latin typeface="Times New Roman"/>
              </a:rPr>
              <a:t>ETIE 2022</a:t>
            </a:r>
            <a:r>
              <a:rPr lang="zh-CN" altLang="en-US" sz="2400" dirty="0">
                <a:solidFill>
                  <a:srgbClr val="000000"/>
                </a:solidFill>
                <a:latin typeface="Times New Roman"/>
              </a:rPr>
              <a:t>新生微信群</a:t>
            </a:r>
            <a:endParaRPr lang="en-US" altLang="zh-CN" sz="2400" dirty="0">
              <a:solidFill>
                <a:srgbClr val="000000"/>
              </a:solidFill>
              <a:latin typeface="Times New Roman"/>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r>
              <a:rPr lang="zh-CN" altLang="en-US" sz="2400" dirty="0">
                <a:solidFill>
                  <a:srgbClr val="000000"/>
                </a:solidFill>
                <a:latin typeface="Times New Roman" panose="02020603050405020304" pitchFamily="18" charset="0"/>
              </a:rPr>
              <a:t>联系人：</a:t>
            </a:r>
            <a:r>
              <a:rPr lang="en-US" altLang="zh-CN" sz="2400" dirty="0" err="1">
                <a:solidFill>
                  <a:srgbClr val="000000"/>
                </a:solidFill>
                <a:latin typeface="Times New Roman" panose="02020603050405020304" pitchFamily="18" charset="0"/>
              </a:rPr>
              <a:t>Dianzhi</a:t>
            </a:r>
            <a:r>
              <a:rPr lang="en-US" altLang="zh-CN" sz="2400" dirty="0">
                <a:solidFill>
                  <a:srgbClr val="000000"/>
                </a:solidFill>
                <a:latin typeface="Times New Roman" panose="02020603050405020304" pitchFamily="18" charset="0"/>
              </a:rPr>
              <a:t> Meng</a:t>
            </a:r>
            <a:r>
              <a:rPr lang="zh-CN" altLang="en-US" sz="2400" dirty="0">
                <a:solidFill>
                  <a:srgbClr val="000000"/>
                </a:solidFill>
                <a:latin typeface="Times New Roman" panose="02020603050405020304" pitchFamily="18" charset="0"/>
              </a:rPr>
              <a:t>蒙点之</a:t>
            </a:r>
            <a:r>
              <a:rPr lang="en-US" altLang="zh-CN" sz="2400" dirty="0">
                <a:solidFill>
                  <a:srgbClr val="000000"/>
                </a:solidFill>
                <a:latin typeface="Times New Roman" panose="02020603050405020304" pitchFamily="18" charset="0"/>
              </a:rPr>
              <a:t>			          ETIE Mentor</a:t>
            </a:r>
          </a:p>
          <a:p>
            <a:pPr defTabSz="914377" fontAlgn="base">
              <a:spcBef>
                <a:spcPct val="0"/>
              </a:spcBef>
              <a:spcAft>
                <a:spcPct val="0"/>
              </a:spcAft>
            </a:pPr>
            <a:r>
              <a:rPr lang="en-US" sz="2400" dirty="0">
                <a:solidFill>
                  <a:srgbClr val="000000"/>
                </a:solidFill>
                <a:latin typeface="Times New Roman" panose="02020603050405020304" pitchFamily="18" charset="0"/>
              </a:rPr>
              <a:t>	          meng131@pnw.edu</a:t>
            </a:r>
          </a:p>
          <a:p>
            <a:pPr marL="342900" indent="-342900" defTabSz="914377" fontAlgn="base">
              <a:spcBef>
                <a:spcPct val="0"/>
              </a:spcBef>
              <a:spcAft>
                <a:spcPct val="0"/>
              </a:spcAft>
              <a:buFont typeface="Wingdings" panose="05000000000000000000" pitchFamily="2" charset="2"/>
              <a:buChar char="Ø"/>
            </a:pPr>
            <a:endParaRPr lang="en-US" sz="2400" dirty="0">
              <a:solidFill>
                <a:srgbClr val="000000"/>
              </a:solidFill>
              <a:latin typeface="Times New Roman"/>
            </a:endParaRPr>
          </a:p>
          <a:p>
            <a:pPr defTabSz="914377" fontAlgn="base">
              <a:spcBef>
                <a:spcPct val="0"/>
              </a:spcBef>
              <a:spcAft>
                <a:spcPct val="0"/>
              </a:spcAft>
            </a:pPr>
            <a:endParaRPr lang="en-US" sz="2400" dirty="0">
              <a:solidFill>
                <a:srgbClr val="000000"/>
              </a:solidFill>
              <a:latin typeface="Times New Roman" panose="02020603050405020304" pitchFamily="18" charset="0"/>
            </a:endParaRPr>
          </a:p>
          <a:p>
            <a:pPr defTabSz="914377" fontAlgn="base">
              <a:spcBef>
                <a:spcPct val="0"/>
              </a:spcBef>
              <a:spcAft>
                <a:spcPct val="0"/>
              </a:spcAft>
            </a:pPr>
            <a:endParaRPr lang="en-US" altLang="zh-CN" sz="2400" dirty="0">
              <a:solidFill>
                <a:srgbClr val="000000"/>
              </a:solidFill>
              <a:latin typeface="Times New Roman"/>
            </a:endParaRPr>
          </a:p>
          <a:p>
            <a:pPr defTabSz="914377" fontAlgn="base">
              <a:spcBef>
                <a:spcPct val="0"/>
              </a:spcBef>
              <a:spcAft>
                <a:spcPct val="0"/>
              </a:spcAft>
            </a:pPr>
            <a:endParaRPr lang="en-US" sz="2400" dirty="0">
              <a:solidFill>
                <a:srgbClr val="000000"/>
              </a:solidFill>
              <a:latin typeface="Times New Roman" panose="02020603050405020304" pitchFamily="18" charset="0"/>
            </a:endParaRPr>
          </a:p>
          <a:p>
            <a:pPr defTabSz="914377" fontAlgn="base">
              <a:spcBef>
                <a:spcPct val="0"/>
              </a:spcBef>
              <a:spcAft>
                <a:spcPct val="0"/>
              </a:spcAft>
            </a:pPr>
            <a:endParaRPr lang="en-US" sz="1600" dirty="0">
              <a:solidFill>
                <a:srgbClr val="000000"/>
              </a:solidFill>
              <a:latin typeface="Times New Roman" panose="02020603050405020304" pitchFamily="18" charset="0"/>
            </a:endParaRPr>
          </a:p>
        </p:txBody>
      </p:sp>
      <p:sp>
        <p:nvSpPr>
          <p:cNvPr id="6" name="TextBox 5">
            <a:extLst>
              <a:ext uri="{FF2B5EF4-FFF2-40B4-BE49-F238E27FC236}">
                <a16:creationId xmlns:a16="http://schemas.microsoft.com/office/drawing/2014/main" id="{22A359E6-2265-46AE-9185-F83FDE9A5A7B}"/>
              </a:ext>
            </a:extLst>
          </p:cNvPr>
          <p:cNvSpPr txBox="1"/>
          <p:nvPr/>
        </p:nvSpPr>
        <p:spPr>
          <a:xfrm>
            <a:off x="6737136" y="1523146"/>
            <a:ext cx="5387131" cy="830997"/>
          </a:xfrm>
          <a:prstGeom prst="rect">
            <a:avLst/>
          </a:prstGeom>
          <a:noFill/>
        </p:spPr>
        <p:txBody>
          <a:bodyPr wrap="square">
            <a:spAutoFit/>
          </a:bodyPr>
          <a:lstStyle/>
          <a:p>
            <a:pPr marL="342900" indent="-342900" defTabSz="914377" fontAlgn="base">
              <a:spcBef>
                <a:spcPct val="0"/>
              </a:spcBef>
              <a:spcAft>
                <a:spcPct val="0"/>
              </a:spcAft>
              <a:buFont typeface="Wingdings" panose="05000000000000000000" pitchFamily="2" charset="2"/>
              <a:buChar char="Ø"/>
            </a:pPr>
            <a:r>
              <a:rPr lang="zh-CN" altLang="en-US" sz="2400" dirty="0">
                <a:solidFill>
                  <a:srgbClr val="000000"/>
                </a:solidFill>
                <a:latin typeface="Times New Roman"/>
              </a:rPr>
              <a:t>扫码关注</a:t>
            </a:r>
            <a:r>
              <a:rPr lang="en-US" altLang="zh-CN" sz="2400" dirty="0">
                <a:solidFill>
                  <a:srgbClr val="000000"/>
                </a:solidFill>
                <a:latin typeface="Times New Roman"/>
              </a:rPr>
              <a:t>ETIE</a:t>
            </a:r>
            <a:r>
              <a:rPr lang="zh-CN" altLang="en-US" sz="2400" dirty="0">
                <a:solidFill>
                  <a:srgbClr val="000000"/>
                </a:solidFill>
                <a:latin typeface="Times New Roman"/>
              </a:rPr>
              <a:t>公众号，了解项目最新动态：</a:t>
            </a:r>
            <a:endParaRPr lang="en-US" sz="2400" dirty="0">
              <a:solidFill>
                <a:srgbClr val="000000"/>
              </a:solidFill>
              <a:latin typeface="Times New Roman"/>
            </a:endParaRPr>
          </a:p>
        </p:txBody>
      </p:sp>
      <p:pic>
        <p:nvPicPr>
          <p:cNvPr id="8" name="Picture 7">
            <a:extLst>
              <a:ext uri="{FF2B5EF4-FFF2-40B4-BE49-F238E27FC236}">
                <a16:creationId xmlns:a16="http://schemas.microsoft.com/office/drawing/2014/main" id="{9C0F21E3-9E92-4B0E-925A-5FF74589278D}"/>
              </a:ext>
            </a:extLst>
          </p:cNvPr>
          <p:cNvPicPr>
            <a:picLocks noChangeAspect="1"/>
          </p:cNvPicPr>
          <p:nvPr/>
        </p:nvPicPr>
        <p:blipFill>
          <a:blip r:embed="rId3">
            <a:extLst>
              <a:ext uri="{28A0092B-C50C-407E-A947-70E740481C1C}">
                <a14:useLocalDpi xmlns:a14="http://schemas.microsoft.com/office/drawing/2010/main" val="0"/>
              </a:ext>
            </a:extLst>
          </a:blip>
          <a:srcRect t="1692" b="1692"/>
          <a:stretch/>
        </p:blipFill>
        <p:spPr>
          <a:xfrm>
            <a:off x="2404532" y="2194560"/>
            <a:ext cx="2262294" cy="2714752"/>
          </a:xfrm>
          <a:prstGeom prst="roundRect">
            <a:avLst/>
          </a:prstGeom>
          <a:ln w="28575">
            <a:solidFill>
              <a:schemeClr val="accent1"/>
            </a:solidFill>
          </a:ln>
        </p:spPr>
      </p:pic>
      <p:pic>
        <p:nvPicPr>
          <p:cNvPr id="7" name="图片 6">
            <a:extLst>
              <a:ext uri="{FF2B5EF4-FFF2-40B4-BE49-F238E27FC236}">
                <a16:creationId xmlns:a16="http://schemas.microsoft.com/office/drawing/2014/main" id="{4992035C-5EB7-44CA-F9A9-5E75642F1CF1}"/>
              </a:ext>
            </a:extLst>
          </p:cNvPr>
          <p:cNvPicPr>
            <a:picLocks noChangeAspect="1"/>
          </p:cNvPicPr>
          <p:nvPr/>
        </p:nvPicPr>
        <p:blipFill rotWithShape="1">
          <a:blip r:embed="rId4">
            <a:extLst>
              <a:ext uri="{28A0092B-C50C-407E-A947-70E740481C1C}">
                <a14:useLocalDpi xmlns:a14="http://schemas.microsoft.com/office/drawing/2010/main" val="0"/>
              </a:ext>
            </a:extLst>
          </a:blip>
          <a:srcRect l="10846" t="25018" r="11256" b="13814"/>
          <a:stretch/>
        </p:blipFill>
        <p:spPr>
          <a:xfrm>
            <a:off x="5090473" y="5307089"/>
            <a:ext cx="1090367" cy="1095289"/>
          </a:xfrm>
          <a:prstGeom prst="rect">
            <a:avLst/>
          </a:prstGeom>
        </p:spPr>
      </p:pic>
    </p:spTree>
    <p:extLst>
      <p:ext uri="{BB962C8B-B14F-4D97-AF65-F5344CB8AC3E}">
        <p14:creationId xmlns:p14="http://schemas.microsoft.com/office/powerpoint/2010/main" val="374306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609600" y="1613913"/>
            <a:ext cx="9712960" cy="4946278"/>
          </a:xfrm>
        </p:spPr>
        <p:txBody>
          <a:bodyPr>
            <a:normAutofit/>
          </a:bodyPr>
          <a:lstStyle/>
          <a:p>
            <a:pPr marL="342891" indent="-342891" defTabSz="914377" fontAlgn="base">
              <a:lnSpc>
                <a:spcPct val="120000"/>
              </a:lnSpc>
              <a:spcAft>
                <a:spcPct val="0"/>
              </a:spcAft>
              <a:buClr>
                <a:srgbClr val="CC9900"/>
              </a:buClr>
              <a:buFontTx/>
              <a:buChar char="•"/>
            </a:pPr>
            <a:r>
              <a:rPr lang="en-US" sz="2200" b="1" dirty="0">
                <a:solidFill>
                  <a:srgbClr val="000000"/>
                </a:solidFill>
                <a:latin typeface="Times New Roman"/>
              </a:rPr>
              <a:t>Dong Fu Ph.D. </a:t>
            </a:r>
            <a:r>
              <a:rPr lang="en-US" altLang="zh-CN" sz="2200" b="1" dirty="0">
                <a:solidFill>
                  <a:srgbClr val="000000"/>
                </a:solidFill>
                <a:latin typeface="Times New Roman"/>
              </a:rPr>
              <a:t>2007</a:t>
            </a:r>
            <a:r>
              <a:rPr lang="zh-CN" altLang="en-US" sz="2000" b="1" dirty="0">
                <a:solidFill>
                  <a:srgbClr val="000000"/>
                </a:solidFill>
                <a:latin typeface="Times New Roman"/>
              </a:rPr>
              <a:t>级</a:t>
            </a:r>
            <a:r>
              <a:rPr lang="en-US" altLang="zh-CN" sz="2200" b="1" dirty="0">
                <a:solidFill>
                  <a:srgbClr val="000000"/>
                </a:solidFill>
                <a:latin typeface="Times New Roman"/>
              </a:rPr>
              <a:t>ETIE</a:t>
            </a:r>
            <a:r>
              <a:rPr lang="zh-CN" altLang="en-US" sz="2200" b="1" dirty="0">
                <a:solidFill>
                  <a:srgbClr val="000000"/>
                </a:solidFill>
                <a:latin typeface="Times New Roman"/>
              </a:rPr>
              <a:t>毕业生</a:t>
            </a:r>
            <a:endParaRPr lang="en-US" altLang="zh-CN" sz="2200" b="1"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600" dirty="0">
                <a:solidFill>
                  <a:srgbClr val="000000"/>
                </a:solidFill>
                <a:latin typeface="Times New Roman"/>
              </a:rPr>
              <a:t>ETIE</a:t>
            </a:r>
            <a:r>
              <a:rPr lang="zh-CN" altLang="en-US" sz="1600" dirty="0">
                <a:solidFill>
                  <a:srgbClr val="000000"/>
                </a:solidFill>
                <a:latin typeface="Times New Roman"/>
              </a:rPr>
              <a:t>毕业后，被</a:t>
            </a:r>
            <a:r>
              <a:rPr lang="en-US" altLang="zh-CN" sz="1600" dirty="0">
                <a:solidFill>
                  <a:srgbClr val="000000"/>
                </a:solidFill>
                <a:latin typeface="Times New Roman"/>
              </a:rPr>
              <a:t>CIVS</a:t>
            </a:r>
            <a:r>
              <a:rPr lang="zh-CN" altLang="en-US" sz="1600" dirty="0">
                <a:solidFill>
                  <a:srgbClr val="000000"/>
                </a:solidFill>
                <a:latin typeface="Times New Roman"/>
              </a:rPr>
              <a:t>聘为研究助理（</a:t>
            </a:r>
            <a:r>
              <a:rPr lang="en-US" altLang="zh-CN" sz="1600" dirty="0">
                <a:solidFill>
                  <a:srgbClr val="000000"/>
                </a:solidFill>
                <a:latin typeface="Times New Roman"/>
              </a:rPr>
              <a:t>RA</a:t>
            </a:r>
            <a:r>
              <a:rPr lang="zh-CN" altLang="en-US" sz="1600" dirty="0">
                <a:solidFill>
                  <a:srgbClr val="000000"/>
                </a:solidFill>
                <a:latin typeface="Times New Roman"/>
              </a:rPr>
              <a:t>），擅长应用驱动的</a:t>
            </a:r>
            <a:r>
              <a:rPr lang="en-US" altLang="zh-CN" sz="1600" dirty="0">
                <a:solidFill>
                  <a:srgbClr val="000000"/>
                </a:solidFill>
                <a:latin typeface="Times New Roman"/>
              </a:rPr>
              <a:t>CFD / FEA</a:t>
            </a:r>
            <a:r>
              <a:rPr lang="zh-CN" altLang="en-US" sz="1600" dirty="0">
                <a:solidFill>
                  <a:srgbClr val="000000"/>
                </a:solidFill>
                <a:latin typeface="Times New Roman"/>
              </a:rPr>
              <a:t>建模和仿真</a:t>
            </a:r>
            <a:endParaRPr lang="en-US" altLang="zh-CN" sz="16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600" dirty="0">
                <a:solidFill>
                  <a:srgbClr val="000000"/>
                </a:solidFill>
                <a:latin typeface="Times New Roman"/>
              </a:rPr>
              <a:t>2007</a:t>
            </a:r>
            <a:r>
              <a:rPr lang="zh-CN" altLang="en-US" sz="1600" dirty="0">
                <a:solidFill>
                  <a:srgbClr val="000000"/>
                </a:solidFill>
                <a:latin typeface="Times New Roman"/>
              </a:rPr>
              <a:t>年获取北京理工大学航空航天工程学士学位</a:t>
            </a:r>
            <a:endParaRPr lang="en-US" altLang="zh-CN" sz="16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600" dirty="0">
                <a:solidFill>
                  <a:srgbClr val="000000"/>
                </a:solidFill>
                <a:latin typeface="Times New Roman"/>
              </a:rPr>
              <a:t>2009</a:t>
            </a:r>
            <a:r>
              <a:rPr lang="zh-CN" altLang="en-US" sz="1600" dirty="0">
                <a:solidFill>
                  <a:srgbClr val="000000"/>
                </a:solidFill>
                <a:latin typeface="Times New Roman"/>
              </a:rPr>
              <a:t>年获取普渡大学机械工程专业硕士学位</a:t>
            </a:r>
            <a:endParaRPr lang="en-US" altLang="zh-CN" sz="16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600" dirty="0">
                <a:solidFill>
                  <a:srgbClr val="000000"/>
                </a:solidFill>
                <a:latin typeface="Times New Roman"/>
              </a:rPr>
              <a:t>2014</a:t>
            </a:r>
            <a:r>
              <a:rPr lang="zh-CN" altLang="en-US" sz="1600" dirty="0">
                <a:solidFill>
                  <a:srgbClr val="000000"/>
                </a:solidFill>
                <a:latin typeface="Times New Roman"/>
              </a:rPr>
              <a:t>年获得普渡大学机械工程博士学位</a:t>
            </a:r>
            <a:endParaRPr lang="en-US" altLang="zh-CN" sz="1600" dirty="0">
              <a:solidFill>
                <a:srgbClr val="000000"/>
              </a:solidFill>
              <a:latin typeface="Times New Roman"/>
            </a:endParaRPr>
          </a:p>
          <a:p>
            <a:pPr marL="876277" lvl="1" indent="-342891" defTabSz="914377" fontAlgn="base">
              <a:lnSpc>
                <a:spcPct val="160000"/>
              </a:lnSpc>
              <a:spcAft>
                <a:spcPct val="0"/>
              </a:spcAft>
              <a:buClr>
                <a:srgbClr val="CC9900"/>
              </a:buClr>
              <a:buFont typeface="Wingdings" panose="05000000000000000000" pitchFamily="2" charset="2"/>
              <a:buChar char="Ø"/>
            </a:pPr>
            <a:r>
              <a:rPr lang="zh-CN" altLang="en-US" sz="1600" dirty="0">
                <a:solidFill>
                  <a:srgbClr val="000000"/>
                </a:solidFill>
                <a:latin typeface="Times New Roman"/>
              </a:rPr>
              <a:t>现于</a:t>
            </a:r>
            <a:r>
              <a:rPr lang="en-US" altLang="zh-CN" sz="1600" dirty="0">
                <a:solidFill>
                  <a:srgbClr val="000000"/>
                </a:solidFill>
                <a:latin typeface="Times New Roman"/>
              </a:rPr>
              <a:t>3M</a:t>
            </a:r>
            <a:r>
              <a:rPr lang="zh-CN" altLang="en-US" sz="1600" dirty="0">
                <a:solidFill>
                  <a:srgbClr val="000000"/>
                </a:solidFill>
                <a:latin typeface="Times New Roman"/>
              </a:rPr>
              <a:t>公司任研究专员 </a:t>
            </a:r>
            <a:endParaRPr lang="en-US" altLang="zh-CN" sz="1600" dirty="0">
              <a:solidFill>
                <a:srgbClr val="000000"/>
              </a:solidFill>
              <a:latin typeface="Times New Roman"/>
            </a:endParaRPr>
          </a:p>
          <a:p>
            <a:pPr marL="342891" lvl="1" indent="-342891" defTabSz="914377" fontAlgn="base">
              <a:lnSpc>
                <a:spcPct val="130000"/>
              </a:lnSpc>
              <a:spcAft>
                <a:spcPct val="0"/>
              </a:spcAft>
              <a:buClr>
                <a:srgbClr val="CC9900"/>
              </a:buClr>
              <a:buFontTx/>
              <a:buChar char="•"/>
            </a:pPr>
            <a:endParaRPr lang="en-US" altLang="zh-CN" sz="1600" dirty="0">
              <a:solidFill>
                <a:srgbClr val="D6A817"/>
              </a:solidFill>
              <a:latin typeface="Times New Roman"/>
            </a:endParaRPr>
          </a:p>
          <a:p>
            <a:pPr marL="342891" lvl="1" indent="-342891" defTabSz="914377" fontAlgn="base">
              <a:lnSpc>
                <a:spcPct val="130000"/>
              </a:lnSpc>
              <a:spcAft>
                <a:spcPct val="0"/>
              </a:spcAft>
              <a:buClr>
                <a:srgbClr val="CC9900"/>
              </a:buClr>
              <a:buFontTx/>
              <a:buChar char="•"/>
            </a:pPr>
            <a:r>
              <a:rPr lang="zh-CN" altLang="en-US" sz="1600" dirty="0">
                <a:solidFill>
                  <a:srgbClr val="D6A817"/>
                </a:solidFill>
                <a:latin typeface="Times New Roman"/>
              </a:rPr>
              <a:t>“</a:t>
            </a:r>
            <a:r>
              <a:rPr lang="zh-CN" altLang="en-US" sz="1600" dirty="0">
                <a:latin typeface="Times New Roman"/>
              </a:rPr>
              <a:t>通过</a:t>
            </a:r>
            <a:r>
              <a:rPr lang="en-US" altLang="zh-CN" sz="1600" dirty="0">
                <a:latin typeface="Times New Roman"/>
              </a:rPr>
              <a:t>ETIE</a:t>
            </a:r>
            <a:r>
              <a:rPr lang="zh-CN" altLang="en-US" sz="1600" dirty="0">
                <a:latin typeface="Times New Roman"/>
              </a:rPr>
              <a:t>项目有幸出国学习和生活，我从来没后悔这个选择。大四一年在普渡学习的时光很快乐，也很辛苦。作数值计算的毕业设计开始的时候很多东西不会，只好天天泡在实验室。正是这段经历让我后来渐渐喜欢上了所做的事，所以决定投身于这方面的研究。同时自己在专业知识方面也有所领悟，感觉到作研究的快乐之处，在研究生的学习中能乐在其中。通过</a:t>
            </a:r>
            <a:r>
              <a:rPr lang="en-US" altLang="zh-CN" sz="1600" dirty="0">
                <a:latin typeface="Times New Roman"/>
              </a:rPr>
              <a:t>ETIE</a:t>
            </a:r>
            <a:r>
              <a:rPr lang="zh-CN" altLang="en-US" sz="1600" dirty="0">
                <a:latin typeface="Times New Roman"/>
              </a:rPr>
              <a:t>我还认识了很多同学和朋友，能和你们一起讨论学习很开心。我很感谢</a:t>
            </a:r>
            <a:r>
              <a:rPr lang="en-US" altLang="zh-CN" sz="1600" dirty="0">
                <a:latin typeface="Times New Roman"/>
              </a:rPr>
              <a:t>ETIE</a:t>
            </a:r>
            <a:r>
              <a:rPr lang="zh-CN" altLang="en-US" sz="1600" dirty="0">
                <a:latin typeface="Times New Roman"/>
              </a:rPr>
              <a:t>这个项目，感谢教授对</a:t>
            </a:r>
            <a:r>
              <a:rPr lang="en-US" altLang="zh-CN" sz="1600" dirty="0">
                <a:latin typeface="Times New Roman"/>
              </a:rPr>
              <a:t>ETIE</a:t>
            </a:r>
            <a:r>
              <a:rPr lang="zh-CN" altLang="en-US" sz="1600" dirty="0">
                <a:latin typeface="Times New Roman"/>
              </a:rPr>
              <a:t>学生的照顾，感谢学长学姐在学习和生活上的关心。</a:t>
            </a:r>
            <a:r>
              <a:rPr lang="en-US" altLang="zh-CN" sz="1600" dirty="0">
                <a:latin typeface="Times New Roman"/>
              </a:rPr>
              <a:t>Thanks, ETIE program!</a:t>
            </a:r>
            <a:r>
              <a:rPr lang="zh-CN" altLang="en-US" sz="1600" dirty="0">
                <a:solidFill>
                  <a:srgbClr val="D6A817"/>
                </a:solidFill>
                <a:latin typeface="Times New Roman"/>
              </a:rPr>
              <a:t>”</a:t>
            </a:r>
            <a:endParaRPr lang="en-US" altLang="zh-CN" sz="1600" dirty="0">
              <a:solidFill>
                <a:srgbClr val="D6A817"/>
              </a:solidFill>
              <a:latin typeface="Times New Roman"/>
            </a:endParaRPr>
          </a:p>
        </p:txBody>
      </p:sp>
      <p:sp>
        <p:nvSpPr>
          <p:cNvPr id="14" name="Title 1">
            <a:extLst>
              <a:ext uri="{FF2B5EF4-FFF2-40B4-BE49-F238E27FC236}">
                <a16:creationId xmlns:a16="http://schemas.microsoft.com/office/drawing/2014/main" id="{421F50E9-E0EE-4DFF-8B11-F49EBD4CD64D}"/>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2050" name="Picture 2" descr="Dong Fu">
            <a:extLst>
              <a:ext uri="{FF2B5EF4-FFF2-40B4-BE49-F238E27FC236}">
                <a16:creationId xmlns:a16="http://schemas.microsoft.com/office/drawing/2014/main" id="{0ADBD03D-B1D7-420E-B8E1-676ADC751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0903" y="1746231"/>
            <a:ext cx="2027657" cy="2027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1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558110" y="1588210"/>
            <a:ext cx="9777998" cy="5097815"/>
          </a:xfrm>
        </p:spPr>
        <p:txBody>
          <a:bodyPr>
            <a:normAutofit lnSpcReduction="10000"/>
          </a:bodyPr>
          <a:lstStyle/>
          <a:p>
            <a:pPr marL="342891" indent="-342891" defTabSz="914377" fontAlgn="base">
              <a:lnSpc>
                <a:spcPct val="120000"/>
              </a:lnSpc>
              <a:spcAft>
                <a:spcPct val="0"/>
              </a:spcAft>
              <a:buClr>
                <a:srgbClr val="CC9900"/>
              </a:buClr>
              <a:buFontTx/>
              <a:buChar char="•"/>
            </a:pPr>
            <a:r>
              <a:rPr lang="en-US" sz="2000" b="1" dirty="0">
                <a:solidFill>
                  <a:srgbClr val="000000"/>
                </a:solidFill>
                <a:latin typeface="Times New Roman"/>
              </a:rPr>
              <a:t>Bo Mei Ph.D. </a:t>
            </a:r>
            <a:r>
              <a:rPr lang="en-US" altLang="zh-CN" sz="2000" b="1" dirty="0">
                <a:solidFill>
                  <a:srgbClr val="000000"/>
                </a:solidFill>
                <a:latin typeface="Times New Roman"/>
              </a:rPr>
              <a:t>2009</a:t>
            </a:r>
            <a:r>
              <a:rPr lang="zh-CN" altLang="en-US" sz="2000" b="1" dirty="0">
                <a:solidFill>
                  <a:srgbClr val="000000"/>
                </a:solidFill>
                <a:latin typeface="Times New Roman"/>
              </a:rPr>
              <a:t>级</a:t>
            </a:r>
            <a:r>
              <a:rPr lang="en-US" altLang="zh-CN" sz="2000" b="1" dirty="0">
                <a:solidFill>
                  <a:srgbClr val="000000"/>
                </a:solidFill>
                <a:latin typeface="Times New Roman"/>
              </a:rPr>
              <a:t>ETIE</a:t>
            </a:r>
            <a:r>
              <a:rPr lang="zh-CN" altLang="en-US" sz="2000" b="1" dirty="0">
                <a:solidFill>
                  <a:srgbClr val="000000"/>
                </a:solidFill>
                <a:latin typeface="Times New Roman"/>
              </a:rPr>
              <a:t>毕业生</a:t>
            </a:r>
            <a:endParaRPr lang="en-US" altLang="zh-CN" sz="2000" b="1"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2009</a:t>
            </a:r>
            <a:r>
              <a:rPr lang="zh-CN" altLang="en-US" sz="1500" dirty="0">
                <a:solidFill>
                  <a:srgbClr val="000000"/>
                </a:solidFill>
                <a:latin typeface="Times New Roman"/>
              </a:rPr>
              <a:t>年获取北京理工大学材料工程学士学位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2011</a:t>
            </a:r>
            <a:r>
              <a:rPr lang="zh-CN" altLang="en-US" sz="1500" dirty="0">
                <a:solidFill>
                  <a:srgbClr val="000000"/>
                </a:solidFill>
                <a:latin typeface="Times New Roman"/>
              </a:rPr>
              <a:t>年获取普渡大学跨学科工程硕士学位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2013</a:t>
            </a:r>
            <a:r>
              <a:rPr lang="zh-CN" altLang="en-US" sz="1500" dirty="0">
                <a:solidFill>
                  <a:srgbClr val="000000"/>
                </a:solidFill>
                <a:latin typeface="Times New Roman"/>
              </a:rPr>
              <a:t>年获取乔治华盛顿大学计算机科学硕士学位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2018</a:t>
            </a:r>
            <a:r>
              <a:rPr lang="zh-CN" altLang="en-US" sz="1500" dirty="0">
                <a:solidFill>
                  <a:srgbClr val="000000"/>
                </a:solidFill>
                <a:latin typeface="Times New Roman"/>
              </a:rPr>
              <a:t>年获得乔治华盛顿大学计算机科学博士学位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现就职于</a:t>
            </a:r>
            <a:r>
              <a:rPr lang="en-US" altLang="zh-CN" sz="1500" dirty="0">
                <a:solidFill>
                  <a:srgbClr val="000000"/>
                </a:solidFill>
                <a:latin typeface="Times New Roman"/>
              </a:rPr>
              <a:t>Texas Christian University</a:t>
            </a:r>
            <a:r>
              <a:rPr lang="zh-CN" altLang="en-US" sz="1500" dirty="0">
                <a:solidFill>
                  <a:srgbClr val="000000"/>
                </a:solidFill>
                <a:latin typeface="Times New Roman"/>
              </a:rPr>
              <a:t>任助理教授</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研究方向： 大数据、神经网络、 社交网络中的安全隐私</a:t>
            </a:r>
            <a:endParaRPr lang="en-US" altLang="zh-CN" sz="1500" dirty="0">
              <a:solidFill>
                <a:srgbClr val="000000"/>
              </a:solidFill>
              <a:latin typeface="Times New Roman"/>
            </a:endParaRPr>
          </a:p>
          <a:p>
            <a:pPr marL="876277" lvl="1" indent="-342891" defTabSz="914377" fontAlgn="base">
              <a:lnSpc>
                <a:spcPct val="120000"/>
              </a:lnSpc>
              <a:spcAft>
                <a:spcPct val="0"/>
              </a:spcAft>
              <a:buClr>
                <a:srgbClr val="CC9900"/>
              </a:buClr>
              <a:buFont typeface="Wingdings" panose="05000000000000000000" pitchFamily="2" charset="2"/>
              <a:buChar char="Ø"/>
            </a:pPr>
            <a:endParaRPr lang="en-US" altLang="zh-CN" sz="1050" dirty="0">
              <a:solidFill>
                <a:srgbClr val="000000"/>
              </a:solidFill>
              <a:latin typeface="Times New Roman"/>
            </a:endParaRPr>
          </a:p>
          <a:p>
            <a:pPr marL="342891" indent="-342891" defTabSz="914377" fontAlgn="base">
              <a:lnSpc>
                <a:spcPct val="120000"/>
              </a:lnSpc>
              <a:spcAft>
                <a:spcPct val="0"/>
              </a:spcAft>
              <a:buClr>
                <a:srgbClr val="CC9900"/>
              </a:buClr>
              <a:buFontTx/>
              <a:buChar char="•"/>
            </a:pPr>
            <a:r>
              <a:rPr lang="zh-CN" altLang="en-US" sz="1500" dirty="0">
                <a:solidFill>
                  <a:srgbClr val="D6A817"/>
                </a:solidFill>
                <a:latin typeface="Times New Roman"/>
              </a:rPr>
              <a:t>“</a:t>
            </a:r>
            <a:r>
              <a:rPr lang="zh-CN" altLang="en-US" sz="1500" dirty="0">
                <a:solidFill>
                  <a:srgbClr val="000000"/>
                </a:solidFill>
                <a:latin typeface="Times New Roman"/>
              </a:rPr>
              <a:t>我很满意当初的选择，参加</a:t>
            </a:r>
            <a:r>
              <a:rPr lang="en-US" altLang="zh-CN" sz="1500" dirty="0">
                <a:solidFill>
                  <a:srgbClr val="000000"/>
                </a:solidFill>
                <a:latin typeface="Times New Roman"/>
              </a:rPr>
              <a:t>ETIE</a:t>
            </a:r>
            <a:r>
              <a:rPr lang="zh-CN" altLang="en-US" sz="1500" dirty="0">
                <a:solidFill>
                  <a:srgbClr val="000000"/>
                </a:solidFill>
                <a:latin typeface="Times New Roman"/>
              </a:rPr>
              <a:t>这个项目。这个项目不仅能提高我的英语水平，还提高了我的专业能力，同时也使我的很多个人能力得到了提高。首先，这个赴美交流项目提高了我的英语水平。来到美国后，不论学习和生活都处处离不开英语。在学习上，可以学习正确的专业词汇，学术用语，为以后写英文论文等铺平了道路。在生活中，有时会发现，以前学得一些生活用语很不地道，来到这里才能真正学到外国人平时生活使用的语言。其次，这个项目提高了我的专业能力。对于同一个问题，外国老师的解决方法有时会有别于在国内时使用的方法，这就使我可以换一个角度思考问题，对问题有更深入的理解。最后，在这里我的很多个人能力得到了锻炼。来美国后，生活上会有很大的冲击，但这种冲击是来外国后每个人都必须经历的，可以说是对人生经验的一次丰富，也是提高个人能力的一次机会。这种能力的提高，对于以后的学习和工作都会有很大的益处。</a:t>
            </a:r>
            <a:r>
              <a:rPr lang="zh-CN" altLang="en-US" sz="1500" dirty="0">
                <a:solidFill>
                  <a:srgbClr val="D6A817"/>
                </a:solidFill>
                <a:latin typeface="Times New Roman"/>
              </a:rPr>
              <a:t>”</a:t>
            </a:r>
            <a:endParaRPr lang="en-US" sz="1500" dirty="0">
              <a:solidFill>
                <a:srgbClr val="D6A817"/>
              </a:solidFill>
              <a:latin typeface="Times New Roman"/>
            </a:endParaRPr>
          </a:p>
          <a:p>
            <a:pPr marL="0" indent="0" algn="r" defTabSz="914377" fontAlgn="base">
              <a:lnSpc>
                <a:spcPct val="120000"/>
              </a:lnSpc>
              <a:spcAft>
                <a:spcPct val="0"/>
              </a:spcAft>
              <a:buClr>
                <a:srgbClr val="CC9900"/>
              </a:buClr>
              <a:buNone/>
            </a:pPr>
            <a:endParaRPr lang="en-US" sz="1050" dirty="0">
              <a:solidFill>
                <a:srgbClr val="000000"/>
              </a:solidFill>
              <a:latin typeface="Times New Roman"/>
            </a:endParaRPr>
          </a:p>
        </p:txBody>
      </p:sp>
      <p:sp>
        <p:nvSpPr>
          <p:cNvPr id="24" name="Title 1">
            <a:extLst>
              <a:ext uri="{FF2B5EF4-FFF2-40B4-BE49-F238E27FC236}">
                <a16:creationId xmlns:a16="http://schemas.microsoft.com/office/drawing/2014/main" id="{39E69EDB-D16E-4A9C-B4AC-18B9719A9C99}"/>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4098" name="Picture 2" descr="Bo Mei">
            <a:extLst>
              <a:ext uri="{FF2B5EF4-FFF2-40B4-BE49-F238E27FC236}">
                <a16:creationId xmlns:a16="http://schemas.microsoft.com/office/drawing/2014/main" id="{05D8F6FD-3DC7-48F1-BED7-737AC83D0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217" y="1571413"/>
            <a:ext cx="1900159" cy="255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079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558109" y="1588210"/>
            <a:ext cx="10221743" cy="5097815"/>
          </a:xfrm>
        </p:spPr>
        <p:txBody>
          <a:bodyPr>
            <a:normAutofit/>
          </a:bodyPr>
          <a:lstStyle/>
          <a:p>
            <a:pPr marL="342891" indent="-342891" defTabSz="914377" fontAlgn="base">
              <a:lnSpc>
                <a:spcPct val="120000"/>
              </a:lnSpc>
              <a:spcAft>
                <a:spcPct val="0"/>
              </a:spcAft>
              <a:buClr>
                <a:srgbClr val="CC9900"/>
              </a:buClr>
              <a:buFontTx/>
              <a:buChar char="•"/>
            </a:pPr>
            <a:r>
              <a:rPr lang="en-US" sz="2000" b="1" dirty="0">
                <a:solidFill>
                  <a:srgbClr val="000000"/>
                </a:solidFill>
                <a:latin typeface="Times New Roman"/>
              </a:rPr>
              <a:t>Wei Wu Ph.D. </a:t>
            </a:r>
            <a:r>
              <a:rPr lang="en-US" altLang="zh-CN" sz="2000" b="1" dirty="0">
                <a:solidFill>
                  <a:srgbClr val="000000"/>
                </a:solidFill>
                <a:latin typeface="Times New Roman"/>
              </a:rPr>
              <a:t>2007</a:t>
            </a:r>
            <a:r>
              <a:rPr lang="zh-CN" altLang="en-US" sz="2000" b="1" dirty="0">
                <a:solidFill>
                  <a:srgbClr val="000000"/>
                </a:solidFill>
                <a:latin typeface="Times New Roman"/>
              </a:rPr>
              <a:t>级</a:t>
            </a:r>
            <a:r>
              <a:rPr lang="en-US" altLang="zh-CN" sz="2000" b="1" dirty="0">
                <a:solidFill>
                  <a:srgbClr val="000000"/>
                </a:solidFill>
                <a:latin typeface="Times New Roman"/>
              </a:rPr>
              <a:t>ETIE</a:t>
            </a:r>
            <a:r>
              <a:rPr lang="zh-CN" altLang="en-US" sz="2000" b="1" dirty="0">
                <a:solidFill>
                  <a:srgbClr val="000000"/>
                </a:solidFill>
                <a:latin typeface="Times New Roman"/>
              </a:rPr>
              <a:t>毕业生</a:t>
            </a:r>
            <a:endParaRPr lang="en-US" altLang="zh-CN" sz="2000" b="1"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2008</a:t>
            </a:r>
            <a:r>
              <a:rPr lang="zh-CN" altLang="en-US" sz="1500" dirty="0">
                <a:solidFill>
                  <a:srgbClr val="000000"/>
                </a:solidFill>
                <a:latin typeface="Times New Roman"/>
              </a:rPr>
              <a:t>年获取北京理工大学计算机软件工程学士学位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2010</a:t>
            </a:r>
            <a:r>
              <a:rPr lang="zh-CN" altLang="en-US" sz="1500" dirty="0">
                <a:solidFill>
                  <a:srgbClr val="000000"/>
                </a:solidFill>
                <a:latin typeface="Times New Roman"/>
              </a:rPr>
              <a:t>年获取普渡大学计算机工程专业硕士学位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2017</a:t>
            </a:r>
            <a:r>
              <a:rPr lang="zh-CN" altLang="en-US" sz="1500" dirty="0">
                <a:solidFill>
                  <a:srgbClr val="000000"/>
                </a:solidFill>
                <a:latin typeface="Times New Roman"/>
              </a:rPr>
              <a:t>年获得田纳西大学计算机科学博士学位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现就职于</a:t>
            </a:r>
            <a:r>
              <a:rPr lang="en-US" altLang="zh-CN" sz="1500" dirty="0">
                <a:solidFill>
                  <a:srgbClr val="000000"/>
                </a:solidFill>
                <a:latin typeface="Times New Roman"/>
              </a:rPr>
              <a:t>Los Alamos National Laboratory</a:t>
            </a:r>
            <a:r>
              <a:rPr lang="zh-CN" altLang="en-US" sz="1500" dirty="0">
                <a:solidFill>
                  <a:srgbClr val="000000"/>
                </a:solidFill>
                <a:latin typeface="Times New Roman"/>
              </a:rPr>
              <a:t>任研究科学家</a:t>
            </a:r>
            <a:endParaRPr lang="en-US" altLang="zh-CN" sz="1500" dirty="0">
              <a:solidFill>
                <a:srgbClr val="000000"/>
              </a:solidFill>
              <a:latin typeface="Times New Roman"/>
            </a:endParaRPr>
          </a:p>
          <a:p>
            <a:pPr marL="533386" lvl="1" indent="0" defTabSz="914377" fontAlgn="base">
              <a:lnSpc>
                <a:spcPct val="120000"/>
              </a:lnSpc>
              <a:spcAft>
                <a:spcPct val="0"/>
              </a:spcAft>
              <a:buClr>
                <a:srgbClr val="CC9900"/>
              </a:buClr>
              <a:buNone/>
            </a:pPr>
            <a:endParaRPr lang="en-US" altLang="zh-CN" sz="1050" dirty="0">
              <a:solidFill>
                <a:srgbClr val="000000"/>
              </a:solidFill>
              <a:latin typeface="Times New Roman"/>
            </a:endParaRPr>
          </a:p>
          <a:p>
            <a:pPr marL="342891" indent="-342891" defTabSz="914377" fontAlgn="base">
              <a:lnSpc>
                <a:spcPct val="120000"/>
              </a:lnSpc>
              <a:spcAft>
                <a:spcPct val="0"/>
              </a:spcAft>
              <a:buClr>
                <a:srgbClr val="CC9900"/>
              </a:buClr>
              <a:buFontTx/>
              <a:buChar char="•"/>
            </a:pPr>
            <a:r>
              <a:rPr lang="zh-CN" altLang="en-US" sz="1500" dirty="0">
                <a:solidFill>
                  <a:srgbClr val="D6A817"/>
                </a:solidFill>
                <a:latin typeface="Times New Roman"/>
              </a:rPr>
              <a:t>“</a:t>
            </a:r>
            <a:r>
              <a:rPr lang="zh-CN" altLang="en-US" sz="1500" dirty="0">
                <a:solidFill>
                  <a:srgbClr val="000000"/>
                </a:solidFill>
                <a:latin typeface="Times New Roman"/>
              </a:rPr>
              <a:t>来</a:t>
            </a:r>
            <a:r>
              <a:rPr lang="en-US" altLang="zh-CN" sz="1500" dirty="0">
                <a:solidFill>
                  <a:srgbClr val="000000"/>
                </a:solidFill>
                <a:latin typeface="Times New Roman"/>
              </a:rPr>
              <a:t>PUC</a:t>
            </a:r>
            <a:r>
              <a:rPr lang="zh-CN" altLang="en-US" sz="1500" dirty="0">
                <a:solidFill>
                  <a:srgbClr val="000000"/>
                </a:solidFill>
                <a:latin typeface="Times New Roman"/>
              </a:rPr>
              <a:t>三年，总体来说还是有很多收获的。这里有较好的师资和研究条件</a:t>
            </a:r>
            <a:r>
              <a:rPr lang="en-US" altLang="zh-CN" sz="1500" dirty="0">
                <a:solidFill>
                  <a:srgbClr val="000000"/>
                </a:solidFill>
                <a:latin typeface="Times New Roman"/>
              </a:rPr>
              <a:t>,</a:t>
            </a:r>
            <a:r>
              <a:rPr lang="zh-CN" altLang="en-US" sz="1500" dirty="0">
                <a:solidFill>
                  <a:srgbClr val="000000"/>
                </a:solidFill>
                <a:latin typeface="Times New Roman"/>
              </a:rPr>
              <a:t>正因为如此，才可以让我在</a:t>
            </a:r>
            <a:r>
              <a:rPr lang="en-US" altLang="zh-CN" sz="1500" dirty="0">
                <a:solidFill>
                  <a:srgbClr val="000000"/>
                </a:solidFill>
                <a:latin typeface="Times New Roman"/>
              </a:rPr>
              <a:t>3</a:t>
            </a:r>
            <a:r>
              <a:rPr lang="zh-CN" altLang="en-US" sz="1500" dirty="0">
                <a:solidFill>
                  <a:srgbClr val="000000"/>
                </a:solidFill>
                <a:latin typeface="Times New Roman"/>
              </a:rPr>
              <a:t>年的时间内有</a:t>
            </a:r>
            <a:r>
              <a:rPr lang="en-US" altLang="zh-CN" sz="1500" dirty="0">
                <a:solidFill>
                  <a:srgbClr val="000000"/>
                </a:solidFill>
                <a:latin typeface="Times New Roman"/>
              </a:rPr>
              <a:t>5</a:t>
            </a:r>
            <a:r>
              <a:rPr lang="zh-CN" altLang="en-US" sz="1500" dirty="0">
                <a:solidFill>
                  <a:srgbClr val="000000"/>
                </a:solidFill>
                <a:latin typeface="Times New Roman"/>
              </a:rPr>
              <a:t>篇论文。对于那些准备读</a:t>
            </a:r>
            <a:r>
              <a:rPr lang="en-US" altLang="zh-CN" sz="1500" dirty="0">
                <a:solidFill>
                  <a:srgbClr val="000000"/>
                </a:solidFill>
                <a:latin typeface="Times New Roman"/>
              </a:rPr>
              <a:t>PHD</a:t>
            </a:r>
            <a:r>
              <a:rPr lang="zh-CN" altLang="en-US" sz="1500" dirty="0">
                <a:solidFill>
                  <a:srgbClr val="000000"/>
                </a:solidFill>
                <a:latin typeface="Times New Roman"/>
              </a:rPr>
              <a:t>的同学，</a:t>
            </a:r>
            <a:r>
              <a:rPr lang="en-US" altLang="zh-CN" sz="1500" dirty="0">
                <a:solidFill>
                  <a:srgbClr val="000000"/>
                </a:solidFill>
                <a:latin typeface="Times New Roman"/>
              </a:rPr>
              <a:t>ETIE</a:t>
            </a:r>
            <a:r>
              <a:rPr lang="zh-CN" altLang="en-US" sz="1500" dirty="0">
                <a:solidFill>
                  <a:srgbClr val="000000"/>
                </a:solidFill>
                <a:latin typeface="Times New Roman"/>
              </a:rPr>
              <a:t>也是个很好的跳板。对于国内的同学，想套磁只能通过</a:t>
            </a:r>
            <a:r>
              <a:rPr lang="en-US" altLang="zh-CN" sz="1500" dirty="0">
                <a:solidFill>
                  <a:srgbClr val="000000"/>
                </a:solidFill>
                <a:latin typeface="Times New Roman"/>
              </a:rPr>
              <a:t>email</a:t>
            </a:r>
            <a:r>
              <a:rPr lang="zh-CN" altLang="en-US" sz="1500" dirty="0">
                <a:solidFill>
                  <a:srgbClr val="000000"/>
                </a:solidFill>
                <a:latin typeface="Times New Roman"/>
              </a:rPr>
              <a:t>。但对于申请的旺季，很多老师可能不会回</a:t>
            </a:r>
            <a:r>
              <a:rPr lang="en-US" altLang="zh-CN" sz="1500" dirty="0">
                <a:solidFill>
                  <a:srgbClr val="000000"/>
                </a:solidFill>
                <a:latin typeface="Times New Roman"/>
              </a:rPr>
              <a:t>email</a:t>
            </a:r>
            <a:r>
              <a:rPr lang="zh-CN" altLang="en-US" sz="1500" dirty="0">
                <a:solidFill>
                  <a:srgbClr val="000000"/>
                </a:solidFill>
                <a:latin typeface="Times New Roman"/>
              </a:rPr>
              <a:t>，所以成功套磁的很少。然而在这，有一个国内无法比拟的好处，可以直接去找教授面谈，这样会更容易给教授留下印象，在申请的过程中往往会起到决定性的作用。还有一点，在</a:t>
            </a:r>
            <a:r>
              <a:rPr lang="en-US" altLang="zh-CN" sz="1500" dirty="0">
                <a:solidFill>
                  <a:srgbClr val="000000"/>
                </a:solidFill>
                <a:latin typeface="Times New Roman"/>
              </a:rPr>
              <a:t>PUC</a:t>
            </a:r>
            <a:r>
              <a:rPr lang="zh-CN" altLang="en-US" sz="1500" dirty="0">
                <a:solidFill>
                  <a:srgbClr val="000000"/>
                </a:solidFill>
                <a:latin typeface="Times New Roman"/>
              </a:rPr>
              <a:t>，可以通过</a:t>
            </a:r>
            <a:r>
              <a:rPr lang="en-US" altLang="zh-CN" sz="1500" dirty="0" err="1">
                <a:solidFill>
                  <a:srgbClr val="000000"/>
                </a:solidFill>
                <a:latin typeface="Times New Roman"/>
              </a:rPr>
              <a:t>TVcourse</a:t>
            </a:r>
            <a:r>
              <a:rPr lang="zh-CN" altLang="en-US" sz="1500" dirty="0">
                <a:solidFill>
                  <a:srgbClr val="000000"/>
                </a:solidFill>
                <a:latin typeface="Times New Roman"/>
              </a:rPr>
              <a:t>这个途径选到</a:t>
            </a:r>
            <a:r>
              <a:rPr lang="en-US" altLang="zh-CN" sz="1500" dirty="0">
                <a:solidFill>
                  <a:srgbClr val="000000"/>
                </a:solidFill>
                <a:latin typeface="Times New Roman"/>
              </a:rPr>
              <a:t>Purdue</a:t>
            </a:r>
            <a:r>
              <a:rPr lang="zh-CN" altLang="en-US" sz="1500" dirty="0">
                <a:solidFill>
                  <a:srgbClr val="000000"/>
                </a:solidFill>
                <a:latin typeface="Times New Roman"/>
              </a:rPr>
              <a:t>主校的课程，这对于想申请</a:t>
            </a:r>
            <a:r>
              <a:rPr lang="en-US" altLang="zh-CN" sz="1500" dirty="0">
                <a:solidFill>
                  <a:srgbClr val="000000"/>
                </a:solidFill>
                <a:latin typeface="Times New Roman"/>
              </a:rPr>
              <a:t>Purdue</a:t>
            </a:r>
            <a:r>
              <a:rPr lang="zh-CN" altLang="en-US" sz="1500" dirty="0">
                <a:solidFill>
                  <a:srgbClr val="000000"/>
                </a:solidFill>
                <a:latin typeface="Times New Roman"/>
              </a:rPr>
              <a:t>主校的同学会比国内直接申请的有好多优势，毕竟选过课，对方教授会对你比较了解。</a:t>
            </a:r>
            <a:r>
              <a:rPr lang="zh-CN" altLang="en-US" sz="1500" dirty="0">
                <a:solidFill>
                  <a:srgbClr val="D6A817"/>
                </a:solidFill>
                <a:latin typeface="Times New Roman"/>
              </a:rPr>
              <a:t>”</a:t>
            </a:r>
            <a:endParaRPr lang="en-US" sz="1500" dirty="0">
              <a:solidFill>
                <a:srgbClr val="D6A817"/>
              </a:solidFill>
              <a:latin typeface="Times New Roman"/>
            </a:endParaRPr>
          </a:p>
          <a:p>
            <a:pPr marL="0" indent="0" algn="r" defTabSz="914377" fontAlgn="base">
              <a:lnSpc>
                <a:spcPct val="120000"/>
              </a:lnSpc>
              <a:spcAft>
                <a:spcPct val="0"/>
              </a:spcAft>
              <a:buClr>
                <a:srgbClr val="CC9900"/>
              </a:buClr>
              <a:buNone/>
            </a:pPr>
            <a:endParaRPr lang="en-US" sz="1050" dirty="0">
              <a:solidFill>
                <a:srgbClr val="000000"/>
              </a:solidFill>
              <a:latin typeface="Times New Roman"/>
            </a:endParaRPr>
          </a:p>
        </p:txBody>
      </p:sp>
      <p:sp>
        <p:nvSpPr>
          <p:cNvPr id="24" name="Title 1">
            <a:extLst>
              <a:ext uri="{FF2B5EF4-FFF2-40B4-BE49-F238E27FC236}">
                <a16:creationId xmlns:a16="http://schemas.microsoft.com/office/drawing/2014/main" id="{39E69EDB-D16E-4A9C-B4AC-18B9719A9C99}"/>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5122" name="Picture 2" descr="Wei Wu">
            <a:extLst>
              <a:ext uri="{FF2B5EF4-FFF2-40B4-BE49-F238E27FC236}">
                <a16:creationId xmlns:a16="http://schemas.microsoft.com/office/drawing/2014/main" id="{CC4F0DCC-8AA6-4164-9A3E-3DBAF23E6A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4674" y="161628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257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558110" y="1588210"/>
            <a:ext cx="9933784" cy="5097815"/>
          </a:xfrm>
        </p:spPr>
        <p:txBody>
          <a:bodyPr>
            <a:normAutofit/>
          </a:bodyPr>
          <a:lstStyle/>
          <a:p>
            <a:pPr marL="342891" indent="-342891" defTabSz="914377" fontAlgn="base">
              <a:lnSpc>
                <a:spcPct val="120000"/>
              </a:lnSpc>
              <a:spcAft>
                <a:spcPct val="0"/>
              </a:spcAft>
              <a:buClr>
                <a:srgbClr val="CC9900"/>
              </a:buClr>
              <a:buFontTx/>
              <a:buChar char="•"/>
            </a:pPr>
            <a:r>
              <a:rPr lang="en-US" sz="2000" b="1" dirty="0" err="1">
                <a:solidFill>
                  <a:srgbClr val="000000"/>
                </a:solidFill>
                <a:latin typeface="Times New Roman"/>
              </a:rPr>
              <a:t>Y</a:t>
            </a:r>
            <a:r>
              <a:rPr lang="en-US" altLang="zh-CN" sz="2000" b="1" dirty="0" err="1">
                <a:solidFill>
                  <a:srgbClr val="000000"/>
                </a:solidFill>
                <a:latin typeface="Times New Roman"/>
              </a:rPr>
              <a:t>irang</a:t>
            </a:r>
            <a:r>
              <a:rPr lang="en-US" altLang="zh-CN" sz="2000" b="1" dirty="0">
                <a:solidFill>
                  <a:srgbClr val="000000"/>
                </a:solidFill>
                <a:latin typeface="Times New Roman"/>
              </a:rPr>
              <a:t> Yang </a:t>
            </a:r>
            <a:r>
              <a:rPr lang="en-US" sz="2000" b="1" dirty="0">
                <a:solidFill>
                  <a:srgbClr val="000000"/>
                </a:solidFill>
                <a:latin typeface="Times New Roman"/>
              </a:rPr>
              <a:t> </a:t>
            </a:r>
            <a:r>
              <a:rPr lang="en-US" altLang="zh-CN" sz="2000" b="1" dirty="0">
                <a:solidFill>
                  <a:srgbClr val="000000"/>
                </a:solidFill>
                <a:latin typeface="Times New Roman"/>
              </a:rPr>
              <a:t>2012</a:t>
            </a:r>
            <a:r>
              <a:rPr lang="zh-CN" altLang="en-US" sz="2000" b="1" dirty="0">
                <a:solidFill>
                  <a:srgbClr val="000000"/>
                </a:solidFill>
                <a:latin typeface="Times New Roman"/>
              </a:rPr>
              <a:t>级</a:t>
            </a:r>
            <a:r>
              <a:rPr lang="en-US" altLang="zh-CN" sz="2000" b="1" dirty="0">
                <a:solidFill>
                  <a:srgbClr val="000000"/>
                </a:solidFill>
                <a:latin typeface="Times New Roman"/>
              </a:rPr>
              <a:t>ETIE</a:t>
            </a:r>
            <a:r>
              <a:rPr lang="zh-CN" altLang="en-US" sz="2000" b="1" dirty="0">
                <a:solidFill>
                  <a:srgbClr val="000000"/>
                </a:solidFill>
                <a:latin typeface="Times New Roman"/>
              </a:rPr>
              <a:t>毕业生</a:t>
            </a:r>
            <a:endParaRPr lang="en-US" altLang="zh-CN" sz="2000" b="1"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2013</a:t>
            </a:r>
            <a:r>
              <a:rPr lang="zh-CN" altLang="en-US" sz="1500" dirty="0">
                <a:solidFill>
                  <a:srgbClr val="000000"/>
                </a:solidFill>
                <a:latin typeface="Times New Roman"/>
              </a:rPr>
              <a:t>年获取北京理工大学汽车工程学士学位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2015</a:t>
            </a:r>
            <a:r>
              <a:rPr lang="zh-CN" altLang="en-US" sz="1500" dirty="0">
                <a:solidFill>
                  <a:srgbClr val="000000"/>
                </a:solidFill>
                <a:latin typeface="Times New Roman"/>
              </a:rPr>
              <a:t>年获取普渡大学机械工程专业硕士学位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en-US" altLang="zh-CN" sz="1500" dirty="0">
                <a:solidFill>
                  <a:srgbClr val="000000"/>
                </a:solidFill>
                <a:latin typeface="Times New Roman"/>
              </a:rPr>
              <a:t>2019</a:t>
            </a:r>
            <a:r>
              <a:rPr lang="zh-CN" altLang="en-US" sz="1500" dirty="0">
                <a:solidFill>
                  <a:srgbClr val="000000"/>
                </a:solidFill>
                <a:latin typeface="Times New Roman"/>
              </a:rPr>
              <a:t>年获得伊利诺伊大学芝加哥分校工业工程与运营研究博士学位</a:t>
            </a:r>
            <a:endParaRPr lang="en-US" altLang="zh-CN" sz="1500" dirty="0">
              <a:solidFill>
                <a:srgbClr val="000000"/>
              </a:solidFill>
              <a:latin typeface="Times New Roman"/>
            </a:endParaRPr>
          </a:p>
          <a:p>
            <a:pPr marL="876277" lvl="1" indent="-342891" defTabSz="914377" fontAlgn="base">
              <a:lnSpc>
                <a:spcPct val="150000"/>
              </a:lnSpc>
              <a:spcAft>
                <a:spcPct val="0"/>
              </a:spcAft>
              <a:buClr>
                <a:srgbClr val="CC9900"/>
              </a:buClr>
              <a:buFont typeface="Wingdings" panose="05000000000000000000" pitchFamily="2" charset="2"/>
              <a:buChar char="Ø"/>
            </a:pPr>
            <a:r>
              <a:rPr lang="zh-CN" altLang="en-US" sz="1500" dirty="0">
                <a:solidFill>
                  <a:srgbClr val="000000"/>
                </a:solidFill>
                <a:latin typeface="Times New Roman"/>
              </a:rPr>
              <a:t>现就职于</a:t>
            </a:r>
            <a:r>
              <a:rPr lang="en-US" altLang="zh-CN" sz="1500" dirty="0">
                <a:solidFill>
                  <a:srgbClr val="000000"/>
                </a:solidFill>
                <a:latin typeface="Times New Roman"/>
              </a:rPr>
              <a:t>The University of Texas at Arlington</a:t>
            </a:r>
            <a:r>
              <a:rPr lang="zh-CN" altLang="en-US" sz="1500" dirty="0">
                <a:solidFill>
                  <a:srgbClr val="000000"/>
                </a:solidFill>
                <a:latin typeface="Times New Roman"/>
              </a:rPr>
              <a:t>任助理教授</a:t>
            </a:r>
            <a:endParaRPr lang="en-US" altLang="zh-CN" sz="1500" dirty="0">
              <a:solidFill>
                <a:srgbClr val="000000"/>
              </a:solidFill>
              <a:latin typeface="Times New Roman"/>
            </a:endParaRPr>
          </a:p>
          <a:p>
            <a:pPr marL="533386" lvl="1" indent="0" defTabSz="914377" fontAlgn="base">
              <a:lnSpc>
                <a:spcPct val="120000"/>
              </a:lnSpc>
              <a:spcAft>
                <a:spcPct val="0"/>
              </a:spcAft>
              <a:buClr>
                <a:srgbClr val="CC9900"/>
              </a:buClr>
              <a:buNone/>
            </a:pPr>
            <a:endParaRPr lang="en-US" altLang="zh-CN" sz="1050" dirty="0">
              <a:solidFill>
                <a:srgbClr val="000000"/>
              </a:solidFill>
              <a:latin typeface="Times New Roman"/>
            </a:endParaRPr>
          </a:p>
          <a:p>
            <a:pPr marL="342891" indent="-342891" defTabSz="914377" fontAlgn="base">
              <a:lnSpc>
                <a:spcPct val="120000"/>
              </a:lnSpc>
              <a:spcAft>
                <a:spcPct val="0"/>
              </a:spcAft>
              <a:buClr>
                <a:srgbClr val="CC9900"/>
              </a:buClr>
              <a:buFontTx/>
              <a:buChar char="•"/>
            </a:pPr>
            <a:r>
              <a:rPr lang="zh-CN" altLang="en-US" sz="1500" dirty="0">
                <a:solidFill>
                  <a:srgbClr val="D6A817"/>
                </a:solidFill>
                <a:latin typeface="Times New Roman"/>
              </a:rPr>
              <a:t>“</a:t>
            </a:r>
            <a:r>
              <a:rPr lang="zh-CN" altLang="en-US" sz="1500" dirty="0">
                <a:solidFill>
                  <a:srgbClr val="000000"/>
                </a:solidFill>
                <a:latin typeface="Times New Roman"/>
              </a:rPr>
              <a:t>这是一片陌生的海域，有座叫</a:t>
            </a:r>
            <a:r>
              <a:rPr lang="en-US" altLang="zh-CN" sz="1500" dirty="0">
                <a:solidFill>
                  <a:srgbClr val="000000"/>
                </a:solidFill>
                <a:latin typeface="Times New Roman"/>
              </a:rPr>
              <a:t>ETIE</a:t>
            </a:r>
            <a:r>
              <a:rPr lang="zh-CN" altLang="en-US" sz="1500" dirty="0">
                <a:solidFill>
                  <a:srgbClr val="000000"/>
                </a:solidFill>
                <a:latin typeface="Times New Roman"/>
              </a:rPr>
              <a:t>的岛和一些和善的老水手。从来临到即将离去，时光已悠悠一载，当我再次站在属于我的船头，迎着朝阳与海风，擦抚着被掌纹打磨的更加圆滑的舵，它仿佛无声的诉说着这段成长与牵绊，困难与友爱，选择与坚持的光辉岁月，我的心中火热，充满感谢，如同琉璃闪耀，这是一段不可磨灭的人生历程，一段不悔的回忆，愿</a:t>
            </a:r>
            <a:r>
              <a:rPr lang="en-US" altLang="zh-CN" sz="1500" dirty="0">
                <a:solidFill>
                  <a:srgbClr val="000000"/>
                </a:solidFill>
                <a:latin typeface="Times New Roman"/>
              </a:rPr>
              <a:t>ETIE</a:t>
            </a:r>
            <a:r>
              <a:rPr lang="zh-CN" altLang="en-US" sz="1500" dirty="0">
                <a:solidFill>
                  <a:srgbClr val="000000"/>
                </a:solidFill>
                <a:latin typeface="Times New Roman"/>
              </a:rPr>
              <a:t>的学子们选择彼岸，便风雨兼程，愿</a:t>
            </a:r>
            <a:r>
              <a:rPr lang="en-US" altLang="zh-CN" sz="1500" dirty="0">
                <a:solidFill>
                  <a:srgbClr val="000000"/>
                </a:solidFill>
                <a:latin typeface="Times New Roman"/>
              </a:rPr>
              <a:t>ETIE</a:t>
            </a:r>
            <a:r>
              <a:rPr lang="zh-CN" altLang="en-US" sz="1500" dirty="0">
                <a:solidFill>
                  <a:srgbClr val="000000"/>
                </a:solidFill>
                <a:latin typeface="Times New Roman"/>
              </a:rPr>
              <a:t>的学子们谨记，相聚不易，且行且珍惜。</a:t>
            </a:r>
            <a:r>
              <a:rPr lang="zh-CN" altLang="en-US" sz="1500" dirty="0">
                <a:solidFill>
                  <a:srgbClr val="D6A817"/>
                </a:solidFill>
                <a:latin typeface="Times New Roman"/>
              </a:rPr>
              <a:t>”</a:t>
            </a:r>
            <a:endParaRPr lang="en-US" sz="1500" dirty="0">
              <a:solidFill>
                <a:srgbClr val="D6A817"/>
              </a:solidFill>
              <a:latin typeface="Times New Roman"/>
            </a:endParaRPr>
          </a:p>
          <a:p>
            <a:pPr marL="0" indent="0" algn="r" defTabSz="914377" fontAlgn="base">
              <a:lnSpc>
                <a:spcPct val="120000"/>
              </a:lnSpc>
              <a:spcAft>
                <a:spcPct val="0"/>
              </a:spcAft>
              <a:buClr>
                <a:srgbClr val="CC9900"/>
              </a:buClr>
              <a:buNone/>
            </a:pPr>
            <a:endParaRPr lang="en-US" sz="1050" dirty="0">
              <a:solidFill>
                <a:srgbClr val="000000"/>
              </a:solidFill>
              <a:latin typeface="Times New Roman"/>
            </a:endParaRPr>
          </a:p>
        </p:txBody>
      </p:sp>
      <p:sp>
        <p:nvSpPr>
          <p:cNvPr id="24" name="Title 1">
            <a:extLst>
              <a:ext uri="{FF2B5EF4-FFF2-40B4-BE49-F238E27FC236}">
                <a16:creationId xmlns:a16="http://schemas.microsoft.com/office/drawing/2014/main" id="{39E69EDB-D16E-4A9C-B4AC-18B9719A9C99}"/>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6146" name="Picture 2" descr="Yiran (Emma) Yang">
            <a:extLst>
              <a:ext uri="{FF2B5EF4-FFF2-40B4-BE49-F238E27FC236}">
                <a16:creationId xmlns:a16="http://schemas.microsoft.com/office/drawing/2014/main" id="{081A2DD0-0DAF-48BC-9523-FA11A57F8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6940" y="1595966"/>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325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609599" y="1613912"/>
            <a:ext cx="10572925" cy="5088892"/>
          </a:xfrm>
        </p:spPr>
        <p:txBody>
          <a:bodyPr>
            <a:normAutofit/>
          </a:bodyPr>
          <a:lstStyle/>
          <a:p>
            <a:pPr marL="342891" indent="-342891" defTabSz="914377" fontAlgn="base">
              <a:lnSpc>
                <a:spcPct val="120000"/>
              </a:lnSpc>
              <a:spcAft>
                <a:spcPct val="0"/>
              </a:spcAft>
              <a:buClr>
                <a:srgbClr val="CC9900"/>
              </a:buClr>
              <a:buFontTx/>
              <a:buChar char="•"/>
            </a:pPr>
            <a:r>
              <a:rPr lang="en-US" sz="2000" b="1" dirty="0" err="1">
                <a:solidFill>
                  <a:srgbClr val="000000"/>
                </a:solidFill>
                <a:latin typeface="Times New Roman"/>
              </a:rPr>
              <a:t>Haibo</a:t>
            </a:r>
            <a:r>
              <a:rPr lang="en-US" sz="2000" b="1" dirty="0">
                <a:solidFill>
                  <a:srgbClr val="000000"/>
                </a:solidFill>
                <a:latin typeface="Times New Roman"/>
              </a:rPr>
              <a:t> Ma Ph.D.  </a:t>
            </a:r>
            <a:r>
              <a:rPr lang="en-US" altLang="zh-CN" sz="2000" b="1" dirty="0">
                <a:solidFill>
                  <a:srgbClr val="000000"/>
                </a:solidFill>
                <a:latin typeface="Times New Roman"/>
              </a:rPr>
              <a:t>2014</a:t>
            </a:r>
            <a:r>
              <a:rPr lang="zh-CN" altLang="en-US" sz="2000" b="1" dirty="0">
                <a:solidFill>
                  <a:srgbClr val="000000"/>
                </a:solidFill>
                <a:latin typeface="Times New Roman"/>
              </a:rPr>
              <a:t>级</a:t>
            </a:r>
            <a:r>
              <a:rPr lang="en-US" altLang="zh-CN" sz="2000" b="1" dirty="0">
                <a:solidFill>
                  <a:srgbClr val="000000"/>
                </a:solidFill>
                <a:latin typeface="Times New Roman"/>
              </a:rPr>
              <a:t>ETIE</a:t>
            </a:r>
            <a:r>
              <a:rPr lang="zh-CN" altLang="en-US" sz="2000" b="1" dirty="0">
                <a:solidFill>
                  <a:srgbClr val="000000"/>
                </a:solidFill>
                <a:latin typeface="Times New Roman"/>
              </a:rPr>
              <a:t>毕业生</a:t>
            </a:r>
            <a:endParaRPr lang="en-US" altLang="zh-CN" sz="2000" b="1"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pPr>
            <a:r>
              <a:rPr lang="en-US" altLang="zh-CN" sz="1600" dirty="0">
                <a:solidFill>
                  <a:srgbClr val="000000"/>
                </a:solidFill>
                <a:latin typeface="Times New Roman"/>
              </a:rPr>
              <a:t>ETIE</a:t>
            </a:r>
            <a:r>
              <a:rPr lang="zh-CN" altLang="en-US" sz="1600" dirty="0">
                <a:solidFill>
                  <a:srgbClr val="000000"/>
                </a:solidFill>
                <a:latin typeface="Times New Roman"/>
              </a:rPr>
              <a:t>毕业后，被</a:t>
            </a:r>
            <a:r>
              <a:rPr lang="en-US" altLang="zh-CN" sz="1600" dirty="0">
                <a:solidFill>
                  <a:srgbClr val="000000"/>
                </a:solidFill>
                <a:latin typeface="Times New Roman"/>
              </a:rPr>
              <a:t>CIVS</a:t>
            </a:r>
            <a:r>
              <a:rPr lang="zh-CN" altLang="en-US" sz="1600" dirty="0">
                <a:solidFill>
                  <a:srgbClr val="000000"/>
                </a:solidFill>
                <a:latin typeface="Times New Roman"/>
              </a:rPr>
              <a:t>聘为研究助理（</a:t>
            </a:r>
            <a:r>
              <a:rPr lang="en-US" altLang="zh-CN" sz="1600" dirty="0">
                <a:solidFill>
                  <a:srgbClr val="000000"/>
                </a:solidFill>
                <a:latin typeface="Times New Roman"/>
              </a:rPr>
              <a:t>RA</a:t>
            </a:r>
            <a:r>
              <a:rPr lang="zh-CN" altLang="en-US" sz="1600" dirty="0">
                <a:solidFill>
                  <a:srgbClr val="000000"/>
                </a:solidFill>
                <a:latin typeface="Times New Roman"/>
              </a:rPr>
              <a:t>）从事</a:t>
            </a:r>
            <a:r>
              <a:rPr lang="en-US" altLang="zh-CN" sz="1600" dirty="0">
                <a:solidFill>
                  <a:srgbClr val="000000"/>
                </a:solidFill>
                <a:latin typeface="Times New Roman"/>
              </a:rPr>
              <a:t>Casting</a:t>
            </a:r>
            <a:r>
              <a:rPr lang="zh-CN" altLang="en-US" sz="1600" dirty="0">
                <a:solidFill>
                  <a:srgbClr val="000000"/>
                </a:solidFill>
                <a:latin typeface="Times New Roman"/>
              </a:rPr>
              <a:t>项目研究</a:t>
            </a:r>
            <a:endParaRPr lang="en-US" altLang="zh-CN" sz="1600"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pPr>
            <a:r>
              <a:rPr lang="en-US" altLang="zh-CN" sz="1600" dirty="0">
                <a:solidFill>
                  <a:srgbClr val="000000"/>
                </a:solidFill>
                <a:latin typeface="Times New Roman"/>
              </a:rPr>
              <a:t>2017</a:t>
            </a:r>
            <a:r>
              <a:rPr lang="zh-CN" altLang="en-US" sz="1600" dirty="0">
                <a:solidFill>
                  <a:srgbClr val="000000"/>
                </a:solidFill>
                <a:latin typeface="Times New Roman"/>
              </a:rPr>
              <a:t>年获得</a:t>
            </a:r>
            <a:r>
              <a:rPr lang="en-US" altLang="zh-CN" sz="1600" dirty="0">
                <a:solidFill>
                  <a:srgbClr val="000000"/>
                </a:solidFill>
                <a:latin typeface="Times New Roman"/>
              </a:rPr>
              <a:t>PNW</a:t>
            </a:r>
            <a:r>
              <a:rPr lang="zh-CN" altLang="en-US" sz="1600" dirty="0">
                <a:solidFill>
                  <a:srgbClr val="000000"/>
                </a:solidFill>
                <a:latin typeface="Times New Roman"/>
              </a:rPr>
              <a:t>机械工程及中南大学工程热力学双硕士学位</a:t>
            </a:r>
            <a:endParaRPr lang="en-US" altLang="zh-CN" sz="1600"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pPr>
            <a:r>
              <a:rPr lang="zh-CN" altLang="en-US" sz="1600" dirty="0">
                <a:solidFill>
                  <a:srgbClr val="000000"/>
                </a:solidFill>
                <a:latin typeface="Times New Roman"/>
              </a:rPr>
              <a:t>硕博期间发表多篇学术论文，获得诸多奖项</a:t>
            </a:r>
            <a:endParaRPr lang="en-US" altLang="zh-CN" sz="1600"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pPr>
            <a:r>
              <a:rPr lang="en-US" altLang="zh-CN" sz="1600" dirty="0">
                <a:solidFill>
                  <a:srgbClr val="000000"/>
                </a:solidFill>
                <a:latin typeface="Times New Roman"/>
              </a:rPr>
              <a:t>2021</a:t>
            </a:r>
            <a:r>
              <a:rPr lang="zh-CN" altLang="en-US" sz="1600" dirty="0">
                <a:solidFill>
                  <a:srgbClr val="000000"/>
                </a:solidFill>
                <a:latin typeface="Times New Roman"/>
              </a:rPr>
              <a:t>年获得普渡大学机械工程博士学位（博导：周谦教授）</a:t>
            </a:r>
            <a:endParaRPr lang="en-US" altLang="zh-CN" sz="1500" dirty="0">
              <a:solidFill>
                <a:srgbClr val="000000"/>
              </a:solidFill>
              <a:latin typeface="Times New Roman"/>
            </a:endParaRPr>
          </a:p>
          <a:p>
            <a:pPr defTabSz="914377" fontAlgn="base">
              <a:lnSpc>
                <a:spcPct val="150000"/>
              </a:lnSpc>
              <a:spcAft>
                <a:spcPct val="0"/>
              </a:spcAft>
              <a:buClr>
                <a:srgbClr val="CC9900"/>
              </a:buClr>
              <a:buFont typeface="Arial" panose="020B0604020202020204" pitchFamily="34" charset="0"/>
              <a:buChar char="•"/>
            </a:pPr>
            <a:r>
              <a:rPr lang="zh-CN" altLang="en-US" sz="2000" dirty="0">
                <a:solidFill>
                  <a:srgbClr val="D6A817"/>
                </a:solidFill>
                <a:latin typeface="Times New Roman"/>
              </a:rPr>
              <a:t>“</a:t>
            </a:r>
            <a:r>
              <a:rPr lang="zh-CN" altLang="en-US" sz="1700" dirty="0">
                <a:solidFill>
                  <a:srgbClr val="000000"/>
                </a:solidFill>
                <a:latin typeface="Times New Roman"/>
              </a:rPr>
              <a:t>通过</a:t>
            </a:r>
            <a:r>
              <a:rPr lang="en-US" altLang="zh-CN" sz="1700" dirty="0">
                <a:solidFill>
                  <a:srgbClr val="000000"/>
                </a:solidFill>
                <a:latin typeface="Times New Roman"/>
              </a:rPr>
              <a:t>ETIE</a:t>
            </a:r>
            <a:r>
              <a:rPr lang="zh-CN" altLang="en-US" sz="1700" dirty="0">
                <a:solidFill>
                  <a:srgbClr val="000000"/>
                </a:solidFill>
                <a:latin typeface="Times New Roman"/>
              </a:rPr>
              <a:t>，我们不仅能够接受高质量的教学，还能够和身边的美国同学进行零距离的交流，体验到不同的文化氛围。同时，借助周教授领导的可视化与仿真中心和钢铁制造仿真与可视化战略联盟的优势，我们可以在为期一年的毕业设计中接触到很多先进的技术理念，甚至有机会和企业的管理人员进行一对一的沟通交流。总的来说，</a:t>
            </a:r>
            <a:r>
              <a:rPr lang="en-US" altLang="zh-CN" sz="1700" dirty="0">
                <a:solidFill>
                  <a:srgbClr val="000000"/>
                </a:solidFill>
                <a:latin typeface="Times New Roman"/>
              </a:rPr>
              <a:t>ETIE</a:t>
            </a:r>
            <a:r>
              <a:rPr lang="zh-CN" altLang="en-US" sz="1700" dirty="0">
                <a:solidFill>
                  <a:srgbClr val="000000"/>
                </a:solidFill>
                <a:latin typeface="Times New Roman"/>
              </a:rPr>
              <a:t>项目在帮助我们提升英语水平、理解西方文化传统的同时，更提高了我们的沟通和表达的能力，是我们不断进步、不断成功的基石。</a:t>
            </a:r>
            <a:r>
              <a:rPr lang="zh-CN" altLang="en-US" sz="2000" dirty="0">
                <a:solidFill>
                  <a:srgbClr val="D6A817"/>
                </a:solidFill>
                <a:latin typeface="Times New Roman"/>
              </a:rPr>
              <a:t>”</a:t>
            </a:r>
            <a:endParaRPr lang="en-US" altLang="zh-CN" sz="2400" dirty="0">
              <a:solidFill>
                <a:srgbClr val="D6A817"/>
              </a:solidFill>
              <a:latin typeface="Times New Roman"/>
            </a:endParaRPr>
          </a:p>
        </p:txBody>
      </p:sp>
      <p:sp>
        <p:nvSpPr>
          <p:cNvPr id="14" name="Title 1">
            <a:extLst>
              <a:ext uri="{FF2B5EF4-FFF2-40B4-BE49-F238E27FC236}">
                <a16:creationId xmlns:a16="http://schemas.microsoft.com/office/drawing/2014/main" id="{421F50E9-E0EE-4DFF-8B11-F49EBD4CD64D}"/>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13" name="Picture 12">
            <a:extLst>
              <a:ext uri="{FF2B5EF4-FFF2-40B4-BE49-F238E27FC236}">
                <a16:creationId xmlns:a16="http://schemas.microsoft.com/office/drawing/2014/main" id="{4DA08DB4-FC33-4B0F-9775-7DB1BA6FDBA5}"/>
              </a:ext>
            </a:extLst>
          </p:cNvPr>
          <p:cNvPicPr>
            <a:picLocks noChangeAspect="1"/>
          </p:cNvPicPr>
          <p:nvPr/>
        </p:nvPicPr>
        <p:blipFill rotWithShape="1">
          <a:blip r:embed="rId4">
            <a:extLst>
              <a:ext uri="{28A0092B-C50C-407E-A947-70E740481C1C}">
                <a14:useLocalDpi xmlns:a14="http://schemas.microsoft.com/office/drawing/2010/main" val="0"/>
              </a:ext>
            </a:extLst>
          </a:blip>
          <a:srcRect t="12437"/>
          <a:stretch/>
        </p:blipFill>
        <p:spPr>
          <a:xfrm>
            <a:off x="8781589" y="1434517"/>
            <a:ext cx="1494926" cy="1963498"/>
          </a:xfrm>
          <a:prstGeom prst="rect">
            <a:avLst/>
          </a:prstGeom>
        </p:spPr>
      </p:pic>
    </p:spTree>
    <p:extLst>
      <p:ext uri="{BB962C8B-B14F-4D97-AF65-F5344CB8AC3E}">
        <p14:creationId xmlns:p14="http://schemas.microsoft.com/office/powerpoint/2010/main" val="2886805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4" name="Content Placeholder 3">
            <a:extLst>
              <a:ext uri="{FF2B5EF4-FFF2-40B4-BE49-F238E27FC236}">
                <a16:creationId xmlns:a16="http://schemas.microsoft.com/office/drawing/2014/main" id="{351C8310-CB10-487F-B70C-AA637641070E}"/>
              </a:ext>
            </a:extLst>
          </p:cNvPr>
          <p:cNvSpPr>
            <a:spLocks noGrp="1"/>
          </p:cNvSpPr>
          <p:nvPr>
            <p:ph sz="half" idx="1"/>
          </p:nvPr>
        </p:nvSpPr>
        <p:spPr>
          <a:xfrm>
            <a:off x="423728" y="1620113"/>
            <a:ext cx="10817520" cy="4587740"/>
          </a:xfrm>
        </p:spPr>
        <p:txBody>
          <a:bodyPr>
            <a:normAutofit fontScale="25000" lnSpcReduction="20000"/>
          </a:bodyPr>
          <a:lstStyle/>
          <a:p>
            <a:pPr marL="342891" marR="0" lvl="0" indent="-342891" algn="l" defTabSz="914377" rtl="0" eaLnBrk="1" fontAlgn="base" latinLnBrk="0" hangingPunct="1">
              <a:lnSpc>
                <a:spcPct val="120000"/>
              </a:lnSpc>
              <a:spcBef>
                <a:spcPct val="20000"/>
              </a:spcBef>
              <a:spcAft>
                <a:spcPct val="0"/>
              </a:spcAft>
              <a:buClr>
                <a:srgbClr val="CC9900"/>
              </a:buClr>
              <a:buSzTx/>
              <a:buFontTx/>
              <a:buChar char="•"/>
              <a:tabLst/>
              <a:defRPr/>
            </a:pPr>
            <a:r>
              <a:rPr kumimoji="0" lang="en-US" sz="8000" b="1" i="0" u="none" strike="noStrike" kern="1200" cap="none" spc="0" normalizeH="0" baseline="0" noProof="0" dirty="0" err="1">
                <a:ln>
                  <a:noFill/>
                </a:ln>
                <a:solidFill>
                  <a:srgbClr val="000000"/>
                </a:solidFill>
                <a:effectLst/>
                <a:uLnTx/>
                <a:uFillTx/>
                <a:latin typeface="Times New Roman"/>
                <a:ea typeface="+mn-ea"/>
                <a:cs typeface="+mn-cs"/>
              </a:rPr>
              <a:t>Y</a:t>
            </a:r>
            <a:r>
              <a:rPr kumimoji="0" lang="en-US" altLang="zh-CN" sz="8000" b="1" i="0" u="none" strike="noStrike" kern="1200" cap="none" spc="0" normalizeH="0" baseline="0" noProof="0" dirty="0" err="1">
                <a:ln>
                  <a:noFill/>
                </a:ln>
                <a:solidFill>
                  <a:srgbClr val="000000"/>
                </a:solidFill>
                <a:effectLst/>
                <a:uLnTx/>
                <a:uFillTx/>
                <a:latin typeface="Times New Roman"/>
                <a:ea typeface="+mn-ea"/>
                <a:cs typeface="+mn-cs"/>
              </a:rPr>
              <a:t>uchao</a:t>
            </a:r>
            <a:r>
              <a:rPr kumimoji="0" lang="en-US" altLang="zh-CN" sz="8000" b="1" i="0" u="none" strike="noStrike" kern="1200" cap="none" spc="0" normalizeH="0" baseline="0" noProof="0" dirty="0">
                <a:ln>
                  <a:noFill/>
                </a:ln>
                <a:solidFill>
                  <a:srgbClr val="000000"/>
                </a:solidFill>
                <a:effectLst/>
                <a:uLnTx/>
                <a:uFillTx/>
                <a:latin typeface="Times New Roman"/>
                <a:ea typeface="+mn-ea"/>
                <a:cs typeface="+mn-cs"/>
              </a:rPr>
              <a:t> Chen</a:t>
            </a:r>
            <a:r>
              <a:rPr kumimoji="0" lang="en-US" altLang="zh-CN" sz="8000" b="1" i="0" u="none" strike="noStrike" kern="1200" cap="none" spc="0" normalizeH="0" baseline="0" noProof="0" dirty="0">
                <a:ln>
                  <a:noFill/>
                </a:ln>
                <a:solidFill>
                  <a:srgbClr val="000000"/>
                </a:solidFill>
                <a:effectLst/>
                <a:uLnTx/>
                <a:uFillTx/>
                <a:latin typeface="Times New Roman"/>
                <a:ea typeface="宋体" panose="02010600030101010101" pitchFamily="2" charset="-122"/>
                <a:cs typeface="+mn-cs"/>
              </a:rPr>
              <a:t> </a:t>
            </a:r>
            <a:r>
              <a:rPr kumimoji="0" lang="en-US" sz="8000" b="1" i="0" u="none" strike="noStrike" kern="1200" cap="none" spc="0" normalizeH="0" baseline="0" noProof="0" dirty="0">
                <a:ln>
                  <a:noFill/>
                </a:ln>
                <a:solidFill>
                  <a:srgbClr val="000000"/>
                </a:solidFill>
                <a:effectLst/>
                <a:uLnTx/>
                <a:uFillTx/>
                <a:latin typeface="Times New Roman"/>
                <a:ea typeface="+mn-ea"/>
                <a:cs typeface="+mn-cs"/>
              </a:rPr>
              <a:t>M.S.  </a:t>
            </a:r>
            <a:r>
              <a:rPr kumimoji="0" lang="en-US" altLang="zh-CN" sz="8000" b="1" i="0" u="none" strike="noStrike" kern="1200" cap="none" spc="0" normalizeH="0" baseline="0" noProof="0" dirty="0">
                <a:ln>
                  <a:noFill/>
                </a:ln>
                <a:solidFill>
                  <a:srgbClr val="000000"/>
                </a:solidFill>
                <a:effectLst/>
                <a:uLnTx/>
                <a:uFillTx/>
                <a:latin typeface="Times New Roman"/>
                <a:ea typeface="宋体" panose="02010600030101010101" pitchFamily="2" charset="-122"/>
                <a:cs typeface="+mn-cs"/>
              </a:rPr>
              <a:t>2015</a:t>
            </a:r>
            <a:r>
              <a:rPr lang="zh-CN" altLang="en-US" sz="8000" b="1" dirty="0">
                <a:solidFill>
                  <a:srgbClr val="000000"/>
                </a:solidFill>
                <a:latin typeface="Times New Roman"/>
              </a:rPr>
              <a:t>级</a:t>
            </a:r>
            <a:r>
              <a:rPr kumimoji="0" lang="en-US" altLang="zh-CN" sz="8000" b="1" i="0" u="none" strike="noStrike" kern="1200" cap="none" spc="0" normalizeH="0" baseline="0" noProof="0" dirty="0">
                <a:ln>
                  <a:noFill/>
                </a:ln>
                <a:solidFill>
                  <a:srgbClr val="000000"/>
                </a:solidFill>
                <a:effectLst/>
                <a:uLnTx/>
                <a:uFillTx/>
                <a:latin typeface="Times New Roman"/>
                <a:ea typeface="宋体" panose="02010600030101010101" pitchFamily="2" charset="-122"/>
                <a:cs typeface="+mn-cs"/>
              </a:rPr>
              <a:t>ETIE</a:t>
            </a:r>
            <a:r>
              <a:rPr kumimoji="0" lang="zh-CN" altLang="en-US" sz="8000" b="1" i="0" u="none" strike="noStrike" kern="1200" cap="none" spc="0" normalizeH="0" baseline="0" noProof="0" dirty="0">
                <a:ln>
                  <a:noFill/>
                </a:ln>
                <a:solidFill>
                  <a:srgbClr val="000000"/>
                </a:solidFill>
                <a:effectLst/>
                <a:uLnTx/>
                <a:uFillTx/>
                <a:latin typeface="Times New Roman"/>
                <a:ea typeface="宋体" panose="02010600030101010101" pitchFamily="2" charset="-122"/>
                <a:cs typeface="+mn-cs"/>
              </a:rPr>
              <a:t>毕业生</a:t>
            </a:r>
            <a:endParaRPr kumimoji="0" lang="en-US" altLang="zh-CN" sz="8000" b="1" i="0" u="none" strike="noStrike" kern="1200" cap="none" spc="0" normalizeH="0" baseline="0" noProof="0" dirty="0">
              <a:ln>
                <a:noFill/>
              </a:ln>
              <a:solidFill>
                <a:srgbClr val="000000"/>
              </a:solidFill>
              <a:effectLst/>
              <a:uLnTx/>
              <a:uFillTx/>
              <a:latin typeface="Times New Roman"/>
              <a:ea typeface="宋体" panose="02010600030101010101" pitchFamily="2" charset="-122"/>
              <a:cs typeface="+mn-cs"/>
            </a:endParaRPr>
          </a:p>
          <a:p>
            <a:pPr marL="876277" lvl="1" indent="-342891" defTabSz="914377" fontAlgn="base">
              <a:lnSpc>
                <a:spcPct val="170000"/>
              </a:lnSpc>
              <a:spcAft>
                <a:spcPct val="0"/>
              </a:spcAft>
              <a:buClr>
                <a:srgbClr val="CC9900"/>
              </a:buClr>
              <a:buFont typeface="Wingdings" panose="05000000000000000000" pitchFamily="2" charset="2"/>
              <a:buChar char="Ø"/>
              <a:defRPr/>
            </a:pPr>
            <a:r>
              <a:rPr lang="zh-CN" altLang="en-US" sz="6000" dirty="0">
                <a:solidFill>
                  <a:srgbClr val="000000"/>
                </a:solidFill>
                <a:latin typeface="Times New Roman"/>
              </a:rPr>
              <a:t>现为普渡大学在读博士生（博三，博导：周谦教授）</a:t>
            </a:r>
            <a:endParaRPr lang="en-US" altLang="zh-CN" sz="6000"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defRPr/>
            </a:pPr>
            <a:r>
              <a:rPr lang="en-US" altLang="zh-CN" sz="6000" dirty="0">
                <a:solidFill>
                  <a:srgbClr val="000000"/>
                </a:solidFill>
                <a:latin typeface="Times New Roman"/>
              </a:rPr>
              <a:t>ETIE</a:t>
            </a:r>
            <a:r>
              <a:rPr lang="zh-CN" altLang="en-US" sz="6000" dirty="0">
                <a:solidFill>
                  <a:srgbClr val="000000"/>
                </a:solidFill>
                <a:latin typeface="Times New Roman"/>
              </a:rPr>
              <a:t>毕业后，被</a:t>
            </a:r>
            <a:r>
              <a:rPr lang="en-US" altLang="zh-CN" sz="6000" dirty="0">
                <a:solidFill>
                  <a:srgbClr val="000000"/>
                </a:solidFill>
                <a:latin typeface="Times New Roman"/>
              </a:rPr>
              <a:t>CIVS</a:t>
            </a:r>
            <a:r>
              <a:rPr lang="zh-CN" altLang="en-US" sz="6000" dirty="0">
                <a:solidFill>
                  <a:srgbClr val="000000"/>
                </a:solidFill>
                <a:latin typeface="Times New Roman"/>
              </a:rPr>
              <a:t>聘为研究助理（</a:t>
            </a:r>
            <a:r>
              <a:rPr lang="en-US" altLang="zh-CN" sz="6000" dirty="0">
                <a:solidFill>
                  <a:srgbClr val="000000"/>
                </a:solidFill>
                <a:latin typeface="Times New Roman"/>
              </a:rPr>
              <a:t>RA</a:t>
            </a:r>
            <a:r>
              <a:rPr lang="zh-CN" altLang="en-US" sz="6000" dirty="0">
                <a:solidFill>
                  <a:srgbClr val="000000"/>
                </a:solidFill>
                <a:latin typeface="Times New Roman"/>
              </a:rPr>
              <a:t>）从事</a:t>
            </a:r>
            <a:r>
              <a:rPr lang="en-US" altLang="zh-CN" sz="6000" dirty="0">
                <a:solidFill>
                  <a:srgbClr val="000000"/>
                </a:solidFill>
                <a:latin typeface="Times New Roman"/>
              </a:rPr>
              <a:t>EAF</a:t>
            </a:r>
            <a:r>
              <a:rPr lang="zh-CN" altLang="en-US" sz="6000" dirty="0">
                <a:solidFill>
                  <a:srgbClr val="000000"/>
                </a:solidFill>
                <a:latin typeface="Times New Roman"/>
              </a:rPr>
              <a:t>项目研究</a:t>
            </a:r>
            <a:endParaRPr lang="en-US" altLang="zh-CN" sz="6000"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defRPr/>
            </a:pPr>
            <a:r>
              <a:rPr lang="en-US" altLang="zh-CN" sz="6000" dirty="0">
                <a:solidFill>
                  <a:srgbClr val="000000"/>
                </a:solidFill>
                <a:latin typeface="Times New Roman"/>
              </a:rPr>
              <a:t>2018</a:t>
            </a:r>
            <a:r>
              <a:rPr lang="zh-CN" altLang="en-US" sz="6000" dirty="0">
                <a:solidFill>
                  <a:srgbClr val="000000"/>
                </a:solidFill>
                <a:latin typeface="Times New Roman"/>
              </a:rPr>
              <a:t>年获取普渡大学机械工程专业硕士学位</a:t>
            </a:r>
            <a:endParaRPr lang="en-US" altLang="zh-CN" sz="6000"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defRPr/>
            </a:pPr>
            <a:r>
              <a:rPr lang="en-US" sz="6000" dirty="0">
                <a:solidFill>
                  <a:srgbClr val="000000"/>
                </a:solidFill>
                <a:latin typeface="Times New Roman"/>
              </a:rPr>
              <a:t>ETIE</a:t>
            </a:r>
            <a:r>
              <a:rPr lang="zh-CN" altLang="en-US" sz="6000" dirty="0">
                <a:solidFill>
                  <a:srgbClr val="000000"/>
                </a:solidFill>
                <a:latin typeface="Times New Roman"/>
              </a:rPr>
              <a:t>期间，因成绩优秀荣登校长名单</a:t>
            </a:r>
            <a:endParaRPr lang="en-US" altLang="zh-CN" sz="6000" dirty="0">
              <a:solidFill>
                <a:srgbClr val="000000"/>
              </a:solidFill>
              <a:latin typeface="Times New Roman"/>
            </a:endParaRPr>
          </a:p>
          <a:p>
            <a:pPr marL="876277" lvl="1" indent="-342891" defTabSz="914377" fontAlgn="base">
              <a:lnSpc>
                <a:spcPct val="170000"/>
              </a:lnSpc>
              <a:spcAft>
                <a:spcPct val="0"/>
              </a:spcAft>
              <a:buClr>
                <a:srgbClr val="CC9900"/>
              </a:buClr>
              <a:buFont typeface="Wingdings" panose="05000000000000000000" pitchFamily="2" charset="2"/>
              <a:buChar char="Ø"/>
            </a:pPr>
            <a:r>
              <a:rPr lang="zh-CN" altLang="en-US" sz="6000" dirty="0">
                <a:solidFill>
                  <a:srgbClr val="000000"/>
                </a:solidFill>
                <a:latin typeface="Times New Roman"/>
              </a:rPr>
              <a:t>硕博期间发表多篇学术论文，获得诸多奖项</a:t>
            </a:r>
            <a:endParaRPr lang="en-US" altLang="zh-CN" sz="6400" dirty="0">
              <a:solidFill>
                <a:srgbClr val="000000"/>
              </a:solidFill>
              <a:latin typeface="Times New Roman"/>
            </a:endParaRPr>
          </a:p>
          <a:p>
            <a:pPr marL="342891" indent="-342891" defTabSz="914377" fontAlgn="base">
              <a:lnSpc>
                <a:spcPct val="170000"/>
              </a:lnSpc>
              <a:spcAft>
                <a:spcPct val="0"/>
              </a:spcAft>
              <a:buClr>
                <a:srgbClr val="CC9900"/>
              </a:buClr>
              <a:buFontTx/>
              <a:buChar char="•"/>
            </a:pPr>
            <a:r>
              <a:rPr lang="zh-CN" altLang="en-US" sz="8000" dirty="0">
                <a:solidFill>
                  <a:srgbClr val="D6A817"/>
                </a:solidFill>
                <a:latin typeface="Times New Roman"/>
              </a:rPr>
              <a:t>“</a:t>
            </a:r>
            <a:r>
              <a:rPr lang="en-US" altLang="zh-CN" sz="6400" dirty="0">
                <a:solidFill>
                  <a:srgbClr val="000000"/>
                </a:solidFill>
                <a:latin typeface="Times New Roman"/>
              </a:rPr>
              <a:t>ETIE</a:t>
            </a:r>
            <a:r>
              <a:rPr lang="zh-CN" altLang="en-US" sz="6400" dirty="0">
                <a:solidFill>
                  <a:srgbClr val="000000"/>
                </a:solidFill>
                <a:latin typeface="Times New Roman"/>
              </a:rPr>
              <a:t>交流项目为学生提供了一个一流的访学环境：将理工科课程与英语学习进行有机融合，让学生在潜移默化中同步提升学术和语言能力；同时，项目提供了更加注重探索实践的毕业设计课程，很好地衔接了从本科到研究生的学习及研究工作，为学生的继续深造打好了基础；此外，项目关注学生的全方位发展，不定期的丰富的课外活动让学生有机会接触到不同文化，参与到不同的组织中去，从而开阔我们的国际视野，丰富我们的人生体验。我认为，对于初次访学美国的学生来说，</a:t>
            </a:r>
            <a:r>
              <a:rPr lang="en-US" altLang="zh-CN" sz="6400" dirty="0">
                <a:solidFill>
                  <a:srgbClr val="000000"/>
                </a:solidFill>
                <a:latin typeface="Times New Roman"/>
              </a:rPr>
              <a:t>ETIE</a:t>
            </a:r>
            <a:r>
              <a:rPr lang="zh-CN" altLang="en-US" sz="6400" dirty="0">
                <a:solidFill>
                  <a:srgbClr val="000000"/>
                </a:solidFill>
                <a:latin typeface="Times New Roman"/>
              </a:rPr>
              <a:t>交流项是不二之选。</a:t>
            </a:r>
            <a:r>
              <a:rPr lang="zh-CN" altLang="en-US" sz="8000" dirty="0">
                <a:solidFill>
                  <a:srgbClr val="D6A817"/>
                </a:solidFill>
                <a:latin typeface="Times New Roman"/>
              </a:rPr>
              <a:t>”</a:t>
            </a:r>
            <a:endParaRPr lang="en-US" sz="4000" dirty="0">
              <a:solidFill>
                <a:srgbClr val="D6A817"/>
              </a:solidFill>
              <a:latin typeface="Times New Roman"/>
            </a:endParaRPr>
          </a:p>
        </p:txBody>
      </p:sp>
      <p:sp>
        <p:nvSpPr>
          <p:cNvPr id="24" name="Title 1">
            <a:extLst>
              <a:ext uri="{FF2B5EF4-FFF2-40B4-BE49-F238E27FC236}">
                <a16:creationId xmlns:a16="http://schemas.microsoft.com/office/drawing/2014/main" id="{39E69EDB-D16E-4A9C-B4AC-18B9719A9C99}"/>
              </a:ext>
            </a:extLst>
          </p:cNvPr>
          <p:cNvSpPr>
            <a:spLocks noGrp="1"/>
          </p:cNvSpPr>
          <p:nvPr>
            <p:ph type="title"/>
          </p:nvPr>
        </p:nvSpPr>
        <p:spPr>
          <a:xfrm>
            <a:off x="609600" y="51622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优秀毕业生</a:t>
            </a:r>
            <a:endParaRPr lang="en-US" altLang="en-US" sz="4800" b="1" dirty="0">
              <a:solidFill>
                <a:srgbClr val="000000"/>
              </a:solidFill>
              <a:latin typeface="Times" panose="02020603050405020304" pitchFamily="18" charset="0"/>
            </a:endParaRPr>
          </a:p>
        </p:txBody>
      </p:sp>
      <p:pic>
        <p:nvPicPr>
          <p:cNvPr id="5" name="Picture 4">
            <a:extLst>
              <a:ext uri="{FF2B5EF4-FFF2-40B4-BE49-F238E27FC236}">
                <a16:creationId xmlns:a16="http://schemas.microsoft.com/office/drawing/2014/main" id="{038969CB-96C5-4C53-BAC1-6FCE23432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977" y="1602177"/>
            <a:ext cx="1896032" cy="1896032"/>
          </a:xfrm>
          <a:prstGeom prst="rect">
            <a:avLst/>
          </a:prstGeom>
        </p:spPr>
      </p:pic>
    </p:spTree>
    <p:extLst>
      <p:ext uri="{BB962C8B-B14F-4D97-AF65-F5344CB8AC3E}">
        <p14:creationId xmlns:p14="http://schemas.microsoft.com/office/powerpoint/2010/main" val="112330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4" name="Title 1">
            <a:extLst>
              <a:ext uri="{FF2B5EF4-FFF2-40B4-BE49-F238E27FC236}">
                <a16:creationId xmlns:a16="http://schemas.microsoft.com/office/drawing/2014/main" id="{39E69EDB-D16E-4A9C-B4AC-18B9719A9C99}"/>
              </a:ext>
            </a:extLst>
          </p:cNvPr>
          <p:cNvSpPr>
            <a:spLocks noGrp="1"/>
          </p:cNvSpPr>
          <p:nvPr>
            <p:ph type="title"/>
          </p:nvPr>
        </p:nvSpPr>
        <p:spPr>
          <a:xfrm>
            <a:off x="609600" y="2506443"/>
            <a:ext cx="10972800" cy="1143000"/>
          </a:xfrm>
        </p:spPr>
        <p:txBody>
          <a:bodyPr>
            <a:noAutofit/>
          </a:bodyPr>
          <a:lstStyle/>
          <a:p>
            <a:pPr algn="ctr" defTabSz="914377" fontAlgn="base">
              <a:spcBef>
                <a:spcPct val="0"/>
              </a:spcBef>
              <a:spcAft>
                <a:spcPct val="0"/>
              </a:spcAft>
            </a:pPr>
            <a:r>
              <a:rPr lang="zh-CN" altLang="en-US" sz="4800" b="1" dirty="0">
                <a:solidFill>
                  <a:srgbClr val="000000"/>
                </a:solidFill>
                <a:latin typeface="Times" panose="02020603050405020304" pitchFamily="18" charset="0"/>
              </a:rPr>
              <a:t>毕业生分享</a:t>
            </a:r>
            <a:endParaRPr lang="en-US" altLang="en-US" sz="4800" b="1" dirty="0">
              <a:solidFill>
                <a:srgbClr val="000000"/>
              </a:solidFill>
              <a:latin typeface="Times" panose="02020603050405020304" pitchFamily="18" charset="0"/>
            </a:endParaRPr>
          </a:p>
        </p:txBody>
      </p:sp>
    </p:spTree>
    <p:extLst>
      <p:ext uri="{BB962C8B-B14F-4D97-AF65-F5344CB8AC3E}">
        <p14:creationId xmlns:p14="http://schemas.microsoft.com/office/powerpoint/2010/main" val="3491359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8"/>
          <p:cNvSpPr>
            <a:spLocks noChangeArrowheads="1"/>
          </p:cNvSpPr>
          <p:nvPr/>
        </p:nvSpPr>
        <p:spPr bwMode="auto">
          <a:xfrm>
            <a:off x="1981200" y="2133600"/>
            <a:ext cx="8686800" cy="4114800"/>
          </a:xfrm>
          <a:prstGeom prst="rect">
            <a:avLst/>
          </a:prstGeom>
          <a:noFill/>
          <a:ln w="9525">
            <a:noFill/>
            <a:miter lim="800000"/>
            <a:headEnd/>
            <a:tailEnd/>
          </a:ln>
        </p:spPr>
        <p:txBody>
          <a:bodyPr numCol="2"/>
          <a:lstStyle/>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Arizona State University                             </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Columbia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Duke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Harvard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Illinois Institute of Technology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Michigan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North Carolina State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Northeast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Purdue University West Lafayette</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Texas A&amp;M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The State University of NY at Buffalo</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of South California              </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of North Carolina</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of California at Davis</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of Iowa</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of Utah</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of Pennsylvania</a:t>
            </a:r>
          </a:p>
          <a:p>
            <a:pPr marL="342891" indent="-342891" defTabSz="914377" fontAlgn="base">
              <a:spcBef>
                <a:spcPct val="0"/>
              </a:spcBef>
              <a:spcAft>
                <a:spcPct val="0"/>
              </a:spcAft>
              <a:buClr>
                <a:srgbClr val="CC9900"/>
              </a:buClr>
              <a:buFont typeface="Arial" panose="020B0604020202020204" pitchFamily="34" charset="0"/>
              <a:buChar char="•"/>
              <a:defRPr/>
            </a:pPr>
            <a:r>
              <a:rPr lang="en-US" altLang="zh-CN" sz="2000" dirty="0" err="1">
                <a:solidFill>
                  <a:srgbClr val="000000"/>
                </a:solidFill>
                <a:latin typeface="Times New Roman"/>
                <a:cs typeface="Times" panose="02020603050405020304" pitchFamily="18" charset="0"/>
              </a:rPr>
              <a:t>Waseda</a:t>
            </a:r>
            <a:r>
              <a:rPr lang="en-US" altLang="zh-CN" sz="2000" dirty="0">
                <a:solidFill>
                  <a:srgbClr val="000000"/>
                </a:solidFill>
                <a:latin typeface="Times New Roman"/>
                <a:cs typeface="Times" panose="02020603050405020304" pitchFamily="18" charset="0"/>
              </a:rPr>
              <a:t> University</a:t>
            </a:r>
            <a:endParaRPr 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The University of Tokyo</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err="1">
                <a:solidFill>
                  <a:srgbClr val="000000"/>
                </a:solidFill>
                <a:latin typeface="Times New Roman"/>
                <a:cs typeface="Times" panose="02020603050405020304" pitchFamily="18" charset="0"/>
              </a:rPr>
              <a:t>Nanyang</a:t>
            </a:r>
            <a:r>
              <a:rPr lang="en-US" sz="2000" dirty="0">
                <a:solidFill>
                  <a:srgbClr val="000000"/>
                </a:solidFill>
                <a:latin typeface="Times New Roman"/>
                <a:cs typeface="Times" panose="02020603050405020304" pitchFamily="18" charset="0"/>
              </a:rPr>
              <a:t> Technological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err="1">
                <a:solidFill>
                  <a:srgbClr val="000000"/>
                </a:solidFill>
                <a:latin typeface="Times New Roman"/>
                <a:cs typeface="Times" panose="02020603050405020304" pitchFamily="18" charset="0"/>
              </a:rPr>
              <a:t>GISMA</a:t>
            </a:r>
            <a:r>
              <a:rPr lang="en-US" sz="2000" dirty="0">
                <a:solidFill>
                  <a:srgbClr val="000000"/>
                </a:solidFill>
                <a:latin typeface="Times New Roman"/>
                <a:cs typeface="Times" panose="02020603050405020304" pitchFamily="18" charset="0"/>
              </a:rPr>
              <a:t> Business School, Germany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err="1">
                <a:solidFill>
                  <a:srgbClr val="000000"/>
                </a:solidFill>
                <a:latin typeface="Times New Roman"/>
                <a:cs typeface="Times" panose="02020603050405020304" pitchFamily="18" charset="0"/>
              </a:rPr>
              <a:t>RWTH</a:t>
            </a:r>
            <a:r>
              <a:rPr lang="en-US" sz="2000" dirty="0">
                <a:solidFill>
                  <a:srgbClr val="000000"/>
                </a:solidFill>
                <a:latin typeface="Times New Roman"/>
                <a:cs typeface="Times" panose="02020603050405020304" pitchFamily="18" charset="0"/>
              </a:rPr>
              <a:t> Aachen, Germany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College London</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Carnegie Mellon University</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University of Florida</a:t>
            </a:r>
          </a:p>
          <a:p>
            <a:pPr marL="342891" indent="-342891" defTabSz="914377" fontAlgn="base">
              <a:spcBef>
                <a:spcPct val="0"/>
              </a:spcBef>
              <a:spcAft>
                <a:spcPct val="0"/>
              </a:spcAft>
              <a:buClr>
                <a:srgbClr val="CC9900"/>
              </a:buClr>
              <a:buFont typeface="Arial" panose="020B0604020202020204" pitchFamily="34" charset="0"/>
              <a:buChar char="•"/>
              <a:defRPr/>
            </a:pPr>
            <a:r>
              <a:rPr lang="en-US" sz="2000" dirty="0">
                <a:solidFill>
                  <a:srgbClr val="000000"/>
                </a:solidFill>
                <a:latin typeface="Times New Roman"/>
                <a:cs typeface="Times" panose="02020603050405020304" pitchFamily="18" charset="0"/>
              </a:rPr>
              <a:t>Northwestern University</a:t>
            </a:r>
          </a:p>
        </p:txBody>
      </p:sp>
      <p:sp>
        <p:nvSpPr>
          <p:cNvPr id="17411" name="Rectangle 8"/>
          <p:cNvSpPr>
            <a:spLocks noChangeArrowheads="1"/>
          </p:cNvSpPr>
          <p:nvPr/>
        </p:nvSpPr>
        <p:spPr bwMode="auto">
          <a:xfrm>
            <a:off x="855677" y="1340618"/>
            <a:ext cx="1156841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indent="0" defTabSz="914377" eaLnBrk="1" fontAlgn="base" hangingPunct="1">
              <a:spcBef>
                <a:spcPct val="0"/>
              </a:spcBef>
              <a:spcAft>
                <a:spcPct val="0"/>
              </a:spcAft>
              <a:buClr>
                <a:srgbClr val="CC9900"/>
              </a:buClr>
              <a:buSzPct val="150000"/>
            </a:pPr>
            <a:r>
              <a:rPr lang="en-US" altLang="zh-CN" sz="2600" b="1" dirty="0">
                <a:solidFill>
                  <a:srgbClr val="000000"/>
                </a:solidFill>
                <a:ea typeface="宋体" panose="02010600030101010101" pitchFamily="2" charset="-122"/>
                <a:cs typeface="Times New Roman" panose="02020603050405020304" pitchFamily="18" charset="0"/>
              </a:rPr>
              <a:t>Examples of other universities where ETIE students are studying for PhD or Master degrees:</a:t>
            </a:r>
          </a:p>
          <a:p>
            <a:pPr marL="342891" indent="-342891" defTabSz="914377" eaLnBrk="1" fontAlgn="base" hangingPunct="1">
              <a:spcBef>
                <a:spcPct val="0"/>
              </a:spcBef>
              <a:spcAft>
                <a:spcPct val="0"/>
              </a:spcAft>
            </a:pPr>
            <a:endParaRPr lang="en-US" altLang="zh-CN" sz="900" dirty="0">
              <a:solidFill>
                <a:srgbClr val="000000"/>
              </a:solidFill>
              <a:ea typeface="宋体" panose="02010600030101010101" pitchFamily="2" charset="-122"/>
            </a:endParaRPr>
          </a:p>
        </p:txBody>
      </p:sp>
      <p:sp>
        <p:nvSpPr>
          <p:cNvPr id="5" name="矩形 3"/>
          <p:cNvSpPr/>
          <p:nvPr/>
        </p:nvSpPr>
        <p:spPr>
          <a:xfrm>
            <a:off x="4376888" y="626517"/>
            <a:ext cx="3377848" cy="646331"/>
          </a:xfrm>
          <a:prstGeom prst="rect">
            <a:avLst/>
          </a:prstGeom>
          <a:noFill/>
        </p:spPr>
        <p:txBody>
          <a:bodyPr wrap="none" lIns="91440" tIns="45720" rIns="91440" bIns="45720">
            <a:spAutoFit/>
          </a:bodyPr>
          <a:lstStyle/>
          <a:p>
            <a:pPr algn="ctr" defTabSz="914377" fontAlgn="base">
              <a:spcBef>
                <a:spcPct val="0"/>
              </a:spcBef>
              <a:spcAft>
                <a:spcPct val="0"/>
              </a:spcAft>
            </a:pPr>
            <a:r>
              <a:rPr lang="en-US" altLang="zh-CN" sz="3600" b="1" dirty="0">
                <a:ln w="1905"/>
                <a:solidFill>
                  <a:srgbClr val="000000"/>
                </a:solidFill>
                <a:latin typeface="Times New Roman" panose="02020603050405020304" pitchFamily="18" charset="0"/>
              </a:rPr>
              <a:t>ETIE Outcomes</a:t>
            </a:r>
            <a:endParaRPr lang="zh-CN" altLang="en-US" sz="3600" b="1" dirty="0">
              <a:ln w="1905"/>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98497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0020" y="1349312"/>
            <a:ext cx="9421858" cy="5264133"/>
          </a:xfrm>
          <a:prstGeom prst="rect">
            <a:avLst/>
          </a:prstGeom>
          <a:noFill/>
        </p:spPr>
        <p:txBody>
          <a:bodyPr wrap="square" rtlCol="0">
            <a:spAutoFit/>
          </a:bodyPr>
          <a:lstStyle/>
          <a:p>
            <a:pPr marL="342891" indent="-342891" defTabSz="914377" fontAlgn="base">
              <a:spcBef>
                <a:spcPct val="0"/>
              </a:spcBef>
              <a:spcAft>
                <a:spcPct val="0"/>
              </a:spcAft>
              <a:buClr>
                <a:srgbClr val="CC9900"/>
              </a:buClr>
              <a:buFont typeface="Arial" panose="020B0604020202020204" pitchFamily="34" charset="0"/>
              <a:buChar char="•"/>
            </a:pPr>
            <a:r>
              <a:rPr lang="en-US" sz="1867" dirty="0">
                <a:solidFill>
                  <a:srgbClr val="000000"/>
                </a:solidFill>
                <a:latin typeface="Times New Roman"/>
                <a:cs typeface="Times" panose="02020603050405020304" pitchFamily="18" charset="0"/>
              </a:rPr>
              <a:t>Ziang Zhang(2006):PHD at North Carolina State University (2009-2013)</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Zhengpeng</a:t>
            </a:r>
            <a:r>
              <a:rPr lang="en-US" sz="1867" dirty="0">
                <a:solidFill>
                  <a:srgbClr val="000000"/>
                </a:solidFill>
                <a:latin typeface="Times New Roman"/>
                <a:cs typeface="Times" panose="02020603050405020304" pitchFamily="18" charset="0"/>
              </a:rPr>
              <a:t> Zhao(2006): PHD at Purdue University (2010-2014)</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Xiaoyan</a:t>
            </a:r>
            <a:r>
              <a:rPr lang="en-US" sz="1867" dirty="0">
                <a:solidFill>
                  <a:srgbClr val="000000"/>
                </a:solidFill>
                <a:latin typeface="Times New Roman"/>
                <a:cs typeface="Times" panose="02020603050405020304" pitchFamily="18" charset="0"/>
              </a:rPr>
              <a:t> </a:t>
            </a:r>
            <a:r>
              <a:rPr lang="en-US" sz="1867" dirty="0" err="1">
                <a:solidFill>
                  <a:srgbClr val="000000"/>
                </a:solidFill>
                <a:latin typeface="Times New Roman"/>
                <a:cs typeface="Times" panose="02020603050405020304" pitchFamily="18" charset="0"/>
              </a:rPr>
              <a:t>Xu</a:t>
            </a:r>
            <a:r>
              <a:rPr lang="en-US" sz="1867" dirty="0">
                <a:solidFill>
                  <a:srgbClr val="000000"/>
                </a:solidFill>
                <a:latin typeface="Times New Roman"/>
                <a:cs typeface="Times" panose="02020603050405020304" pitchFamily="18" charset="0"/>
              </a:rPr>
              <a:t>(2007): PHD at Illinois Institute of Technology (2008-2012)</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a:solidFill>
                  <a:srgbClr val="000000"/>
                </a:solidFill>
                <a:latin typeface="Times New Roman"/>
                <a:cs typeface="Times" panose="02020603050405020304" pitchFamily="18" charset="0"/>
              </a:rPr>
              <a:t>Dong Fu(2007): PHD at Purdue University (2009-2013)</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Dezhi</a:t>
            </a:r>
            <a:r>
              <a:rPr lang="en-US" sz="1867" dirty="0">
                <a:solidFill>
                  <a:srgbClr val="000000"/>
                </a:solidFill>
                <a:latin typeface="Times New Roman"/>
                <a:cs typeface="Times" panose="02020603050405020304" pitchFamily="18" charset="0"/>
              </a:rPr>
              <a:t> Zheng(2008): PHD at Texas A&amp;M University (2011-2016)</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Chencheng</a:t>
            </a:r>
            <a:r>
              <a:rPr lang="en-US" sz="1867" dirty="0">
                <a:solidFill>
                  <a:srgbClr val="000000"/>
                </a:solidFill>
                <a:latin typeface="Times New Roman"/>
                <a:cs typeface="Times" panose="02020603050405020304" pitchFamily="18" charset="0"/>
              </a:rPr>
              <a:t> Wu(2008): PHD at Purdue University (2009-2013)</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Boyang</a:t>
            </a:r>
            <a:r>
              <a:rPr lang="en-US" sz="1867" dirty="0">
                <a:solidFill>
                  <a:srgbClr val="000000"/>
                </a:solidFill>
                <a:latin typeface="Times New Roman"/>
                <a:cs typeface="Times" panose="02020603050405020304" pitchFamily="18" charset="0"/>
              </a:rPr>
              <a:t> Li(2008): MS at University of South California (2009-2011)</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Jingjing</a:t>
            </a:r>
            <a:r>
              <a:rPr lang="en-US" sz="1867" dirty="0">
                <a:solidFill>
                  <a:srgbClr val="000000"/>
                </a:solidFill>
                <a:latin typeface="Times New Roman"/>
                <a:cs typeface="Times" panose="02020603050405020304" pitchFamily="18" charset="0"/>
              </a:rPr>
              <a:t> Yang(2009): PHD at George Washington University(2012-2016)</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Xuesi</a:t>
            </a:r>
            <a:r>
              <a:rPr lang="en-US" sz="1867" dirty="0">
                <a:solidFill>
                  <a:srgbClr val="000000"/>
                </a:solidFill>
                <a:latin typeface="Times New Roman"/>
                <a:cs typeface="Times" panose="02020603050405020304" pitchFamily="18" charset="0"/>
              </a:rPr>
              <a:t> Wang(2009): MS at Columbia University (2010-2012)</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Zhong</a:t>
            </a:r>
            <a:r>
              <a:rPr lang="en-US" sz="1867" dirty="0">
                <a:solidFill>
                  <a:srgbClr val="000000"/>
                </a:solidFill>
                <a:latin typeface="Times New Roman"/>
                <a:cs typeface="Times" panose="02020603050405020304" pitchFamily="18" charset="0"/>
              </a:rPr>
              <a:t> </a:t>
            </a:r>
            <a:r>
              <a:rPr lang="en-US" sz="1867" dirty="0" err="1">
                <a:solidFill>
                  <a:srgbClr val="000000"/>
                </a:solidFill>
                <a:latin typeface="Times New Roman"/>
                <a:cs typeface="Times" panose="02020603050405020304" pitchFamily="18" charset="0"/>
              </a:rPr>
              <a:t>Ren</a:t>
            </a:r>
            <a:r>
              <a:rPr lang="en-US" sz="1867" dirty="0">
                <a:solidFill>
                  <a:srgbClr val="000000"/>
                </a:solidFill>
                <a:latin typeface="Times New Roman"/>
                <a:cs typeface="Times" panose="02020603050405020304" pitchFamily="18" charset="0"/>
              </a:rPr>
              <a:t>(2009): MS at Duke University (2010-2012)</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a:solidFill>
                  <a:srgbClr val="000000"/>
                </a:solidFill>
                <a:latin typeface="Times New Roman"/>
                <a:cs typeface="Times" panose="02020603050405020304" pitchFamily="18" charset="0"/>
              </a:rPr>
              <a:t>Yun Wang(2010): PHD at Carnegie Mellon University (2012-2017)</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a:solidFill>
                  <a:srgbClr val="000000"/>
                </a:solidFill>
                <a:latin typeface="Times New Roman"/>
                <a:cs typeface="Times" panose="02020603050405020304" pitchFamily="18" charset="0"/>
              </a:rPr>
              <a:t>Yiran Yang(2012): PHD at University of Illinois at Chicago (2014)</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Yuntian</a:t>
            </a:r>
            <a:r>
              <a:rPr lang="en-US" sz="1867" dirty="0">
                <a:solidFill>
                  <a:srgbClr val="000000"/>
                </a:solidFill>
                <a:latin typeface="Times New Roman"/>
                <a:cs typeface="Times" panose="02020603050405020304" pitchFamily="18" charset="0"/>
              </a:rPr>
              <a:t> </a:t>
            </a:r>
            <a:r>
              <a:rPr lang="en-US" sz="1867" dirty="0" err="1">
                <a:solidFill>
                  <a:srgbClr val="000000"/>
                </a:solidFill>
                <a:latin typeface="Times New Roman"/>
                <a:cs typeface="Times" panose="02020603050405020304" pitchFamily="18" charset="0"/>
              </a:rPr>
              <a:t>Ge</a:t>
            </a:r>
            <a:r>
              <a:rPr lang="en-US" sz="1867" dirty="0">
                <a:solidFill>
                  <a:srgbClr val="000000"/>
                </a:solidFill>
                <a:latin typeface="Times New Roman"/>
                <a:cs typeface="Times" panose="02020603050405020304" pitchFamily="18" charset="0"/>
              </a:rPr>
              <a:t>(2012): PHD at University of Illinois at Chicago (2014)</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Tiantian</a:t>
            </a:r>
            <a:r>
              <a:rPr lang="en-US" sz="1867" dirty="0">
                <a:solidFill>
                  <a:srgbClr val="000000"/>
                </a:solidFill>
                <a:latin typeface="Times New Roman"/>
                <a:cs typeface="Times" panose="02020603050405020304" pitchFamily="18" charset="0"/>
              </a:rPr>
              <a:t> Zeng(2013): PHD at Kentucky University (2013)</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Xiaowen</a:t>
            </a:r>
            <a:r>
              <a:rPr lang="en-US" sz="1867" dirty="0">
                <a:solidFill>
                  <a:srgbClr val="000000"/>
                </a:solidFill>
                <a:latin typeface="Times New Roman"/>
                <a:cs typeface="Times" panose="02020603050405020304" pitchFamily="18" charset="0"/>
              </a:rPr>
              <a:t> Zhan(2013):PHD at Kentucky University (2013)</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a:solidFill>
                  <a:srgbClr val="000000"/>
                </a:solidFill>
                <a:latin typeface="Times New Roman"/>
                <a:cs typeface="Times" panose="02020603050405020304" pitchFamily="18" charset="0"/>
              </a:rPr>
              <a:t>Yuxuan Chen(2014) : PHD at University of Florida (2015-present)</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1867" dirty="0" err="1">
                <a:solidFill>
                  <a:srgbClr val="000000"/>
                </a:solidFill>
                <a:latin typeface="Times New Roman"/>
                <a:cs typeface="Times" panose="02020603050405020304" pitchFamily="18" charset="0"/>
              </a:rPr>
              <a:t>Haibo</a:t>
            </a:r>
            <a:r>
              <a:rPr lang="en-US" altLang="zh-CN" sz="1867" dirty="0">
                <a:solidFill>
                  <a:srgbClr val="000000"/>
                </a:solidFill>
                <a:latin typeface="Times New Roman"/>
                <a:cs typeface="Times" panose="02020603050405020304" pitchFamily="18" charset="0"/>
              </a:rPr>
              <a:t> Ma(2016): PHD at Purdue University (2016-present) </a:t>
            </a:r>
          </a:p>
          <a:p>
            <a:pPr marL="342891" indent="-342891" defTabSz="914377" fontAlgn="base">
              <a:spcBef>
                <a:spcPct val="0"/>
              </a:spcBef>
              <a:spcAft>
                <a:spcPct val="0"/>
              </a:spcAft>
              <a:buClr>
                <a:srgbClr val="CC9900"/>
              </a:buClr>
              <a:buFont typeface="Arial" panose="020B0604020202020204" pitchFamily="34" charset="0"/>
              <a:buChar char="•"/>
            </a:pPr>
            <a:r>
              <a:rPr lang="en-US" sz="1867" dirty="0" err="1">
                <a:solidFill>
                  <a:srgbClr val="000000"/>
                </a:solidFill>
                <a:latin typeface="Times New Roman"/>
                <a:cs typeface="Times" panose="02020603050405020304" pitchFamily="18" charset="0"/>
              </a:rPr>
              <a:t>Jitao</a:t>
            </a:r>
            <a:r>
              <a:rPr lang="en-US" sz="1867" dirty="0">
                <a:solidFill>
                  <a:srgbClr val="000000"/>
                </a:solidFill>
                <a:latin typeface="Times New Roman"/>
                <a:cs typeface="Times" panose="02020603050405020304" pitchFamily="18" charset="0"/>
              </a:rPr>
              <a:t> Zhang(2017): PHD at University of Birmingham (2020-present) </a:t>
            </a:r>
          </a:p>
        </p:txBody>
      </p:sp>
      <p:sp>
        <p:nvSpPr>
          <p:cNvPr id="7" name="TextBox 6"/>
          <p:cNvSpPr txBox="1"/>
          <p:nvPr/>
        </p:nvSpPr>
        <p:spPr>
          <a:xfrm>
            <a:off x="2495542" y="0"/>
            <a:ext cx="9771959" cy="1200329"/>
          </a:xfrm>
          <a:prstGeom prst="rect">
            <a:avLst/>
          </a:prstGeom>
          <a:noFill/>
        </p:spPr>
        <p:txBody>
          <a:bodyPr wrap="square" rtlCol="0">
            <a:spAutoFit/>
          </a:bodyPr>
          <a:lstStyle/>
          <a:p>
            <a:pPr algn="ctr" defTabSz="914377" fontAlgn="base">
              <a:spcBef>
                <a:spcPct val="0"/>
              </a:spcBef>
              <a:spcAft>
                <a:spcPct val="0"/>
              </a:spcAft>
            </a:pPr>
            <a:r>
              <a:rPr lang="en-US" altLang="zh-CN" sz="3600" b="1" dirty="0">
                <a:ln w="1905"/>
                <a:solidFill>
                  <a:srgbClr val="000000"/>
                </a:solidFill>
                <a:latin typeface="Times New Roman" panose="02020603050405020304" pitchFamily="18" charset="0"/>
              </a:rPr>
              <a:t>Outstanding ETIE alumni who are pursuing a PhD or master's degree in other universities:</a:t>
            </a:r>
            <a:endParaRPr lang="zh-CN" altLang="en-US" sz="3600" b="1" dirty="0">
              <a:solidFill>
                <a:srgbClr val="0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14807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106729" y="0"/>
            <a:ext cx="3377848" cy="646331"/>
          </a:xfrm>
          <a:prstGeom prst="rect">
            <a:avLst/>
          </a:prstGeom>
          <a:noFill/>
        </p:spPr>
        <p:txBody>
          <a:bodyPr wrap="none" lIns="91440" tIns="45720" rIns="91440" bIns="45720">
            <a:spAutoFit/>
          </a:bodyPr>
          <a:lstStyle/>
          <a:p>
            <a:pPr algn="ctr" defTabSz="914377" fontAlgn="base">
              <a:spcBef>
                <a:spcPct val="0"/>
              </a:spcBef>
              <a:spcAft>
                <a:spcPct val="0"/>
              </a:spcAft>
            </a:pPr>
            <a:r>
              <a:rPr lang="en-US" altLang="zh-CN" sz="3600" b="1" dirty="0">
                <a:ln w="1905"/>
                <a:solidFill>
                  <a:srgbClr val="000000"/>
                </a:solidFill>
                <a:latin typeface="Times New Roman" panose="02020603050405020304" pitchFamily="18" charset="0"/>
              </a:rPr>
              <a:t>ETIE Outcomes</a:t>
            </a:r>
            <a:endParaRPr lang="zh-CN" altLang="en-US" sz="3600" b="1" dirty="0">
              <a:ln w="1905"/>
              <a:solidFill>
                <a:srgbClr val="000000"/>
              </a:solidFill>
              <a:latin typeface="Times New Roman" panose="02020603050405020304" pitchFamily="18" charset="0"/>
            </a:endParaRPr>
          </a:p>
        </p:txBody>
      </p:sp>
      <p:sp>
        <p:nvSpPr>
          <p:cNvPr id="5" name="TextBox 4"/>
          <p:cNvSpPr txBox="1"/>
          <p:nvPr/>
        </p:nvSpPr>
        <p:spPr>
          <a:xfrm>
            <a:off x="1908302" y="653643"/>
            <a:ext cx="11052688" cy="461665"/>
          </a:xfrm>
          <a:prstGeom prst="rect">
            <a:avLst/>
          </a:prstGeom>
          <a:noFill/>
        </p:spPr>
        <p:txBody>
          <a:bodyPr wrap="square" rtlCol="0">
            <a:spAutoFit/>
          </a:bodyPr>
          <a:lstStyle/>
          <a:p>
            <a:pPr algn="ctr" defTabSz="914377" fontAlgn="base">
              <a:spcBef>
                <a:spcPct val="0"/>
              </a:spcBef>
              <a:spcAft>
                <a:spcPct val="0"/>
              </a:spcAft>
            </a:pPr>
            <a:r>
              <a:rPr lang="en-US" sz="2400" b="1" dirty="0">
                <a:solidFill>
                  <a:srgbClr val="000000"/>
                </a:solidFill>
                <a:latin typeface="Times" panose="02020603050405020304" pitchFamily="18" charset="0"/>
                <a:cs typeface="Times" panose="02020603050405020304" pitchFamily="18" charset="0"/>
              </a:rPr>
              <a:t>Examples of companies where ETIE students are employed at the U. S:</a:t>
            </a:r>
            <a:endParaRPr lang="zh-CN" altLang="en-US" sz="2400" b="1" dirty="0">
              <a:solidFill>
                <a:srgbClr val="000000"/>
              </a:solidFill>
              <a:latin typeface="Times" panose="02020603050405020304" pitchFamily="18" charset="0"/>
              <a:cs typeface="Times" panose="02020603050405020304" pitchFamily="18" charset="0"/>
            </a:endParaRPr>
          </a:p>
        </p:txBody>
      </p:sp>
      <p:sp>
        <p:nvSpPr>
          <p:cNvPr id="6" name="TextBox 5"/>
          <p:cNvSpPr txBox="1"/>
          <p:nvPr/>
        </p:nvSpPr>
        <p:spPr>
          <a:xfrm>
            <a:off x="1049324" y="1563747"/>
            <a:ext cx="4940712" cy="4093428"/>
          </a:xfrm>
          <a:prstGeom prst="rect">
            <a:avLst/>
          </a:prstGeom>
          <a:noFill/>
        </p:spPr>
        <p:txBody>
          <a:bodyPr wrap="none" rtlCol="0">
            <a:spAutoFit/>
          </a:bodyPr>
          <a:lstStyle/>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Apple</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Microsoft</a:t>
            </a:r>
            <a:r>
              <a:rPr lang="en-US" altLang="zh-CN" sz="2000" dirty="0">
                <a:solidFill>
                  <a:srgbClr val="000000"/>
                </a:solidFill>
                <a:latin typeface="Times New Roman"/>
                <a:cs typeface="Times" panose="02020603050405020304" pitchFamily="18" charset="0"/>
              </a:rPr>
              <a:t>,</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US</a:t>
            </a:r>
            <a:endParaRPr 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Accenture, Minneapolis, Minnesota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Bank of America, New York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Cisco Systems, San Francisco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Goldman Sachs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Interative</a:t>
            </a:r>
            <a:r>
              <a:rPr lang="en-US" sz="2000" dirty="0">
                <a:solidFill>
                  <a:srgbClr val="000000"/>
                </a:solidFill>
                <a:latin typeface="Times New Roman"/>
                <a:cs typeface="Times" panose="02020603050405020304" pitchFamily="18" charset="0"/>
              </a:rPr>
              <a:t> Network Technologies, Chicago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Richton </a:t>
            </a:r>
            <a:r>
              <a:rPr lang="en-US" sz="2000" dirty="0" err="1">
                <a:solidFill>
                  <a:srgbClr val="000000"/>
                </a:solidFill>
                <a:latin typeface="Times New Roman"/>
                <a:cs typeface="Times" panose="02020603050405020304" pitchFamily="18" charset="0"/>
              </a:rPr>
              <a:t>Pactera</a:t>
            </a:r>
            <a:r>
              <a:rPr lang="en-US" sz="2000" dirty="0">
                <a:solidFill>
                  <a:srgbClr val="000000"/>
                </a:solidFill>
                <a:latin typeface="Times New Roman"/>
                <a:cs typeface="Times" panose="02020603050405020304" pitchFamily="18" charset="0"/>
              </a:rPr>
              <a:t>, Seattle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Illinois Tool Works, Illinois</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a:cs typeface="Times" panose="02020603050405020304" pitchFamily="18" charset="0"/>
              </a:rPr>
              <a:t>Corning, NY</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a:cs typeface="Times" panose="02020603050405020304" pitchFamily="18" charset="0"/>
              </a:rPr>
              <a:t>Improvement</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Interactive,</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AZ</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a:cs typeface="Times" panose="02020603050405020304" pitchFamily="18" charset="0"/>
              </a:rPr>
              <a:t>Interactive</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Network</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Technology,</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Chicago</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a:cs typeface="Times" panose="02020603050405020304" pitchFamily="18" charset="0"/>
              </a:rPr>
              <a:t>Cisco Francisco, US</a:t>
            </a:r>
            <a:endParaRPr lang="zh-CN" altLang="en-US" sz="2000" dirty="0">
              <a:solidFill>
                <a:srgbClr val="000000"/>
              </a:solidFill>
              <a:latin typeface="Times New Roman"/>
              <a:cs typeface="Times" panose="02020603050405020304" pitchFamily="18" charset="0"/>
            </a:endParaRPr>
          </a:p>
        </p:txBody>
      </p:sp>
      <p:sp>
        <p:nvSpPr>
          <p:cNvPr id="7" name="TextBox 6"/>
          <p:cNvSpPr txBox="1"/>
          <p:nvPr/>
        </p:nvSpPr>
        <p:spPr>
          <a:xfrm>
            <a:off x="6553900" y="1555358"/>
            <a:ext cx="3980004" cy="4708981"/>
          </a:xfrm>
          <a:prstGeom prst="rect">
            <a:avLst/>
          </a:prstGeom>
          <a:noFill/>
        </p:spPr>
        <p:txBody>
          <a:bodyPr wrap="square" rtlCol="0">
            <a:spAutoFit/>
          </a:bodyPr>
          <a:lstStyle/>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LSI Corporation, San Francisco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Livex</a:t>
            </a:r>
            <a:r>
              <a:rPr lang="en-US" sz="2000" dirty="0">
                <a:solidFill>
                  <a:srgbClr val="000000"/>
                </a:solidFill>
                <a:latin typeface="Times New Roman"/>
                <a:cs typeface="Times" panose="02020603050405020304" pitchFamily="18" charset="0"/>
              </a:rPr>
              <a:t> Lighting</a:t>
            </a:r>
            <a:r>
              <a:rPr lang="zh-CN" altLang="en-US" sz="2000" dirty="0">
                <a:solidFill>
                  <a:srgbClr val="000000"/>
                </a:solidFill>
                <a:latin typeface="Times New Roman"/>
                <a:cs typeface="Times" panose="02020603050405020304" pitchFamily="18" charset="0"/>
              </a:rPr>
              <a:t>，</a:t>
            </a:r>
            <a:r>
              <a:rPr lang="en-US" sz="2000" dirty="0">
                <a:solidFill>
                  <a:srgbClr val="000000"/>
                </a:solidFill>
                <a:latin typeface="Times New Roman"/>
                <a:cs typeface="Times" panose="02020603050405020304" pitchFamily="18" charset="0"/>
              </a:rPr>
              <a:t>INC, NJ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Let’s Order Now, New York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Niama</a:t>
            </a:r>
            <a:r>
              <a:rPr lang="en-US" sz="2000" dirty="0">
                <a:solidFill>
                  <a:srgbClr val="000000"/>
                </a:solidFill>
                <a:latin typeface="Times New Roman"/>
                <a:cs typeface="Times" panose="02020603050405020304" pitchFamily="18" charset="0"/>
              </a:rPr>
              <a:t> </a:t>
            </a:r>
            <a:r>
              <a:rPr lang="en-US" sz="2000" dirty="0" err="1">
                <a:solidFill>
                  <a:srgbClr val="000000"/>
                </a:solidFill>
                <a:latin typeface="Times New Roman"/>
                <a:cs typeface="Times" panose="02020603050405020304" pitchFamily="18" charset="0"/>
              </a:rPr>
              <a:t>Reisser</a:t>
            </a:r>
            <a:r>
              <a:rPr lang="en-US" sz="2000" dirty="0">
                <a:solidFill>
                  <a:srgbClr val="000000"/>
                </a:solidFill>
                <a:latin typeface="Times New Roman"/>
                <a:cs typeface="Times" panose="02020603050405020304" pitchFamily="18" charset="0"/>
              </a:rPr>
              <a:t>, Ohio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Nanaimo Studio. Chicago Park, Illinois </a:t>
            </a:r>
            <a:endParaRPr lang="zh-CN" altLang="en-US" sz="2000" dirty="0">
              <a:solidFill>
                <a:srgbClr val="000000"/>
              </a:solidFill>
              <a:latin typeface="Times New Roman"/>
              <a:cs typeface="Times"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Stemco</a:t>
            </a:r>
            <a:r>
              <a:rPr lang="en-US" sz="2000" dirty="0">
                <a:solidFill>
                  <a:srgbClr val="000000"/>
                </a:solidFill>
                <a:latin typeface="Times New Roman"/>
                <a:cs typeface="Times" panose="02020603050405020304" pitchFamily="18" charset="0"/>
              </a:rPr>
              <a:t> LP, Longview, Texas</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a:cs typeface="Times" panose="02020603050405020304" pitchFamily="18" charset="0"/>
              </a:rPr>
              <a:t>Tesla</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a:cs typeface="Times" panose="02020603050405020304" pitchFamily="18" charset="0"/>
              </a:rPr>
              <a:t>Foxconn. IN</a:t>
            </a:r>
          </a:p>
          <a:p>
            <a:pPr marL="342891" indent="-342891" defTabSz="914377" fontAlgn="base">
              <a:spcBef>
                <a:spcPct val="0"/>
              </a:spcBef>
              <a:spcAft>
                <a:spcPct val="0"/>
              </a:spcAft>
              <a:buClr>
                <a:srgbClr val="CC9900"/>
              </a:buClr>
              <a:buFont typeface="Arial" panose="020B0604020202020204" pitchFamily="34" charset="0"/>
              <a:buChar char="•"/>
            </a:pPr>
            <a:r>
              <a:rPr lang="zh-CN" altLang="zh-CN" sz="2000" dirty="0">
                <a:solidFill>
                  <a:srgbClr val="000000"/>
                </a:solidFill>
                <a:latin typeface="Times New Roman"/>
                <a:cs typeface="Times" panose="02020603050405020304" pitchFamily="18" charset="0"/>
              </a:rPr>
              <a:t>3</a:t>
            </a:r>
            <a:r>
              <a:rPr lang="en-US" altLang="zh-CN" sz="2000" dirty="0">
                <a:solidFill>
                  <a:srgbClr val="000000"/>
                </a:solidFill>
                <a:latin typeface="Times New Roman"/>
                <a:cs typeface="Times" panose="02020603050405020304" pitchFamily="18" charset="0"/>
              </a:rPr>
              <a:t>M</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a:cs typeface="Times" panose="02020603050405020304" pitchFamily="18" charset="0"/>
              </a:rPr>
              <a:t>Lux</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Research,</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Boston</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err="1">
                <a:solidFill>
                  <a:srgbClr val="000000"/>
                </a:solidFill>
                <a:latin typeface="Times New Roman"/>
                <a:cs typeface="Times" panose="02020603050405020304" pitchFamily="18" charset="0"/>
              </a:rPr>
              <a:t>Agiltron</a:t>
            </a:r>
            <a:r>
              <a:rPr lang="en-US" altLang="zh-CN" sz="2000" dirty="0">
                <a:solidFill>
                  <a:srgbClr val="000000"/>
                </a:solidFill>
                <a:latin typeface="Times New Roman"/>
                <a:cs typeface="Times" panose="02020603050405020304" pitchFamily="18" charset="0"/>
              </a:rPr>
              <a:t>,</a:t>
            </a:r>
            <a:r>
              <a:rPr lang="zh-CN" altLang="en-US" sz="2000" dirty="0">
                <a:solidFill>
                  <a:srgbClr val="000000"/>
                </a:solidFill>
                <a:latin typeface="Times New Roman"/>
                <a:cs typeface="Times" panose="02020603050405020304" pitchFamily="18" charset="0"/>
              </a:rPr>
              <a:t> </a:t>
            </a:r>
            <a:r>
              <a:rPr lang="en-US" altLang="zh-CN" sz="2000" dirty="0">
                <a:solidFill>
                  <a:srgbClr val="000000"/>
                </a:solidFill>
                <a:latin typeface="Times New Roman"/>
                <a:cs typeface="Times" panose="02020603050405020304" pitchFamily="18" charset="0"/>
              </a:rPr>
              <a:t>Boston</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err="1">
                <a:solidFill>
                  <a:srgbClr val="000000"/>
                </a:solidFill>
                <a:latin typeface="Times New Roman"/>
                <a:cs typeface="Times" panose="02020603050405020304" pitchFamily="18" charset="0"/>
              </a:rPr>
              <a:t>AirWatch</a:t>
            </a:r>
            <a:r>
              <a:rPr lang="en-US" altLang="zh-CN" sz="2000" dirty="0">
                <a:solidFill>
                  <a:srgbClr val="000000"/>
                </a:solidFill>
                <a:latin typeface="Times New Roman"/>
                <a:cs typeface="Times" panose="02020603050405020304" pitchFamily="18" charset="0"/>
              </a:rPr>
              <a:t> by VMWare</a:t>
            </a:r>
          </a:p>
          <a:p>
            <a:pPr marL="342891" indent="-342891" defTabSz="914377" fontAlgn="base">
              <a:spcBef>
                <a:spcPct val="0"/>
              </a:spcBef>
              <a:spcAft>
                <a:spcPct val="0"/>
              </a:spcAft>
              <a:buFont typeface="Wingdings" panose="05000000000000000000" pitchFamily="2" charset="2"/>
              <a:buChar char="Ø"/>
            </a:pPr>
            <a:endParaRPr lang="en-US" altLang="zh-CN" sz="2000" b="1" dirty="0">
              <a:solidFill>
                <a:srgbClr val="000000"/>
              </a:solidFill>
              <a:latin typeface="Times" panose="02020603050405020304" pitchFamily="18" charset="0"/>
              <a:cs typeface="Times" panose="02020603050405020304" pitchFamily="18" charset="0"/>
            </a:endParaRPr>
          </a:p>
          <a:p>
            <a:pPr defTabSz="914377" fontAlgn="base">
              <a:spcBef>
                <a:spcPct val="0"/>
              </a:spcBef>
              <a:spcAft>
                <a:spcPct val="0"/>
              </a:spcAft>
              <a:buFont typeface="Wingdings" pitchFamily="2" charset="2"/>
              <a:buChar char="ü"/>
            </a:pPr>
            <a:endParaRPr lang="zh-CN" altLang="en-US" sz="2000" dirty="0">
              <a:solidFill>
                <a:srgbClr val="0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00106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yte building exterior on hammond campus"/>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1446" y="1238864"/>
            <a:ext cx="2167863" cy="5388077"/>
          </a:xfrm>
          <a:prstGeom prst="rect">
            <a:avLst/>
          </a:prstGeom>
        </p:spPr>
      </p:pic>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4" name="Content Placeholder 2"/>
          <p:cNvSpPr txBox="1">
            <a:spLocks/>
          </p:cNvSpPr>
          <p:nvPr/>
        </p:nvSpPr>
        <p:spPr>
          <a:xfrm>
            <a:off x="3237682" y="508766"/>
            <a:ext cx="8322348" cy="1001252"/>
          </a:xfrm>
          <a:prstGeom prst="rect">
            <a:avLst/>
          </a:prstGeom>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defTabSz="609585"/>
            <a:r>
              <a:rPr lang="zh-CN" altLang="en-US" sz="4000" b="1" dirty="0">
                <a:solidFill>
                  <a:prstClr val="black"/>
                </a:solidFill>
                <a:latin typeface="Times New Roman" panose="02020603050405020304" pitchFamily="18" charset="0"/>
                <a:ea typeface="+mj-ea"/>
                <a:cs typeface="Times New Roman" panose="02020603050405020304" pitchFamily="18" charset="0"/>
              </a:rPr>
              <a:t>普渡大学西北校区（</a:t>
            </a:r>
            <a:r>
              <a:rPr lang="en-US" altLang="zh-CN" sz="4000" b="1" dirty="0">
                <a:solidFill>
                  <a:prstClr val="black"/>
                </a:solidFill>
                <a:latin typeface="Times New Roman" panose="02020603050405020304" pitchFamily="18" charset="0"/>
                <a:ea typeface="+mj-ea"/>
                <a:cs typeface="Times New Roman" panose="02020603050405020304" pitchFamily="18" charset="0"/>
              </a:rPr>
              <a:t>PNW</a:t>
            </a:r>
            <a:r>
              <a:rPr lang="zh-CN" altLang="en-US" sz="4000" b="1" dirty="0">
                <a:solidFill>
                  <a:prstClr val="black"/>
                </a:solidFill>
                <a:latin typeface="Times New Roman" panose="02020603050405020304" pitchFamily="18" charset="0"/>
                <a:ea typeface="+mj-ea"/>
                <a:cs typeface="Times New Roman" panose="02020603050405020304" pitchFamily="18" charset="0"/>
              </a:rPr>
              <a:t>）</a:t>
            </a:r>
            <a:endParaRPr lang="en-US" sz="4000" b="1" dirty="0">
              <a:solidFill>
                <a:prstClr val="black"/>
              </a:solidFill>
              <a:latin typeface="+mj-ea"/>
              <a:ea typeface="+mj-ea"/>
            </a:endParaRPr>
          </a:p>
        </p:txBody>
      </p:sp>
      <p:pic>
        <p:nvPicPr>
          <p:cNvPr id="17" name="Picture 16" descr="technology building exterior on westville campus"/>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746827" y="617976"/>
            <a:ext cx="2445173" cy="6007108"/>
          </a:xfrm>
          <a:prstGeom prst="rect">
            <a:avLst/>
          </a:prstGeom>
        </p:spPr>
      </p:pic>
      <p:sp>
        <p:nvSpPr>
          <p:cNvPr id="20" name="TextBox 19"/>
          <p:cNvSpPr txBox="1"/>
          <p:nvPr/>
        </p:nvSpPr>
        <p:spPr>
          <a:xfrm>
            <a:off x="668818" y="5649781"/>
            <a:ext cx="1821199"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2400" b="1" dirty="0">
                <a:solidFill>
                  <a:prstClr val="white"/>
                </a:solidFill>
                <a:latin typeface="Myriad Pro" panose="020B0503030403020204" pitchFamily="34" charset="0"/>
              </a:rPr>
              <a:t>Hammond Campus</a:t>
            </a:r>
          </a:p>
        </p:txBody>
      </p:sp>
      <p:sp>
        <p:nvSpPr>
          <p:cNvPr id="21" name="TextBox 20"/>
          <p:cNvSpPr txBox="1"/>
          <p:nvPr/>
        </p:nvSpPr>
        <p:spPr>
          <a:xfrm>
            <a:off x="9729822" y="5649781"/>
            <a:ext cx="1821199"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09585"/>
            <a:r>
              <a:rPr lang="en-US" sz="2400" b="1" dirty="0">
                <a:solidFill>
                  <a:prstClr val="white"/>
                </a:solidFill>
                <a:latin typeface="Myriad Pro" panose="020B0503030403020204" pitchFamily="34" charset="0"/>
              </a:rPr>
              <a:t>Westville Campus</a:t>
            </a:r>
          </a:p>
        </p:txBody>
      </p:sp>
      <p:sp>
        <p:nvSpPr>
          <p:cNvPr id="22" name="TextBox 21">
            <a:extLst>
              <a:ext uri="{FF2B5EF4-FFF2-40B4-BE49-F238E27FC236}">
                <a16:creationId xmlns:a16="http://schemas.microsoft.com/office/drawing/2014/main" id="{3066A0BE-E73B-4943-A252-326D34ECB8C9}"/>
              </a:ext>
            </a:extLst>
          </p:cNvPr>
          <p:cNvSpPr txBox="1"/>
          <p:nvPr/>
        </p:nvSpPr>
        <p:spPr>
          <a:xfrm>
            <a:off x="2736523" y="1196876"/>
            <a:ext cx="6692703" cy="1754326"/>
          </a:xfrm>
          <a:prstGeom prst="rect">
            <a:avLst/>
          </a:prstGeom>
          <a:noFill/>
        </p:spPr>
        <p:txBody>
          <a:bodyPr wrap="square">
            <a:spAutoFit/>
          </a:bodyPr>
          <a:lstStyle/>
          <a:p>
            <a:r>
              <a:rPr lang="zh-CN" altLang="en-US" b="0" i="0" dirty="0">
                <a:effectLst/>
                <a:latin typeface="+mj-ea"/>
                <a:ea typeface="+mj-ea"/>
              </a:rPr>
              <a:t>    普渡大学西北校区，</a:t>
            </a:r>
            <a:r>
              <a:rPr lang="en-US" altLang="zh-CN" b="0" i="0" dirty="0">
                <a:effectLst/>
                <a:latin typeface="+mj-ea"/>
                <a:ea typeface="+mj-ea"/>
              </a:rPr>
              <a:t>Purdue University Northwest</a:t>
            </a:r>
            <a:r>
              <a:rPr lang="zh-CN" altLang="en-US" dirty="0">
                <a:latin typeface="+mj-ea"/>
                <a:ea typeface="+mj-ea"/>
              </a:rPr>
              <a:t>，</a:t>
            </a:r>
            <a:r>
              <a:rPr lang="zh-CN" altLang="en-US" b="0" i="0" dirty="0">
                <a:effectLst/>
                <a:latin typeface="+mj-ea"/>
                <a:ea typeface="+mj-ea"/>
              </a:rPr>
              <a:t>简称</a:t>
            </a:r>
            <a:r>
              <a:rPr lang="en-US" altLang="zh-CN" b="0" i="0" dirty="0">
                <a:effectLst/>
                <a:latin typeface="+mj-ea"/>
                <a:ea typeface="+mj-ea"/>
              </a:rPr>
              <a:t>PNW</a:t>
            </a:r>
            <a:r>
              <a:rPr lang="zh-CN" altLang="en-US" b="0" i="0" dirty="0">
                <a:effectLst/>
                <a:latin typeface="+mj-ea"/>
                <a:ea typeface="+mj-ea"/>
              </a:rPr>
              <a:t>，是印第安纳州著名公立大学，位于芝加哥附近并临靠印第安纳州沙丘国家公园湖岸。</a:t>
            </a:r>
            <a:r>
              <a:rPr lang="en-US" altLang="zh-CN" dirty="0" err="1">
                <a:latin typeface="+mj-ea"/>
                <a:ea typeface="+mj-ea"/>
              </a:rPr>
              <a:t>U.S.News</a:t>
            </a:r>
            <a:r>
              <a:rPr lang="en-US" altLang="zh-CN" dirty="0">
                <a:latin typeface="+mj-ea"/>
                <a:ea typeface="+mj-ea"/>
              </a:rPr>
              <a:t>-ABET</a:t>
            </a:r>
            <a:r>
              <a:rPr lang="zh-CN" altLang="en-US" dirty="0">
                <a:latin typeface="+mj-ea"/>
                <a:ea typeface="+mj-ea"/>
              </a:rPr>
              <a:t>最佳本硕工科项目排名前</a:t>
            </a:r>
            <a:r>
              <a:rPr lang="en-US" altLang="zh-CN" dirty="0">
                <a:latin typeface="+mj-ea"/>
                <a:ea typeface="+mj-ea"/>
              </a:rPr>
              <a:t>30-60</a:t>
            </a:r>
            <a:r>
              <a:rPr lang="zh-CN" altLang="en-US" dirty="0">
                <a:latin typeface="+mj-ea"/>
                <a:ea typeface="+mj-ea"/>
              </a:rPr>
              <a:t>。</a:t>
            </a:r>
            <a:r>
              <a:rPr lang="zh-CN" altLang="en-US" b="0" i="0" dirty="0">
                <a:effectLst/>
                <a:latin typeface="+mj-ea"/>
                <a:ea typeface="+mj-ea"/>
              </a:rPr>
              <a:t>拥有</a:t>
            </a:r>
            <a:r>
              <a:rPr lang="zh-CN" altLang="en-US" dirty="0">
                <a:latin typeface="+mj-ea"/>
                <a:ea typeface="+mj-ea"/>
              </a:rPr>
              <a:t>近</a:t>
            </a:r>
            <a:r>
              <a:rPr lang="en-US" altLang="zh-CN" dirty="0">
                <a:latin typeface="+mj-ea"/>
                <a:ea typeface="+mj-ea"/>
              </a:rPr>
              <a:t>10</a:t>
            </a:r>
            <a:r>
              <a:rPr lang="en-US" altLang="zh-CN" b="0" i="0" dirty="0">
                <a:effectLst/>
                <a:latin typeface="+mj-ea"/>
                <a:ea typeface="+mj-ea"/>
              </a:rPr>
              <a:t>000</a:t>
            </a:r>
            <a:r>
              <a:rPr lang="zh-CN" altLang="en-US" b="0" i="0" dirty="0">
                <a:effectLst/>
                <a:latin typeface="+mj-ea"/>
                <a:ea typeface="+mj-ea"/>
              </a:rPr>
              <a:t>名学生和近</a:t>
            </a:r>
            <a:r>
              <a:rPr lang="en-US" altLang="zh-CN" b="0" i="0" dirty="0">
                <a:effectLst/>
                <a:latin typeface="+mj-ea"/>
                <a:ea typeface="+mj-ea"/>
              </a:rPr>
              <a:t>70</a:t>
            </a:r>
            <a:r>
              <a:rPr lang="zh-CN" altLang="en-US" b="0" i="0" dirty="0">
                <a:effectLst/>
                <a:latin typeface="+mj-ea"/>
                <a:ea typeface="+mj-ea"/>
              </a:rPr>
              <a:t>个本科和研究生学位课程，与西拉法叶校区一样均接受普渡大学管理委员会管理，并享有同样的教育教学体系，且研究生院与主校研究生院</a:t>
            </a:r>
            <a:r>
              <a:rPr lang="en-US" altLang="zh-CN" dirty="0">
                <a:latin typeface="+mj-ea"/>
                <a:ea typeface="+mj-ea"/>
              </a:rPr>
              <a:t>QS</a:t>
            </a:r>
            <a:r>
              <a:rPr lang="zh-CN" altLang="en-US" dirty="0">
                <a:latin typeface="+mj-ea"/>
                <a:ea typeface="+mj-ea"/>
              </a:rPr>
              <a:t>排名相同。</a:t>
            </a:r>
            <a:endParaRPr lang="en-US" altLang="zh-CN" b="0" i="0" dirty="0">
              <a:effectLst/>
              <a:latin typeface="+mj-ea"/>
              <a:ea typeface="+mj-ea"/>
            </a:endParaRPr>
          </a:p>
        </p:txBody>
      </p:sp>
      <p:grpSp>
        <p:nvGrpSpPr>
          <p:cNvPr id="30" name="Group 29">
            <a:extLst>
              <a:ext uri="{FF2B5EF4-FFF2-40B4-BE49-F238E27FC236}">
                <a16:creationId xmlns:a16="http://schemas.microsoft.com/office/drawing/2014/main" id="{63388C33-8DAF-46C0-8959-2F2D2035DCAF}"/>
              </a:ext>
            </a:extLst>
          </p:cNvPr>
          <p:cNvGrpSpPr/>
          <p:nvPr/>
        </p:nvGrpSpPr>
        <p:grpSpPr>
          <a:xfrm>
            <a:off x="2927757" y="4924165"/>
            <a:ext cx="6342077" cy="1631217"/>
            <a:chOff x="2927757" y="2944536"/>
            <a:chExt cx="6342077" cy="1631217"/>
          </a:xfrm>
        </p:grpSpPr>
        <p:sp>
          <p:nvSpPr>
            <p:cNvPr id="5" name="TextBox 4">
              <a:extLst>
                <a:ext uri="{FF2B5EF4-FFF2-40B4-BE49-F238E27FC236}">
                  <a16:creationId xmlns:a16="http://schemas.microsoft.com/office/drawing/2014/main" id="{D92C8591-9287-4622-977D-D7A8C187D4F5}"/>
                </a:ext>
              </a:extLst>
            </p:cNvPr>
            <p:cNvSpPr txBox="1"/>
            <p:nvPr/>
          </p:nvSpPr>
          <p:spPr>
            <a:xfrm>
              <a:off x="2927757" y="2944536"/>
              <a:ext cx="2048256" cy="1631216"/>
            </a:xfrm>
            <a:prstGeom prst="rect">
              <a:avLst/>
            </a:prstGeom>
            <a:solidFill>
              <a:schemeClr val="tx1"/>
            </a:solidFill>
          </p:spPr>
          <p:txBody>
            <a:bodyPr wrap="square" rtlCol="0">
              <a:spAutoFit/>
            </a:bodyPr>
            <a:lstStyle/>
            <a:p>
              <a:pPr algn="ctr" defTabSz="609585"/>
              <a:r>
                <a:rPr lang="en-US" sz="1400" dirty="0">
                  <a:solidFill>
                    <a:prstClr val="white"/>
                  </a:solidFill>
                  <a:latin typeface="Impact" panose="020B0806030902050204" pitchFamily="34" charset="0"/>
                </a:rPr>
                <a:t>Enrollment:</a:t>
              </a:r>
            </a:p>
            <a:p>
              <a:pPr algn="ctr" defTabSz="609585"/>
              <a:r>
                <a:rPr lang="en-US" sz="1400" dirty="0">
                  <a:solidFill>
                    <a:prstClr val="white"/>
                  </a:solidFill>
                  <a:latin typeface="Impact" panose="020B0806030902050204" pitchFamily="34" charset="0"/>
                </a:rPr>
                <a:t>Approximately</a:t>
              </a:r>
            </a:p>
            <a:p>
              <a:pPr algn="ctr" defTabSz="609585"/>
              <a:r>
                <a:rPr lang="en-US" sz="4400" dirty="0">
                  <a:solidFill>
                    <a:prstClr val="white"/>
                  </a:solidFill>
                  <a:latin typeface="Impact" panose="020B0806030902050204" pitchFamily="34" charset="0"/>
                </a:rPr>
                <a:t>10,</a:t>
              </a:r>
              <a:r>
                <a:rPr lang="en-US" altLang="zh-CN" sz="4400" dirty="0">
                  <a:solidFill>
                    <a:prstClr val="white"/>
                  </a:solidFill>
                  <a:latin typeface="Impact" panose="020B0806030902050204" pitchFamily="34" charset="0"/>
                  <a:ea typeface="宋体" panose="02010600030101010101" pitchFamily="2" charset="-122"/>
                </a:rPr>
                <a:t>0</a:t>
              </a:r>
              <a:r>
                <a:rPr lang="en-US" sz="4400" dirty="0">
                  <a:solidFill>
                    <a:prstClr val="white"/>
                  </a:solidFill>
                  <a:latin typeface="Impact" panose="020B0806030902050204" pitchFamily="34" charset="0"/>
                </a:rPr>
                <a:t>00</a:t>
              </a:r>
            </a:p>
            <a:p>
              <a:pPr algn="ctr" defTabSz="609585"/>
              <a:r>
                <a:rPr lang="en-US" sz="2800" dirty="0">
                  <a:solidFill>
                    <a:srgbClr val="D6A817"/>
                  </a:solidFill>
                  <a:latin typeface="Impact" panose="020B0806030902050204" pitchFamily="34" charset="0"/>
                </a:rPr>
                <a:t>STUDENTS</a:t>
              </a:r>
            </a:p>
          </p:txBody>
        </p:sp>
        <p:sp>
          <p:nvSpPr>
            <p:cNvPr id="6" name="TextBox 5">
              <a:extLst>
                <a:ext uri="{FF2B5EF4-FFF2-40B4-BE49-F238E27FC236}">
                  <a16:creationId xmlns:a16="http://schemas.microsoft.com/office/drawing/2014/main" id="{9E22C45B-3D9F-4718-BB59-B3FE662E6774}"/>
                </a:ext>
              </a:extLst>
            </p:cNvPr>
            <p:cNvSpPr txBox="1"/>
            <p:nvPr/>
          </p:nvSpPr>
          <p:spPr>
            <a:xfrm>
              <a:off x="7222921" y="2944537"/>
              <a:ext cx="2046913" cy="1631216"/>
            </a:xfrm>
            <a:prstGeom prst="rect">
              <a:avLst/>
            </a:prstGeom>
            <a:solidFill>
              <a:schemeClr val="tx1"/>
            </a:solidFill>
          </p:spPr>
          <p:txBody>
            <a:bodyPr wrap="square" rtlCol="0">
              <a:spAutoFit/>
            </a:bodyPr>
            <a:lstStyle/>
            <a:p>
              <a:pPr algn="ctr" defTabSz="609585"/>
              <a:r>
                <a:rPr lang="en-US" sz="3600" dirty="0">
                  <a:solidFill>
                    <a:prstClr val="white"/>
                  </a:solidFill>
                  <a:latin typeface="Impact" panose="020B0806030902050204" pitchFamily="34" charset="0"/>
                </a:rPr>
                <a:t>FULL-TIME</a:t>
              </a:r>
            </a:p>
            <a:p>
              <a:pPr algn="ctr" defTabSz="609585"/>
              <a:r>
                <a:rPr lang="en-US" sz="1200" dirty="0">
                  <a:solidFill>
                    <a:prstClr val="white"/>
                  </a:solidFill>
                  <a:latin typeface="Impact" panose="020B0806030902050204" pitchFamily="34" charset="0"/>
                </a:rPr>
                <a:t>FRESHMAN STUDENTS</a:t>
              </a:r>
            </a:p>
            <a:p>
              <a:pPr algn="ctr" defTabSz="609585"/>
              <a:r>
                <a:rPr lang="en-US" sz="5200" dirty="0">
                  <a:solidFill>
                    <a:srgbClr val="D6A817"/>
                  </a:solidFill>
                  <a:latin typeface="Impact" panose="020B0806030902050204" pitchFamily="34" charset="0"/>
                </a:rPr>
                <a:t>9</a:t>
              </a:r>
              <a:r>
                <a:rPr lang="en-US" altLang="zh-CN" sz="5200" dirty="0">
                  <a:solidFill>
                    <a:srgbClr val="D6A817"/>
                  </a:solidFill>
                  <a:latin typeface="Impact" panose="020B0806030902050204" pitchFamily="34" charset="0"/>
                  <a:ea typeface="宋体" panose="02010600030101010101" pitchFamily="2" charset="-122"/>
                </a:rPr>
                <a:t>8</a:t>
              </a:r>
              <a:r>
                <a:rPr lang="en-US" sz="5200" dirty="0">
                  <a:solidFill>
                    <a:srgbClr val="D6A817"/>
                  </a:solidFill>
                  <a:latin typeface="Impact" panose="020B0806030902050204" pitchFamily="34" charset="0"/>
                </a:rPr>
                <a:t>%</a:t>
              </a:r>
            </a:p>
          </p:txBody>
        </p:sp>
        <p:sp>
          <p:nvSpPr>
            <p:cNvPr id="13" name="TextBox 12">
              <a:extLst>
                <a:ext uri="{FF2B5EF4-FFF2-40B4-BE49-F238E27FC236}">
                  <a16:creationId xmlns:a16="http://schemas.microsoft.com/office/drawing/2014/main" id="{F0C1ED93-9379-4CBA-BB7E-21405BD56047}"/>
                </a:ext>
              </a:extLst>
            </p:cNvPr>
            <p:cNvSpPr txBox="1"/>
            <p:nvPr/>
          </p:nvSpPr>
          <p:spPr>
            <a:xfrm>
              <a:off x="5077196" y="2945845"/>
              <a:ext cx="2048256" cy="1627632"/>
            </a:xfrm>
            <a:prstGeom prst="rect">
              <a:avLst/>
            </a:prstGeom>
            <a:solidFill>
              <a:schemeClr val="tx1"/>
            </a:solidFill>
          </p:spPr>
          <p:txBody>
            <a:bodyPr wrap="square" rtlCol="0">
              <a:spAutoFit/>
            </a:bodyPr>
            <a:lstStyle/>
            <a:p>
              <a:pPr algn="ctr" defTabSz="609585"/>
              <a:r>
                <a:rPr lang="en-US" sz="6000" dirty="0">
                  <a:solidFill>
                    <a:prstClr val="white"/>
                  </a:solidFill>
                  <a:latin typeface="Impact" panose="020B0806030902050204" pitchFamily="34" charset="0"/>
                </a:rPr>
                <a:t>70+</a:t>
              </a:r>
            </a:p>
            <a:p>
              <a:pPr algn="ctr" defTabSz="609585"/>
              <a:r>
                <a:rPr lang="en-US" dirty="0">
                  <a:solidFill>
                    <a:prstClr val="white"/>
                  </a:solidFill>
                  <a:latin typeface="Impact" panose="020B0806030902050204" pitchFamily="34" charset="0"/>
                </a:rPr>
                <a:t>Areas of Study</a:t>
              </a:r>
              <a:br>
                <a:rPr lang="en-US" dirty="0">
                  <a:solidFill>
                    <a:prstClr val="white"/>
                  </a:solidFill>
                  <a:latin typeface="Impact" panose="020B0806030902050204" pitchFamily="34" charset="0"/>
                </a:rPr>
              </a:br>
              <a:r>
                <a:rPr lang="en-US" sz="1200" dirty="0">
                  <a:solidFill>
                    <a:prstClr val="white"/>
                  </a:solidFill>
                  <a:latin typeface="Impact" panose="020B0806030902050204" pitchFamily="34" charset="0"/>
                </a:rPr>
                <a:t>including 17 at the graduate level</a:t>
              </a:r>
            </a:p>
          </p:txBody>
        </p:sp>
      </p:grpSp>
      <p:grpSp>
        <p:nvGrpSpPr>
          <p:cNvPr id="31" name="Group 30">
            <a:extLst>
              <a:ext uri="{FF2B5EF4-FFF2-40B4-BE49-F238E27FC236}">
                <a16:creationId xmlns:a16="http://schemas.microsoft.com/office/drawing/2014/main" id="{62C22FD9-DDE9-47DF-B13C-13480555A5CC}"/>
              </a:ext>
            </a:extLst>
          </p:cNvPr>
          <p:cNvGrpSpPr/>
          <p:nvPr/>
        </p:nvGrpSpPr>
        <p:grpSpPr>
          <a:xfrm>
            <a:off x="2931130" y="2866958"/>
            <a:ext cx="6224719" cy="1947981"/>
            <a:chOff x="2959410" y="4686332"/>
            <a:chExt cx="6224719" cy="1947981"/>
          </a:xfrm>
        </p:grpSpPr>
        <p:grpSp>
          <p:nvGrpSpPr>
            <p:cNvPr id="2" name="Group 1">
              <a:extLst>
                <a:ext uri="{FF2B5EF4-FFF2-40B4-BE49-F238E27FC236}">
                  <a16:creationId xmlns:a16="http://schemas.microsoft.com/office/drawing/2014/main" id="{C59295C6-99A1-4CAF-BCE0-560F00BD9141}"/>
                </a:ext>
              </a:extLst>
            </p:cNvPr>
            <p:cNvGrpSpPr/>
            <p:nvPr/>
          </p:nvGrpSpPr>
          <p:grpSpPr>
            <a:xfrm>
              <a:off x="6231129" y="4686332"/>
              <a:ext cx="2953000" cy="1947981"/>
              <a:chOff x="2877347" y="1682630"/>
              <a:chExt cx="6523172" cy="4585683"/>
            </a:xfrm>
          </p:grpSpPr>
          <p:pic>
            <p:nvPicPr>
              <p:cNvPr id="12" name="Picture 11" descr="map of the united states showing location of pnw campsues in hammond and westville and proximity to Chicago, Illinois"/>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77347" y="2158997"/>
                <a:ext cx="6523172" cy="4109316"/>
              </a:xfrm>
              <a:prstGeom prst="rect">
                <a:avLst/>
              </a:prstGeom>
            </p:spPr>
          </p:pic>
          <p:pic>
            <p:nvPicPr>
              <p:cNvPr id="19" name="Picture 18" descr="pnw logo"/>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359267" y="2524229"/>
                <a:ext cx="1140207" cy="444236"/>
              </a:xfrm>
              <a:prstGeom prst="rect">
                <a:avLst/>
              </a:prstGeom>
            </p:spPr>
          </p:pic>
          <p:cxnSp>
            <p:nvCxnSpPr>
              <p:cNvPr id="23" name="Straight Connector 22" descr="straight line connecting chicago to location on map of the united states"/>
              <p:cNvCxnSpPr/>
              <p:nvPr/>
            </p:nvCxnSpPr>
            <p:spPr>
              <a:xfrm flipH="1" flipV="1">
                <a:off x="6667500" y="2470283"/>
                <a:ext cx="473075" cy="1212717"/>
              </a:xfrm>
              <a:prstGeom prst="line">
                <a:avLst/>
              </a:prstGeom>
              <a:ln>
                <a:solidFill>
                  <a:srgbClr val="C59B15"/>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101265" y="1682630"/>
                <a:ext cx="3234307" cy="869433"/>
              </a:xfrm>
              <a:prstGeom prst="rect">
                <a:avLst/>
              </a:prstGeom>
              <a:noFill/>
            </p:spPr>
            <p:txBody>
              <a:bodyPr wrap="square" rtlCol="0">
                <a:spAutoFit/>
              </a:bodyPr>
              <a:lstStyle/>
              <a:p>
                <a:pPr defTabSz="609585"/>
                <a:r>
                  <a:rPr lang="en-US" b="1" dirty="0">
                    <a:solidFill>
                      <a:prstClr val="black"/>
                    </a:solidFill>
                    <a:latin typeface="Myriad Pro" panose="020B0503030403020204" pitchFamily="34" charset="0"/>
                  </a:rPr>
                  <a:t>Chicago</a:t>
                </a:r>
              </a:p>
            </p:txBody>
          </p:sp>
        </p:grpSp>
        <p:sp>
          <p:nvSpPr>
            <p:cNvPr id="15" name="TextBox 14">
              <a:extLst>
                <a:ext uri="{FF2B5EF4-FFF2-40B4-BE49-F238E27FC236}">
                  <a16:creationId xmlns:a16="http://schemas.microsoft.com/office/drawing/2014/main" id="{93E7755C-2053-4685-A509-12008EC4AF55}"/>
                </a:ext>
              </a:extLst>
            </p:cNvPr>
            <p:cNvSpPr txBox="1"/>
            <p:nvPr/>
          </p:nvSpPr>
          <p:spPr>
            <a:xfrm>
              <a:off x="2959410" y="4869822"/>
              <a:ext cx="2945401" cy="1692771"/>
            </a:xfrm>
            <a:prstGeom prst="rect">
              <a:avLst/>
            </a:prstGeom>
            <a:solidFill>
              <a:schemeClr val="tx1"/>
            </a:solidFill>
          </p:spPr>
          <p:txBody>
            <a:bodyPr wrap="square" rtlCol="0">
              <a:spAutoFit/>
            </a:bodyPr>
            <a:lstStyle/>
            <a:p>
              <a:pPr algn="ctr" defTabSz="609585"/>
              <a:r>
                <a:rPr lang="en-US" sz="4400" dirty="0">
                  <a:solidFill>
                    <a:prstClr val="white"/>
                  </a:solidFill>
                  <a:latin typeface="Impact" panose="020B0806030902050204" pitchFamily="34" charset="0"/>
                </a:rPr>
                <a:t>31 </a:t>
              </a:r>
              <a:r>
                <a:rPr lang="en-US" sz="3600" dirty="0">
                  <a:solidFill>
                    <a:prstClr val="white"/>
                  </a:solidFill>
                  <a:latin typeface="Impact" panose="020B0806030902050204" pitchFamily="34" charset="0"/>
                </a:rPr>
                <a:t>STATES &amp;</a:t>
              </a:r>
              <a:br>
                <a:rPr lang="en-US" sz="4400" dirty="0">
                  <a:solidFill>
                    <a:prstClr val="white"/>
                  </a:solidFill>
                  <a:latin typeface="Impact" panose="020B0806030902050204" pitchFamily="34" charset="0"/>
                </a:rPr>
              </a:br>
              <a:r>
                <a:rPr lang="en-US" sz="4400" dirty="0">
                  <a:solidFill>
                    <a:prstClr val="white"/>
                  </a:solidFill>
                  <a:latin typeface="Impact" panose="020B0806030902050204" pitchFamily="34" charset="0"/>
                </a:rPr>
                <a:t>4</a:t>
              </a:r>
              <a:r>
                <a:rPr lang="en-US" altLang="zh-CN" sz="4400" dirty="0">
                  <a:solidFill>
                    <a:prstClr val="white"/>
                  </a:solidFill>
                  <a:latin typeface="Impact" panose="020B0806030902050204" pitchFamily="34" charset="0"/>
                  <a:ea typeface="宋体" panose="02010600030101010101" pitchFamily="2" charset="-122"/>
                </a:rPr>
                <a:t>7</a:t>
              </a:r>
              <a:r>
                <a:rPr lang="en-US" sz="4400" dirty="0">
                  <a:solidFill>
                    <a:prstClr val="white"/>
                  </a:solidFill>
                  <a:latin typeface="Impact" panose="020B0806030902050204" pitchFamily="34" charset="0"/>
                </a:rPr>
                <a:t> </a:t>
              </a:r>
              <a:r>
                <a:rPr lang="en-US" sz="3600" dirty="0">
                  <a:solidFill>
                    <a:prstClr val="white"/>
                  </a:solidFill>
                  <a:latin typeface="Impact" panose="020B0806030902050204" pitchFamily="34" charset="0"/>
                </a:rPr>
                <a:t>COUNTRIES</a:t>
              </a:r>
            </a:p>
            <a:p>
              <a:pPr algn="ctr" defTabSz="609585"/>
              <a:r>
                <a:rPr lang="en-US" sz="1400" dirty="0">
                  <a:solidFill>
                    <a:srgbClr val="D6A817"/>
                  </a:solidFill>
                  <a:latin typeface="Impact" panose="020B0806030902050204" pitchFamily="34" charset="0"/>
                </a:rPr>
                <a:t>REPRESENTED BY STUDENT POPULATION</a:t>
              </a:r>
            </a:p>
          </p:txBody>
        </p:sp>
      </p:grpSp>
    </p:spTree>
    <p:extLst>
      <p:ext uri="{BB962C8B-B14F-4D97-AF65-F5344CB8AC3E}">
        <p14:creationId xmlns:p14="http://schemas.microsoft.com/office/powerpoint/2010/main" val="1433153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44231" y="570452"/>
            <a:ext cx="8841075" cy="646331"/>
          </a:xfrm>
          <a:prstGeom prst="rect">
            <a:avLst/>
          </a:prstGeom>
          <a:noFill/>
        </p:spPr>
        <p:txBody>
          <a:bodyPr wrap="none" lIns="91440" tIns="45720" rIns="91440" bIns="45720">
            <a:spAutoFit/>
          </a:bodyPr>
          <a:lstStyle/>
          <a:p>
            <a:pPr algn="ctr" defTabSz="914377" fontAlgn="base">
              <a:spcBef>
                <a:spcPct val="0"/>
              </a:spcBef>
              <a:spcAft>
                <a:spcPct val="0"/>
              </a:spcAft>
            </a:pPr>
            <a:r>
              <a:rPr lang="en-US" altLang="zh-CN" sz="3600" b="1" dirty="0">
                <a:ln w="1905"/>
                <a:solidFill>
                  <a:srgbClr val="000000"/>
                </a:solidFill>
                <a:latin typeface="Times New Roman"/>
              </a:rPr>
              <a:t>ETIE </a:t>
            </a:r>
            <a:r>
              <a:rPr lang="en-US" sz="3600" b="1" dirty="0">
                <a:solidFill>
                  <a:srgbClr val="000000"/>
                </a:solidFill>
                <a:latin typeface="Times" panose="02020603050405020304" pitchFamily="18" charset="0"/>
                <a:cs typeface="Times" panose="02020603050405020304" pitchFamily="18" charset="0"/>
              </a:rPr>
              <a:t>Outstanding Alumni at US Company:</a:t>
            </a:r>
            <a:endParaRPr lang="zh-CN" altLang="en-US" sz="3600" b="1" dirty="0">
              <a:ln w="1905"/>
              <a:solidFill>
                <a:srgbClr val="000000"/>
              </a:solidFill>
              <a:latin typeface="Times New Roman"/>
            </a:endParaRPr>
          </a:p>
        </p:txBody>
      </p:sp>
      <p:sp>
        <p:nvSpPr>
          <p:cNvPr id="2" name="TextBox 1"/>
          <p:cNvSpPr txBox="1"/>
          <p:nvPr/>
        </p:nvSpPr>
        <p:spPr>
          <a:xfrm>
            <a:off x="1182848" y="1454019"/>
            <a:ext cx="9873841" cy="5448736"/>
          </a:xfrm>
          <a:prstGeom prst="rect">
            <a:avLst/>
          </a:prstGeom>
          <a:noFill/>
        </p:spPr>
        <p:txBody>
          <a:bodyPr wrap="square" rtlCol="0">
            <a:spAutoFit/>
          </a:bodyPr>
          <a:lstStyle/>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Ziang Zhang(2006): Assistant Professor at </a:t>
            </a:r>
            <a:r>
              <a:rPr lang="en-US" sz="2000" dirty="0" err="1">
                <a:solidFill>
                  <a:srgbClr val="000000"/>
                </a:solidFill>
                <a:latin typeface="Times New Roman" panose="02020603050405020304" pitchFamily="18" charset="0"/>
                <a:cs typeface="Times New Roman" panose="02020603050405020304" pitchFamily="18" charset="0"/>
              </a:rPr>
              <a:t>Binhampton</a:t>
            </a:r>
            <a:r>
              <a:rPr lang="en-US" sz="2000" dirty="0">
                <a:solidFill>
                  <a:srgbClr val="000000"/>
                </a:solidFill>
                <a:latin typeface="Times New Roman" panose="02020603050405020304" pitchFamily="18" charset="0"/>
                <a:cs typeface="Times New Roman" panose="02020603050405020304" pitchFamily="18" charset="0"/>
              </a:rPr>
              <a:t> University</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Bin</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Wu</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(2006):</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Research Staff</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Purdue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University</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Calumet</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altLang="zh-CN" sz="2000" dirty="0" err="1">
                <a:solidFill>
                  <a:srgbClr val="000000"/>
                </a:solidFill>
                <a:latin typeface="Times New Roman" panose="02020603050405020304" pitchFamily="18" charset="0"/>
                <a:cs typeface="Times New Roman" panose="02020603050405020304" pitchFamily="18" charset="0"/>
              </a:rPr>
              <a:t>Hanzheng</a:t>
            </a:r>
            <a:r>
              <a:rPr lang="en-US" altLang="zh-CN" sz="2000" dirty="0">
                <a:solidFill>
                  <a:srgbClr val="000000"/>
                </a:solidFill>
                <a:latin typeface="Times New Roman" panose="02020603050405020304" pitchFamily="18" charset="0"/>
                <a:cs typeface="Times New Roman" panose="02020603050405020304" pitchFamily="18" charset="0"/>
              </a:rPr>
              <a:t> Wang(2006): Imaging Engineer at Corning, Inc., NY</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Dong</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Fu</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(2007):</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Protective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Engineer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3M</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Congrui</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Liu</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(2008):</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Assistant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Engineer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Xi’an</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Thermal</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Power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Research</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Institute</a:t>
            </a:r>
            <a:endParaRPr 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Hao</a:t>
            </a:r>
            <a:r>
              <a:rPr lang="en-US" sz="2000" dirty="0">
                <a:solidFill>
                  <a:srgbClr val="000000"/>
                </a:solidFill>
                <a:latin typeface="Times New Roman" panose="02020603050405020304" pitchFamily="18" charset="0"/>
                <a:cs typeface="Times New Roman" panose="02020603050405020304" pitchFamily="18" charset="0"/>
              </a:rPr>
              <a:t> Shen (2008): Technology Associate at Bank of America</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Yi Ding (2008): Software Engineer at </a:t>
            </a:r>
            <a:r>
              <a:rPr lang="en-US" sz="2000" dirty="0" err="1">
                <a:solidFill>
                  <a:srgbClr val="000000"/>
                </a:solidFill>
                <a:latin typeface="Times New Roman" panose="02020603050405020304" pitchFamily="18" charset="0"/>
                <a:cs typeface="Times New Roman" panose="02020603050405020304" pitchFamily="18" charset="0"/>
              </a:rPr>
              <a:t>Perfecular</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Inc</a:t>
            </a:r>
            <a:endParaRPr 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Man</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Qiu</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(2009):</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Software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Development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Engineer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Microsoft</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Zhengwei</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Pu</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(2010):</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Software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Engineer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Drfirst</a:t>
            </a:r>
            <a:r>
              <a:rPr lang="en-US" altLang="zh-CN" sz="2000" dirty="0">
                <a:solidFill>
                  <a:srgbClr val="000000"/>
                </a:solidFill>
                <a:latin typeface="Times New Roman" panose="02020603050405020304" pitchFamily="18" charset="0"/>
                <a:cs typeface="Times New Roman" panose="02020603050405020304" pitchFamily="18" charset="0"/>
              </a:rPr>
              <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Inc</a:t>
            </a:r>
            <a:endParaRPr 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Yifan</a:t>
            </a:r>
            <a:r>
              <a:rPr lang="en-US" sz="2000" dirty="0">
                <a:solidFill>
                  <a:srgbClr val="000000"/>
                </a:solidFill>
                <a:latin typeface="Times New Roman" panose="02020603050405020304" pitchFamily="18" charset="0"/>
                <a:cs typeface="Times New Roman" panose="02020603050405020304" pitchFamily="18" charset="0"/>
              </a:rPr>
              <a:t> </a:t>
            </a:r>
            <a:r>
              <a:rPr lang="en-US" sz="2000" dirty="0" err="1">
                <a:solidFill>
                  <a:srgbClr val="000000"/>
                </a:solidFill>
                <a:latin typeface="Times New Roman" panose="02020603050405020304" pitchFamily="18" charset="0"/>
                <a:cs typeface="Times New Roman" panose="02020603050405020304" pitchFamily="18" charset="0"/>
              </a:rPr>
              <a:t>Cai</a:t>
            </a:r>
            <a:r>
              <a:rPr lang="en-US" sz="2000" dirty="0">
                <a:solidFill>
                  <a:srgbClr val="000000"/>
                </a:solidFill>
                <a:latin typeface="Times New Roman" panose="02020603050405020304" pitchFamily="18" charset="0"/>
                <a:cs typeface="Times New Roman" panose="02020603050405020304" pitchFamily="18" charset="0"/>
              </a:rPr>
              <a:t> (2010): Load and Performance Software Engineer at Apple</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Tao Xu (2010): Electronics engineer at Cummins Inc.</a:t>
            </a: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Shiye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Hu</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(2011):</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Graduate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Mechanical</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Engineer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Buro</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err="1">
                <a:solidFill>
                  <a:srgbClr val="000000"/>
                </a:solidFill>
                <a:latin typeface="Times New Roman" panose="02020603050405020304" pitchFamily="18" charset="0"/>
                <a:cs typeface="Times New Roman" panose="02020603050405020304" pitchFamily="18" charset="0"/>
              </a:rPr>
              <a:t>Happold</a:t>
            </a:r>
            <a:endParaRPr lang="en-US" altLang="zh-CN"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Tian</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Li</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(2011):</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Firmware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Engineer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Marvell</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Semiconductor</a:t>
            </a:r>
            <a:endParaRPr 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lnSpc>
                <a:spcPts val="2800"/>
              </a:lnSpc>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Litao Shen(2015): Windows Phone Developer at AirWatch by </a:t>
            </a:r>
            <a:r>
              <a:rPr lang="en-US" sz="2000" dirty="0" err="1">
                <a:solidFill>
                  <a:srgbClr val="000000"/>
                </a:solidFill>
                <a:latin typeface="Times New Roman" panose="02020603050405020304" pitchFamily="18" charset="0"/>
                <a:cs typeface="Times New Roman" panose="02020603050405020304" pitchFamily="18" charset="0"/>
              </a:rPr>
              <a:t>VMWar</a:t>
            </a:r>
            <a:endParaRPr lang="en-US" sz="2000" b="1" dirty="0">
              <a:solidFill>
                <a:srgbClr val="000000"/>
              </a:solidFill>
              <a:latin typeface="Times New Roman" panose="02020603050405020304" pitchFamily="18" charset="0"/>
              <a:cs typeface="Times New Roman" panose="02020603050405020304" pitchFamily="18" charset="0"/>
            </a:endParaRPr>
          </a:p>
          <a:p>
            <a:pPr marL="285744" indent="-285744" defTabSz="914377" fontAlgn="base">
              <a:lnSpc>
                <a:spcPts val="2800"/>
              </a:lnSpc>
              <a:spcBef>
                <a:spcPct val="0"/>
              </a:spcBef>
              <a:spcAft>
                <a:spcPct val="0"/>
              </a:spcAft>
              <a:buFont typeface="Wingdings" panose="05000000000000000000" pitchFamily="2" charset="2"/>
              <a:buChar char="ü"/>
            </a:pPr>
            <a:endParaRPr lang="en-US"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403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07721" y="0"/>
            <a:ext cx="3377848" cy="646331"/>
          </a:xfrm>
          <a:prstGeom prst="rect">
            <a:avLst/>
          </a:prstGeom>
          <a:noFill/>
        </p:spPr>
        <p:txBody>
          <a:bodyPr wrap="none" lIns="91440" tIns="45720" rIns="91440" bIns="45720">
            <a:spAutoFit/>
          </a:bodyPr>
          <a:lstStyle/>
          <a:p>
            <a:pPr algn="ctr" defTabSz="914377" fontAlgn="base">
              <a:spcBef>
                <a:spcPct val="0"/>
              </a:spcBef>
              <a:spcAft>
                <a:spcPct val="0"/>
              </a:spcAft>
            </a:pPr>
            <a:r>
              <a:rPr lang="en-US" altLang="zh-CN" sz="3600" b="1" dirty="0">
                <a:ln w="1905"/>
                <a:solidFill>
                  <a:srgbClr val="000000"/>
                </a:solidFill>
                <a:latin typeface="Times New Roman" panose="02020603050405020304" pitchFamily="18" charset="0"/>
              </a:rPr>
              <a:t>ETIE Outcomes</a:t>
            </a:r>
            <a:endParaRPr lang="zh-CN" altLang="en-US" sz="3600" b="1" dirty="0">
              <a:ln w="1905"/>
              <a:solidFill>
                <a:srgbClr val="000000"/>
              </a:solidFill>
              <a:latin typeface="Times New Roman" panose="02020603050405020304" pitchFamily="18" charset="0"/>
            </a:endParaRPr>
          </a:p>
        </p:txBody>
      </p:sp>
      <p:sp>
        <p:nvSpPr>
          <p:cNvPr id="5" name="TextBox 4"/>
          <p:cNvSpPr txBox="1"/>
          <p:nvPr/>
        </p:nvSpPr>
        <p:spPr>
          <a:xfrm>
            <a:off x="2350315" y="685119"/>
            <a:ext cx="10031836" cy="461665"/>
          </a:xfrm>
          <a:prstGeom prst="rect">
            <a:avLst/>
          </a:prstGeom>
          <a:noFill/>
        </p:spPr>
        <p:txBody>
          <a:bodyPr wrap="square" rtlCol="0">
            <a:spAutoFit/>
          </a:bodyPr>
          <a:lstStyle/>
          <a:p>
            <a:pPr algn="ctr" defTabSz="914377" fontAlgn="base">
              <a:spcBef>
                <a:spcPct val="0"/>
              </a:spcBef>
              <a:spcAft>
                <a:spcPct val="0"/>
              </a:spcAft>
            </a:pPr>
            <a:r>
              <a:rPr lang="en-US" sz="2400" b="1" dirty="0">
                <a:solidFill>
                  <a:srgbClr val="000000"/>
                </a:solidFill>
                <a:latin typeface="Times" panose="02020603050405020304" pitchFamily="18" charset="0"/>
                <a:cs typeface="Times" panose="02020603050405020304" pitchFamily="18" charset="0"/>
              </a:rPr>
              <a:t>Examples of companies where ETIE students are employed in China:</a:t>
            </a:r>
            <a:endParaRPr lang="zh-CN" altLang="en-US" sz="2400" b="1" dirty="0">
              <a:solidFill>
                <a:srgbClr val="000000"/>
              </a:solidFill>
              <a:latin typeface="Times" panose="02020603050405020304" pitchFamily="18" charset="0"/>
              <a:cs typeface="Times" panose="02020603050405020304" pitchFamily="18" charset="0"/>
            </a:endParaRPr>
          </a:p>
        </p:txBody>
      </p:sp>
      <p:sp>
        <p:nvSpPr>
          <p:cNvPr id="6" name="TextBox 5"/>
          <p:cNvSpPr txBox="1"/>
          <p:nvPr/>
        </p:nvSpPr>
        <p:spPr>
          <a:xfrm>
            <a:off x="1187887" y="1633661"/>
            <a:ext cx="5590418" cy="4093428"/>
          </a:xfrm>
          <a:prstGeom prst="rect">
            <a:avLst/>
          </a:prstGeom>
          <a:noFill/>
        </p:spPr>
        <p:txBody>
          <a:bodyPr wrap="square" rtlCol="0">
            <a:spAutoFit/>
          </a:bodyPr>
          <a:lstStyle/>
          <a:p>
            <a:pPr marL="380990" indent="-380990"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panose="02020603050405020304" pitchFamily="18" charset="0"/>
                <a:cs typeface="Times New Roman" panose="02020603050405020304" pitchFamily="18" charset="0"/>
              </a:rPr>
              <a:t>Fudan University, Shanghai</a:t>
            </a:r>
            <a:endParaRPr lang="en-US" sz="2000" dirty="0">
              <a:solidFill>
                <a:srgbClr val="000000"/>
              </a:solidFill>
              <a:latin typeface="Times New Roman" panose="02020603050405020304" pitchFamily="18" charset="0"/>
              <a:cs typeface="Times New Roman" panose="02020603050405020304" pitchFamily="18" charset="0"/>
            </a:endParaRPr>
          </a:p>
          <a:p>
            <a:pPr marL="380990" indent="-380990"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Agricultural Bank of China, Beijing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China Academy of Transportation Sciences, Beijing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Fosun</a:t>
            </a:r>
            <a:r>
              <a:rPr lang="en-US" sz="2000" dirty="0">
                <a:solidFill>
                  <a:srgbClr val="000000"/>
                </a:solidFill>
                <a:latin typeface="Times New Roman" panose="02020603050405020304" pitchFamily="18" charset="0"/>
                <a:cs typeface="Times New Roman" panose="02020603050405020304" pitchFamily="18" charset="0"/>
              </a:rPr>
              <a:t> Capital investment, Shanghai</a:t>
            </a:r>
            <a:r>
              <a:rPr lang="en-US" sz="2000" b="1" dirty="0">
                <a:solidFill>
                  <a:srgbClr val="000000"/>
                </a:solidFill>
                <a:latin typeface="Times New Roman" panose="02020603050405020304" pitchFamily="18" charset="0"/>
                <a:cs typeface="Times New Roman" panose="02020603050405020304" pitchFamily="18" charset="0"/>
              </a:rPr>
              <a:t> </a:t>
            </a:r>
            <a:endParaRPr lang="zh-CN" altLang="en-US" sz="2000" b="1"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Hangzhou </a:t>
            </a:r>
            <a:r>
              <a:rPr lang="en-US" sz="2000" dirty="0" err="1">
                <a:solidFill>
                  <a:srgbClr val="000000"/>
                </a:solidFill>
                <a:latin typeface="Times New Roman" panose="02020603050405020304" pitchFamily="18" charset="0"/>
                <a:cs typeface="Times New Roman" panose="02020603050405020304" pitchFamily="18" charset="0"/>
              </a:rPr>
              <a:t>Danfoss</a:t>
            </a:r>
            <a:r>
              <a:rPr lang="en-US" sz="2000" dirty="0">
                <a:solidFill>
                  <a:srgbClr val="000000"/>
                </a:solidFill>
                <a:latin typeface="Times New Roman" panose="02020603050405020304" pitchFamily="18" charset="0"/>
                <a:cs typeface="Times New Roman" panose="02020603050405020304" pitchFamily="18" charset="0"/>
              </a:rPr>
              <a:t>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Intel, China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NUAA, Nanjing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Original Force, Beijing</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Intertek</a:t>
            </a:r>
            <a:r>
              <a:rPr lang="en-US" altLang="zh-CN" sz="2000" dirty="0">
                <a:solidFill>
                  <a:srgbClr val="000000"/>
                </a:solidFill>
                <a:latin typeface="Times New Roman" panose="02020603050405020304" pitchFamily="18" charset="0"/>
                <a:cs typeface="Times New Roman" panose="02020603050405020304" pitchFamily="18" charset="0"/>
              </a:rPr>
              <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Shanghai</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Danfoss</a:t>
            </a:r>
            <a:r>
              <a:rPr lang="en-US" sz="2000" dirty="0">
                <a:solidFill>
                  <a:srgbClr val="000000"/>
                </a:solidFill>
                <a:latin typeface="Times New Roman" panose="02020603050405020304" pitchFamily="18" charset="0"/>
                <a:cs typeface="Times New Roman" panose="02020603050405020304" pitchFamily="18" charset="0"/>
              </a:rPr>
              <a:t>, Hangzhou</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Xi’an</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Thermal</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Power</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Research</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Institute</a:t>
            </a:r>
          </a:p>
          <a:p>
            <a:pPr marL="342891" indent="-342891" defTabSz="914377" fontAlgn="base">
              <a:spcBef>
                <a:spcPct val="0"/>
              </a:spcBef>
              <a:spcAft>
                <a:spcPct val="0"/>
              </a:spcAft>
              <a:buClr>
                <a:srgbClr val="CC9900"/>
              </a:buClr>
              <a:buFont typeface="Arial" panose="020B0604020202020204" pitchFamily="34" charset="0"/>
              <a:buChar char="•"/>
            </a:pPr>
            <a:r>
              <a:rPr lang="en-US" altLang="zh-CN" sz="2000" dirty="0">
                <a:solidFill>
                  <a:srgbClr val="000000"/>
                </a:solidFill>
                <a:latin typeface="Times New Roman" panose="02020603050405020304" pitchFamily="18" charset="0"/>
                <a:cs typeface="Times New Roman" panose="02020603050405020304" pitchFamily="18" charset="0"/>
              </a:rPr>
              <a:t>State Grid Corporation of China</a:t>
            </a:r>
          </a:p>
        </p:txBody>
      </p:sp>
      <p:sp>
        <p:nvSpPr>
          <p:cNvPr id="8" name="TextBox 7"/>
          <p:cNvSpPr txBox="1"/>
          <p:nvPr/>
        </p:nvSpPr>
        <p:spPr>
          <a:xfrm>
            <a:off x="6636393" y="1616883"/>
            <a:ext cx="4325223" cy="4401205"/>
          </a:xfrm>
          <a:prstGeom prst="rect">
            <a:avLst/>
          </a:prstGeom>
          <a:noFill/>
        </p:spPr>
        <p:txBody>
          <a:bodyPr wrap="none" rtlCol="0">
            <a:spAutoFit/>
          </a:bodyPr>
          <a:lstStyle/>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P&amp;G, Beijing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Siemens, Beijing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Shanghai Schneider Electric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Shanghai Carrier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Toshiba Research, China </a:t>
            </a:r>
            <a:endParaRPr lang="zh-CN" altLang="en-US" sz="2000" dirty="0">
              <a:solidFill>
                <a:srgbClr val="000000"/>
              </a:solidFill>
              <a:latin typeface="Times New Roman" panose="02020603050405020304" pitchFamily="18" charset="0"/>
              <a:cs typeface="Times New Roman" panose="02020603050405020304" pitchFamily="18" charset="0"/>
            </a:endParaRP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Ministry of Industry and Information</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Technology Computer and </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Microelectronics Research Center</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panose="02020603050405020304" pitchFamily="18" charset="0"/>
                <a:cs typeface="Times New Roman" panose="02020603050405020304" pitchFamily="18" charset="0"/>
              </a:rPr>
              <a:t>Infor</a:t>
            </a:r>
            <a:r>
              <a:rPr lang="en-US" sz="2000" dirty="0">
                <a:solidFill>
                  <a:srgbClr val="000000"/>
                </a:solidFill>
                <a:latin typeface="Times New Roman" panose="02020603050405020304" pitchFamily="18" charset="0"/>
                <a:cs typeface="Times New Roman" panose="02020603050405020304" pitchFamily="18" charset="0"/>
              </a:rPr>
              <a:t>, China</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Volkswagen</a:t>
            </a:r>
            <a:r>
              <a:rPr lang="en-US" altLang="zh-CN" sz="2000" dirty="0">
                <a:solidFill>
                  <a:srgbClr val="000000"/>
                </a:solidFill>
                <a:latin typeface="Times New Roman" panose="02020603050405020304" pitchFamily="18" charset="0"/>
                <a:cs typeface="Times New Roman" panose="02020603050405020304" pitchFamily="18" charset="0"/>
              </a:rPr>
              <a:t>,</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Shanghai</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China</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Mobile,</a:t>
            </a:r>
            <a:r>
              <a:rPr lang="zh-CN" altLang="en-US" sz="2000" dirty="0">
                <a:solidFill>
                  <a:srgbClr val="000000"/>
                </a:solidFill>
                <a:latin typeface="Times New Roman" panose="02020603050405020304" pitchFamily="18" charset="0"/>
                <a:cs typeface="Times New Roman" panose="02020603050405020304" pitchFamily="18" charset="0"/>
              </a:rPr>
              <a:t> </a:t>
            </a:r>
            <a:r>
              <a:rPr lang="en-US" altLang="zh-CN" sz="2000" dirty="0">
                <a:solidFill>
                  <a:srgbClr val="000000"/>
                </a:solidFill>
                <a:latin typeface="Times New Roman" panose="02020603050405020304" pitchFamily="18" charset="0"/>
                <a:cs typeface="Times New Roman" panose="02020603050405020304" pitchFamily="18" charset="0"/>
              </a:rPr>
              <a:t>Tianjin</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panose="02020603050405020304" pitchFamily="18" charset="0"/>
                <a:cs typeface="Times New Roman" panose="02020603050405020304" pitchFamily="18" charset="0"/>
              </a:rPr>
              <a:t>Tesla China, Shanghai</a:t>
            </a:r>
          </a:p>
          <a:p>
            <a:pPr marL="342891" indent="-342891" defTabSz="914377" fontAlgn="base">
              <a:spcBef>
                <a:spcPct val="0"/>
              </a:spcBef>
              <a:spcAft>
                <a:spcPct val="0"/>
              </a:spcAft>
              <a:buClr>
                <a:srgbClr val="CC9900"/>
              </a:buClr>
              <a:buFont typeface="Arial" panose="020B0604020202020204" pitchFamily="34" charset="0"/>
              <a:buChar char="•"/>
            </a:pPr>
            <a:endParaRPr lang="en-US" sz="2000" dirty="0">
              <a:solidFill>
                <a:srgbClr val="000000"/>
              </a:solidFill>
              <a:latin typeface="Times New Roman" panose="02020603050405020304" pitchFamily="18" charset="0"/>
              <a:cs typeface="Times New Roman" panose="02020603050405020304" pitchFamily="18" charset="0"/>
            </a:endParaRPr>
          </a:p>
          <a:p>
            <a:pPr defTabSz="914377" fontAlgn="base">
              <a:spcBef>
                <a:spcPct val="0"/>
              </a:spcBef>
              <a:spcAft>
                <a:spcPct val="0"/>
              </a:spcAft>
            </a:pPr>
            <a:endParaRPr lang="zh-CN" altLang="en-US"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203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677812" y="566114"/>
            <a:ext cx="9661811" cy="646331"/>
          </a:xfrm>
          <a:prstGeom prst="rect">
            <a:avLst/>
          </a:prstGeom>
          <a:noFill/>
        </p:spPr>
        <p:txBody>
          <a:bodyPr wrap="none" lIns="91440" tIns="45720" rIns="91440" bIns="45720">
            <a:spAutoFit/>
          </a:bodyPr>
          <a:lstStyle/>
          <a:p>
            <a:pPr algn="ctr" defTabSz="914377" fontAlgn="base">
              <a:spcBef>
                <a:spcPct val="0"/>
              </a:spcBef>
              <a:spcAft>
                <a:spcPct val="0"/>
              </a:spcAft>
            </a:pPr>
            <a:r>
              <a:rPr lang="en-US" altLang="zh-CN" sz="3600" b="1" dirty="0">
                <a:ln w="1905"/>
                <a:solidFill>
                  <a:srgbClr val="000000"/>
                </a:solidFill>
                <a:latin typeface="Times New Roman" panose="02020603050405020304" pitchFamily="18" charset="0"/>
              </a:rPr>
              <a:t>ETIE </a:t>
            </a:r>
            <a:r>
              <a:rPr lang="en-US" sz="3600" b="1" dirty="0">
                <a:solidFill>
                  <a:srgbClr val="000000"/>
                </a:solidFill>
                <a:latin typeface="Times" panose="02020603050405020304" pitchFamily="18" charset="0"/>
                <a:cs typeface="Times" panose="02020603050405020304" pitchFamily="18" charset="0"/>
              </a:rPr>
              <a:t>Outstanding Alumni at Chinese Company</a:t>
            </a:r>
            <a:endParaRPr lang="zh-CN" altLang="en-US" sz="3600" b="1" dirty="0">
              <a:ln w="1905"/>
              <a:solidFill>
                <a:srgbClr val="000000"/>
              </a:solidFill>
              <a:latin typeface="Times New Roman" panose="02020603050405020304" pitchFamily="18" charset="0"/>
            </a:endParaRPr>
          </a:p>
        </p:txBody>
      </p:sp>
      <p:sp>
        <p:nvSpPr>
          <p:cNvPr id="2" name="TextBox 1"/>
          <p:cNvSpPr txBox="1"/>
          <p:nvPr/>
        </p:nvSpPr>
        <p:spPr>
          <a:xfrm>
            <a:off x="1225892" y="1584121"/>
            <a:ext cx="9268736" cy="8094524"/>
          </a:xfrm>
          <a:prstGeom prst="rect">
            <a:avLst/>
          </a:prstGeom>
          <a:noFill/>
        </p:spPr>
        <p:txBody>
          <a:bodyPr wrap="square" rtlCol="0">
            <a:spAutoFit/>
          </a:bodyPr>
          <a:lstStyle/>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Xiaofeng</a:t>
            </a:r>
            <a:r>
              <a:rPr lang="en-US" sz="2000" dirty="0">
                <a:solidFill>
                  <a:srgbClr val="000000"/>
                </a:solidFill>
                <a:latin typeface="Times New Roman"/>
                <a:cs typeface="Times" panose="02020603050405020304" pitchFamily="18" charset="0"/>
              </a:rPr>
              <a:t> Miao(2006): Agricultural Bank of China, Beijing</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Nianwen</a:t>
            </a:r>
            <a:r>
              <a:rPr lang="en-US" sz="2000" dirty="0">
                <a:solidFill>
                  <a:srgbClr val="000000"/>
                </a:solidFill>
                <a:latin typeface="Times New Roman"/>
                <a:cs typeface="Times" panose="02020603050405020304" pitchFamily="18" charset="0"/>
              </a:rPr>
              <a:t> Chen(2007): Professor at NUAA, Nanjing</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Weizhuo</a:t>
            </a:r>
            <a:r>
              <a:rPr lang="en-US" sz="2000" dirty="0">
                <a:solidFill>
                  <a:srgbClr val="000000"/>
                </a:solidFill>
                <a:latin typeface="Times New Roman"/>
                <a:cs typeface="Times" panose="02020603050405020304" pitchFamily="18" charset="0"/>
              </a:rPr>
              <a:t> Zhao(2007): Engineer at Schneider Electric, Shanghai</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Qing Hu(2007): Engineer at Siemens, Beijing</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Jin Li(2008): Engineer at </a:t>
            </a:r>
            <a:r>
              <a:rPr lang="en-US" sz="2000" dirty="0" err="1">
                <a:solidFill>
                  <a:srgbClr val="000000"/>
                </a:solidFill>
                <a:latin typeface="Times New Roman"/>
                <a:cs typeface="Times" panose="02020603050405020304" pitchFamily="18" charset="0"/>
              </a:rPr>
              <a:t>Foscun</a:t>
            </a:r>
            <a:r>
              <a:rPr lang="en-US" sz="2000" dirty="0">
                <a:solidFill>
                  <a:srgbClr val="000000"/>
                </a:solidFill>
                <a:latin typeface="Times New Roman"/>
                <a:cs typeface="Times" panose="02020603050405020304" pitchFamily="18" charset="0"/>
              </a:rPr>
              <a:t> Capital Investment, Shanghai</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Gongrui</a:t>
            </a:r>
            <a:r>
              <a:rPr lang="en-US" sz="2000" dirty="0">
                <a:solidFill>
                  <a:srgbClr val="000000"/>
                </a:solidFill>
                <a:latin typeface="Times New Roman"/>
                <a:cs typeface="Times" panose="02020603050405020304" pitchFamily="18" charset="0"/>
              </a:rPr>
              <a:t> Liu(2008): Associate Engineer at Xi’an Thermal Power Research Institute</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a:solidFill>
                  <a:srgbClr val="000000"/>
                </a:solidFill>
                <a:latin typeface="Times New Roman"/>
                <a:cs typeface="Times" panose="02020603050405020304" pitchFamily="18" charset="0"/>
              </a:rPr>
              <a:t>Zhou Tong(2008): Engineer at P&amp;G, Beijing</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Xicheng</a:t>
            </a:r>
            <a:r>
              <a:rPr lang="en-US" sz="2000" dirty="0">
                <a:solidFill>
                  <a:srgbClr val="000000"/>
                </a:solidFill>
                <a:latin typeface="Times New Roman"/>
                <a:cs typeface="Times" panose="02020603050405020304" pitchFamily="18" charset="0"/>
              </a:rPr>
              <a:t> Chang(2008): Software Engineer at Huawei Technologies</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Xujian</a:t>
            </a:r>
            <a:r>
              <a:rPr lang="en-US" sz="2000" dirty="0">
                <a:solidFill>
                  <a:srgbClr val="000000"/>
                </a:solidFill>
                <a:latin typeface="Times New Roman"/>
                <a:cs typeface="Times" panose="02020603050405020304" pitchFamily="18" charset="0"/>
              </a:rPr>
              <a:t> Fang(2008): System </a:t>
            </a:r>
            <a:r>
              <a:rPr lang="en-US" sz="2000" dirty="0" err="1">
                <a:solidFill>
                  <a:srgbClr val="000000"/>
                </a:solidFill>
                <a:latin typeface="Times New Roman"/>
                <a:cs typeface="Times" panose="02020603050405020304" pitchFamily="18" charset="0"/>
              </a:rPr>
              <a:t>Analysist</a:t>
            </a:r>
            <a:r>
              <a:rPr lang="en-US" sz="2000" dirty="0">
                <a:solidFill>
                  <a:srgbClr val="000000"/>
                </a:solidFill>
                <a:latin typeface="Times New Roman"/>
                <a:cs typeface="Times" panose="02020603050405020304" pitchFamily="18" charset="0"/>
              </a:rPr>
              <a:t> at </a:t>
            </a:r>
            <a:r>
              <a:rPr lang="en-US" sz="2000" dirty="0" err="1">
                <a:solidFill>
                  <a:srgbClr val="000000"/>
                </a:solidFill>
                <a:latin typeface="Times New Roman"/>
                <a:cs typeface="Times" panose="02020603050405020304" pitchFamily="18" charset="0"/>
              </a:rPr>
              <a:t>Volkswagon</a:t>
            </a:r>
            <a:r>
              <a:rPr lang="en-US" sz="2000" dirty="0">
                <a:solidFill>
                  <a:srgbClr val="000000"/>
                </a:solidFill>
                <a:latin typeface="Times New Roman"/>
                <a:cs typeface="Times" panose="02020603050405020304" pitchFamily="18" charset="0"/>
              </a:rPr>
              <a:t>, Shanghai</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Jingyu</a:t>
            </a:r>
            <a:r>
              <a:rPr lang="en-US" sz="2000" dirty="0">
                <a:solidFill>
                  <a:srgbClr val="000000"/>
                </a:solidFill>
                <a:latin typeface="Times New Roman"/>
                <a:cs typeface="Times" panose="02020603050405020304" pitchFamily="18" charset="0"/>
              </a:rPr>
              <a:t> Zhang(2009): Engineer at China Mobile, Tianjin</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Songyang</a:t>
            </a:r>
            <a:r>
              <a:rPr lang="en-US" sz="2000" dirty="0">
                <a:solidFill>
                  <a:srgbClr val="000000"/>
                </a:solidFill>
                <a:latin typeface="Times New Roman"/>
                <a:cs typeface="Times" panose="02020603050405020304" pitchFamily="18" charset="0"/>
              </a:rPr>
              <a:t> Liu(2009): Mechanical Engineer at Bosch, China</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Zhiyuan</a:t>
            </a:r>
            <a:r>
              <a:rPr lang="en-US" sz="2000" dirty="0">
                <a:solidFill>
                  <a:srgbClr val="000000"/>
                </a:solidFill>
                <a:latin typeface="Times New Roman"/>
                <a:cs typeface="Times" panose="02020603050405020304" pitchFamily="18" charset="0"/>
              </a:rPr>
              <a:t> Li(2009): Quality and Reliability Engineer at Intel, China</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Tianwei</a:t>
            </a:r>
            <a:r>
              <a:rPr lang="en-US" sz="2000" dirty="0">
                <a:solidFill>
                  <a:srgbClr val="000000"/>
                </a:solidFill>
                <a:latin typeface="Times New Roman"/>
                <a:cs typeface="Times" panose="02020603050405020304" pitchFamily="18" charset="0"/>
              </a:rPr>
              <a:t> Wang(2012): Electro Mechanical </a:t>
            </a:r>
            <a:r>
              <a:rPr lang="en-US" sz="2000" dirty="0" err="1">
                <a:solidFill>
                  <a:srgbClr val="000000"/>
                </a:solidFill>
                <a:latin typeface="Times New Roman"/>
                <a:cs typeface="Times" panose="02020603050405020304" pitchFamily="18" charset="0"/>
              </a:rPr>
              <a:t>Enigeer</a:t>
            </a:r>
            <a:r>
              <a:rPr lang="en-US" sz="2000" dirty="0">
                <a:solidFill>
                  <a:srgbClr val="000000"/>
                </a:solidFill>
                <a:latin typeface="Times New Roman"/>
                <a:cs typeface="Times" panose="02020603050405020304" pitchFamily="18" charset="0"/>
              </a:rPr>
              <a:t> at Tesla Motor China</a:t>
            </a:r>
          </a:p>
          <a:p>
            <a:pPr marL="342891" indent="-342891" defTabSz="914377" fontAlgn="base">
              <a:spcBef>
                <a:spcPct val="0"/>
              </a:spcBef>
              <a:spcAft>
                <a:spcPct val="0"/>
              </a:spcAft>
              <a:buClr>
                <a:srgbClr val="CC9900"/>
              </a:buClr>
              <a:buFont typeface="Arial" panose="020B0604020202020204" pitchFamily="34" charset="0"/>
              <a:buChar char="•"/>
            </a:pPr>
            <a:r>
              <a:rPr lang="en-US" sz="2000" dirty="0" err="1">
                <a:solidFill>
                  <a:srgbClr val="000000"/>
                </a:solidFill>
                <a:latin typeface="Times New Roman"/>
                <a:cs typeface="Times" panose="02020603050405020304" pitchFamily="18" charset="0"/>
              </a:rPr>
              <a:t>Chuyu</a:t>
            </a:r>
            <a:r>
              <a:rPr lang="en-US" sz="2000" dirty="0">
                <a:solidFill>
                  <a:srgbClr val="000000"/>
                </a:solidFill>
                <a:latin typeface="Times New Roman"/>
                <a:cs typeface="Times" panose="02020603050405020304" pitchFamily="18" charset="0"/>
              </a:rPr>
              <a:t> Liu(2015): Electric Engineer at SGCC, China</a:t>
            </a:r>
          </a:p>
          <a:p>
            <a:pPr marL="285744" indent="-285744" defTabSz="914377" fontAlgn="base">
              <a:spcBef>
                <a:spcPct val="0"/>
              </a:spcBef>
              <a:spcAft>
                <a:spcPct val="0"/>
              </a:spcAft>
              <a:buFont typeface="Wingdings"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panose="05000000000000000000" pitchFamily="2" charset="2"/>
              <a:buChar char="ü"/>
            </a:pPr>
            <a:endParaRPr lang="en-US" sz="2000" b="1"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panose="05000000000000000000" pitchFamily="2"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panose="05000000000000000000" pitchFamily="2"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panose="05000000000000000000" pitchFamily="2" charset="2"/>
              <a:buChar char="ü"/>
            </a:pPr>
            <a:endParaRPr lang="en-US" sz="2000"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panose="05000000000000000000" pitchFamily="2" charset="2"/>
              <a:buChar char="ü"/>
            </a:pPr>
            <a:endParaRPr lang="en-US" sz="2000" b="1" dirty="0">
              <a:solidFill>
                <a:srgbClr val="000000"/>
              </a:solidFill>
              <a:latin typeface="Times" panose="02020603050405020304" pitchFamily="18" charset="0"/>
              <a:cs typeface="Times" panose="02020603050405020304" pitchFamily="18" charset="0"/>
            </a:endParaRPr>
          </a:p>
          <a:p>
            <a:pPr marL="285744" indent="-285744" defTabSz="914377" fontAlgn="base">
              <a:spcBef>
                <a:spcPct val="0"/>
              </a:spcBef>
              <a:spcAft>
                <a:spcPct val="0"/>
              </a:spcAft>
              <a:buFont typeface="Wingdings" panose="05000000000000000000" pitchFamily="2" charset="2"/>
              <a:buChar char="ü"/>
            </a:pPr>
            <a:endParaRPr lang="en-US" sz="2000" dirty="0">
              <a:solidFill>
                <a:srgbClr val="0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036722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3" name="Title 1">
            <a:extLst>
              <a:ext uri="{FF2B5EF4-FFF2-40B4-BE49-F238E27FC236}">
                <a16:creationId xmlns:a16="http://schemas.microsoft.com/office/drawing/2014/main" id="{B0EC72D1-C349-49FD-8721-38888852B255}"/>
              </a:ext>
            </a:extLst>
          </p:cNvPr>
          <p:cNvSpPr>
            <a:spLocks noGrp="1"/>
          </p:cNvSpPr>
          <p:nvPr>
            <p:ph type="title"/>
          </p:nvPr>
        </p:nvSpPr>
        <p:spPr>
          <a:xfrm>
            <a:off x="869659" y="356235"/>
            <a:ext cx="10972800" cy="1143000"/>
          </a:xfrm>
        </p:spPr>
        <p:txBody>
          <a:bodyPr>
            <a:noAutofit/>
          </a:bodyPr>
          <a:lstStyle/>
          <a:p>
            <a:pPr algn="ctr" defTabSz="914377" fontAlgn="base">
              <a:spcBef>
                <a:spcPct val="0"/>
              </a:spcBef>
              <a:spcAft>
                <a:spcPct val="0"/>
              </a:spcAft>
            </a:pPr>
            <a:r>
              <a:rPr lang="en-US" altLang="en-US" sz="4000" b="1" dirty="0">
                <a:solidFill>
                  <a:srgbClr val="000000"/>
                </a:solidFill>
                <a:latin typeface="Times" panose="02020603050405020304" pitchFamily="18" charset="0"/>
              </a:rPr>
              <a:t>ETIE</a:t>
            </a:r>
            <a:r>
              <a:rPr lang="zh-CN" altLang="en-US" sz="4000" b="1" dirty="0">
                <a:solidFill>
                  <a:srgbClr val="000000"/>
                </a:solidFill>
                <a:latin typeface="Times" panose="02020603050405020304" pitchFamily="18" charset="0"/>
              </a:rPr>
              <a:t> </a:t>
            </a:r>
            <a:r>
              <a:rPr lang="en-US" altLang="zh-CN" sz="4000" b="1" dirty="0">
                <a:solidFill>
                  <a:srgbClr val="000000"/>
                </a:solidFill>
                <a:latin typeface="Times" panose="02020603050405020304" pitchFamily="18" charset="0"/>
              </a:rPr>
              <a:t>Student Awards</a:t>
            </a:r>
            <a:endParaRPr lang="en-US" altLang="en-US" sz="4000" b="1" dirty="0">
              <a:solidFill>
                <a:srgbClr val="000000"/>
              </a:solidFill>
              <a:latin typeface="Times" panose="02020603050405020304" pitchFamily="18" charset="0"/>
            </a:endParaRPr>
          </a:p>
        </p:txBody>
      </p:sp>
      <p:sp>
        <p:nvSpPr>
          <p:cNvPr id="14" name="TextBox 13">
            <a:extLst>
              <a:ext uri="{FF2B5EF4-FFF2-40B4-BE49-F238E27FC236}">
                <a16:creationId xmlns:a16="http://schemas.microsoft.com/office/drawing/2014/main" id="{7C9C7BD6-BEA8-4B73-A756-A29681EA41EB}"/>
              </a:ext>
            </a:extLst>
          </p:cNvPr>
          <p:cNvSpPr txBox="1"/>
          <p:nvPr/>
        </p:nvSpPr>
        <p:spPr>
          <a:xfrm>
            <a:off x="755009" y="1426128"/>
            <a:ext cx="11232859" cy="5384936"/>
          </a:xfrm>
          <a:prstGeom prst="rect">
            <a:avLst/>
          </a:prstGeom>
          <a:noFill/>
        </p:spPr>
        <p:txBody>
          <a:bodyPr wrap="square">
            <a:spAutoFit/>
          </a:bodyPr>
          <a:lstStyle/>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Siyu</a:t>
            </a:r>
            <a:r>
              <a:rPr lang="en-US" sz="1600" dirty="0">
                <a:solidFill>
                  <a:srgbClr val="000000"/>
                </a:solidFill>
                <a:latin typeface="Times New Roman"/>
              </a:rPr>
              <a:t> Zhao, </a:t>
            </a:r>
            <a:r>
              <a:rPr lang="en-US" sz="1600" dirty="0" err="1">
                <a:solidFill>
                  <a:srgbClr val="000000"/>
                </a:solidFill>
                <a:latin typeface="Times New Roman"/>
              </a:rPr>
              <a:t>Hangbing</a:t>
            </a:r>
            <a:r>
              <a:rPr lang="en-US" sz="1600" dirty="0">
                <a:solidFill>
                  <a:srgbClr val="000000"/>
                </a:solidFill>
                <a:latin typeface="Times New Roman"/>
              </a:rPr>
              <a:t> Lin (2019): Senior Design Competition 2020 --1st Place	</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Siyu</a:t>
            </a:r>
            <a:r>
              <a:rPr lang="en-US" sz="1600" dirty="0">
                <a:solidFill>
                  <a:srgbClr val="000000"/>
                </a:solidFill>
                <a:latin typeface="Times New Roman"/>
              </a:rPr>
              <a:t> Zhao, </a:t>
            </a:r>
            <a:r>
              <a:rPr lang="en-US" sz="1600" dirty="0" err="1">
                <a:solidFill>
                  <a:srgbClr val="000000"/>
                </a:solidFill>
                <a:latin typeface="Times New Roman"/>
              </a:rPr>
              <a:t>Hangbing</a:t>
            </a:r>
            <a:r>
              <a:rPr lang="en-US" sz="1600" dirty="0">
                <a:solidFill>
                  <a:srgbClr val="000000"/>
                </a:solidFill>
                <a:latin typeface="Times New Roman"/>
              </a:rPr>
              <a:t> Lin (2019): PNW Days of Discovery 2020 Award</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Zhengting</a:t>
            </a:r>
            <a:r>
              <a:rPr lang="en-US" sz="1600" dirty="0">
                <a:solidFill>
                  <a:srgbClr val="000000"/>
                </a:solidFill>
                <a:latin typeface="Times New Roman"/>
              </a:rPr>
              <a:t> Zhu, </a:t>
            </a:r>
            <a:r>
              <a:rPr lang="en-US" sz="1600" dirty="0" err="1">
                <a:solidFill>
                  <a:srgbClr val="000000"/>
                </a:solidFill>
                <a:latin typeface="Times New Roman"/>
              </a:rPr>
              <a:t>Jianglin</a:t>
            </a:r>
            <a:r>
              <a:rPr lang="en-US" sz="1600" dirty="0">
                <a:solidFill>
                  <a:srgbClr val="000000"/>
                </a:solidFill>
                <a:latin typeface="Times New Roman"/>
              </a:rPr>
              <a:t> Fan, Yu Wang (2017): PNW Days of Discovery 2018 -- Poster -- 2nd Place</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Bin Wu (2006): AISTech 2017 -- AIST Computer Applications Best Paper Award</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Wenjie Liu (2016): AISTech 2017 -- 2nd Place Award for Undergraduate Oral Presentation</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Xiang Liu (2014): PNW Student Research Day 2017 -- Graduate Oral Presentation--2nd Place</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Yongqi</a:t>
            </a:r>
            <a:r>
              <a:rPr lang="en-US" sz="1600" dirty="0">
                <a:solidFill>
                  <a:srgbClr val="000000"/>
                </a:solidFill>
                <a:latin typeface="Times New Roman"/>
              </a:rPr>
              <a:t> Xu (2014): PNW Student Research Day 2017 -- Graduate Oral Presentation--3rd Place</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Yuchao</a:t>
            </a:r>
            <a:r>
              <a:rPr lang="en-US" sz="1600" dirty="0">
                <a:solidFill>
                  <a:srgbClr val="000000"/>
                </a:solidFill>
                <a:latin typeface="Times New Roman"/>
              </a:rPr>
              <a:t> Chen (2015): PNW Student Research Day 2017 -- Graduate Poster Presentation--2nd Place</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Bin Wu (2006): AISTech 2016 -- AIST Josef S. </a:t>
            </a:r>
            <a:r>
              <a:rPr lang="en-US" sz="1600" dirty="0" err="1">
                <a:solidFill>
                  <a:srgbClr val="000000"/>
                </a:solidFill>
                <a:latin typeface="Times New Roman"/>
              </a:rPr>
              <a:t>Kapitan</a:t>
            </a:r>
            <a:r>
              <a:rPr lang="en-US" sz="1600" dirty="0">
                <a:solidFill>
                  <a:srgbClr val="000000"/>
                </a:solidFill>
                <a:latin typeface="Times New Roman"/>
              </a:rPr>
              <a:t> Ironmaking Best Paper Award</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Yuchao</a:t>
            </a:r>
            <a:r>
              <a:rPr lang="en-US" sz="1600" dirty="0">
                <a:solidFill>
                  <a:srgbClr val="000000"/>
                </a:solidFill>
                <a:latin typeface="Times New Roman"/>
              </a:rPr>
              <a:t> Chen, </a:t>
            </a:r>
            <a:r>
              <a:rPr lang="en-US" sz="1600" dirty="0" err="1">
                <a:solidFill>
                  <a:srgbClr val="000000"/>
                </a:solidFill>
                <a:latin typeface="Times New Roman"/>
              </a:rPr>
              <a:t>Huinan</a:t>
            </a:r>
            <a:r>
              <a:rPr lang="en-US" sz="1600" dirty="0">
                <a:solidFill>
                  <a:srgbClr val="000000"/>
                </a:solidFill>
                <a:latin typeface="Times New Roman"/>
              </a:rPr>
              <a:t> Shao (2015): PNW Student Research Day 2016 -- Undergraduate Oral Presentation--1st Place</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Xiang Liu, </a:t>
            </a:r>
            <a:r>
              <a:rPr lang="en-US" sz="1600" dirty="0" err="1">
                <a:solidFill>
                  <a:srgbClr val="000000"/>
                </a:solidFill>
                <a:latin typeface="Times New Roman"/>
              </a:rPr>
              <a:t>Yifan</a:t>
            </a:r>
            <a:r>
              <a:rPr lang="en-US" sz="1600" dirty="0">
                <a:solidFill>
                  <a:srgbClr val="000000"/>
                </a:solidFill>
                <a:latin typeface="Times New Roman"/>
              </a:rPr>
              <a:t> Wang, </a:t>
            </a:r>
            <a:r>
              <a:rPr lang="en-US" sz="1600" dirty="0" err="1">
                <a:solidFill>
                  <a:srgbClr val="000000"/>
                </a:solidFill>
                <a:latin typeface="Times New Roman"/>
              </a:rPr>
              <a:t>Xianrui</a:t>
            </a:r>
            <a:r>
              <a:rPr lang="en-US" sz="1600" dirty="0">
                <a:solidFill>
                  <a:srgbClr val="000000"/>
                </a:solidFill>
                <a:latin typeface="Times New Roman"/>
              </a:rPr>
              <a:t> Wang (2014): Student Research Day (PUC) 2015 -- Undergraduate Oral Presentation--3rd Place</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Fan Zhang (2009): Student Research Day (PUC) 2011 -- Undergraduate Oral Presentation--1st Place</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Cong Zhao (2010): Student Research Day (PUC) 2011 -- Undergraduate Oral Presentation--3rd Place</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Yanlei</a:t>
            </a:r>
            <a:r>
              <a:rPr lang="en-US" sz="1600" dirty="0">
                <a:solidFill>
                  <a:srgbClr val="000000"/>
                </a:solidFill>
                <a:latin typeface="Times New Roman"/>
              </a:rPr>
              <a:t> Liu (2008): Student Research Day (PUC) 2009 Awards</a:t>
            </a:r>
          </a:p>
          <a:p>
            <a:pPr marL="342891" indent="-342891" defTabSz="914377" fontAlgn="base">
              <a:lnSpc>
                <a:spcPct val="120000"/>
              </a:lnSpc>
              <a:spcAft>
                <a:spcPct val="0"/>
              </a:spcAft>
              <a:buClr>
                <a:srgbClr val="CC9900"/>
              </a:buClr>
              <a:buFontTx/>
              <a:buChar char="•"/>
            </a:pPr>
            <a:r>
              <a:rPr lang="en-US" sz="1600" dirty="0">
                <a:solidFill>
                  <a:srgbClr val="000000"/>
                </a:solidFill>
                <a:latin typeface="Times New Roman"/>
              </a:rPr>
              <a:t>Hao Gong (2007): Student Research Day 2009 Awards</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Xiangyu</a:t>
            </a:r>
            <a:r>
              <a:rPr lang="en-US" sz="1600" dirty="0">
                <a:solidFill>
                  <a:srgbClr val="000000"/>
                </a:solidFill>
                <a:latin typeface="Times New Roman"/>
              </a:rPr>
              <a:t> Gao (2007): Student Research Day 2008 Awards</a:t>
            </a:r>
          </a:p>
          <a:p>
            <a:pPr marL="342891" indent="-342891" defTabSz="914377" fontAlgn="base">
              <a:lnSpc>
                <a:spcPct val="120000"/>
              </a:lnSpc>
              <a:spcAft>
                <a:spcPct val="0"/>
              </a:spcAft>
              <a:buClr>
                <a:srgbClr val="CC9900"/>
              </a:buClr>
              <a:buFontTx/>
              <a:buChar char="•"/>
            </a:pPr>
            <a:r>
              <a:rPr lang="en-US" sz="1600" dirty="0" err="1">
                <a:solidFill>
                  <a:srgbClr val="000000"/>
                </a:solidFill>
                <a:latin typeface="Times New Roman"/>
              </a:rPr>
              <a:t>Yandong</a:t>
            </a:r>
            <a:r>
              <a:rPr lang="en-US" sz="1600" dirty="0">
                <a:solidFill>
                  <a:srgbClr val="000000"/>
                </a:solidFill>
                <a:latin typeface="Times New Roman"/>
              </a:rPr>
              <a:t> Tang (2007): Student Research Day 2008 Awards</a:t>
            </a:r>
          </a:p>
          <a:p>
            <a:pPr marL="342891" indent="-342891" defTabSz="914377" fontAlgn="base">
              <a:lnSpc>
                <a:spcPct val="120000"/>
              </a:lnSpc>
              <a:spcAft>
                <a:spcPct val="0"/>
              </a:spcAft>
              <a:buClr>
                <a:srgbClr val="CC9900"/>
              </a:buClr>
              <a:buFontTx/>
              <a:buChar char="•"/>
            </a:pPr>
            <a:endParaRPr lang="en-US" sz="1600" dirty="0">
              <a:solidFill>
                <a:srgbClr val="000000"/>
              </a:solidFill>
              <a:latin typeface="Times New Roman"/>
            </a:endParaRPr>
          </a:p>
        </p:txBody>
      </p:sp>
    </p:spTree>
    <p:extLst>
      <p:ext uri="{BB962C8B-B14F-4D97-AF65-F5344CB8AC3E}">
        <p14:creationId xmlns:p14="http://schemas.microsoft.com/office/powerpoint/2010/main" val="4203105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43684" y="2346370"/>
            <a:ext cx="2243594" cy="2243594"/>
          </a:xfrm>
          <a:prstGeom prst="rect">
            <a:avLst/>
          </a:prstGeom>
        </p:spPr>
      </p:pic>
      <p:sp>
        <p:nvSpPr>
          <p:cNvPr id="3" name="TextBox 2"/>
          <p:cNvSpPr txBox="1"/>
          <p:nvPr/>
        </p:nvSpPr>
        <p:spPr>
          <a:xfrm>
            <a:off x="558086" y="1550911"/>
            <a:ext cx="6186706" cy="6617196"/>
          </a:xfrm>
          <a:prstGeom prst="rect">
            <a:avLst/>
          </a:prstGeom>
          <a:noFill/>
        </p:spPr>
        <p:txBody>
          <a:bodyPr wrap="square" rtlCol="0">
            <a:spAutoFit/>
          </a:bodyPr>
          <a:lstStyle/>
          <a:p>
            <a:pPr marL="342900" indent="-342900" defTabSz="914377" fontAlgn="base">
              <a:spcBef>
                <a:spcPct val="0"/>
              </a:spcBef>
              <a:spcAft>
                <a:spcPct val="0"/>
              </a:spcAft>
              <a:buFont typeface="Wingdings" panose="05000000000000000000" pitchFamily="2" charset="2"/>
              <a:buChar char="Ø"/>
            </a:pPr>
            <a:r>
              <a:rPr lang="zh-CN" altLang="en-US" sz="2400" dirty="0">
                <a:solidFill>
                  <a:srgbClr val="000000"/>
                </a:solidFill>
                <a:latin typeface="Times New Roman"/>
              </a:rPr>
              <a:t>欢迎各位同学加入</a:t>
            </a:r>
            <a:r>
              <a:rPr lang="en-US" altLang="zh-CN" sz="2400" dirty="0">
                <a:solidFill>
                  <a:srgbClr val="000000"/>
                </a:solidFill>
                <a:latin typeface="Times New Roman"/>
              </a:rPr>
              <a:t>ETIE 2022</a:t>
            </a:r>
            <a:r>
              <a:rPr lang="zh-CN" altLang="en-US" sz="2400" dirty="0">
                <a:solidFill>
                  <a:srgbClr val="000000"/>
                </a:solidFill>
                <a:latin typeface="Times New Roman"/>
              </a:rPr>
              <a:t>新生微信群</a:t>
            </a:r>
            <a:endParaRPr lang="en-US" altLang="zh-CN" sz="2400" dirty="0">
              <a:solidFill>
                <a:srgbClr val="000000"/>
              </a:solidFill>
              <a:latin typeface="Times New Roman"/>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endParaRPr lang="en-US" altLang="zh-CN" sz="2400" dirty="0">
              <a:solidFill>
                <a:srgbClr val="000000"/>
              </a:solidFill>
              <a:latin typeface="Times New Roman" panose="02020603050405020304" pitchFamily="18" charset="0"/>
            </a:endParaRPr>
          </a:p>
          <a:p>
            <a:pPr lvl="1" defTabSz="914377" fontAlgn="base">
              <a:spcBef>
                <a:spcPct val="0"/>
              </a:spcBef>
              <a:spcAft>
                <a:spcPct val="0"/>
              </a:spcAft>
            </a:pPr>
            <a:r>
              <a:rPr lang="zh-CN" altLang="en-US" sz="2400" dirty="0">
                <a:solidFill>
                  <a:srgbClr val="000000"/>
                </a:solidFill>
                <a:latin typeface="Times New Roman" panose="02020603050405020304" pitchFamily="18" charset="0"/>
              </a:rPr>
              <a:t>联系人：</a:t>
            </a:r>
            <a:r>
              <a:rPr lang="en-US" altLang="zh-CN" sz="2400" dirty="0" err="1">
                <a:solidFill>
                  <a:srgbClr val="000000"/>
                </a:solidFill>
                <a:latin typeface="Times New Roman" panose="02020603050405020304" pitchFamily="18" charset="0"/>
              </a:rPr>
              <a:t>Dianzhi</a:t>
            </a:r>
            <a:r>
              <a:rPr lang="en-US" altLang="zh-CN" sz="2400" dirty="0">
                <a:solidFill>
                  <a:srgbClr val="000000"/>
                </a:solidFill>
                <a:latin typeface="Times New Roman" panose="02020603050405020304" pitchFamily="18" charset="0"/>
              </a:rPr>
              <a:t> Meng</a:t>
            </a:r>
            <a:r>
              <a:rPr lang="zh-CN" altLang="en-US" sz="2400" dirty="0">
                <a:solidFill>
                  <a:srgbClr val="000000"/>
                </a:solidFill>
                <a:latin typeface="Times New Roman" panose="02020603050405020304" pitchFamily="18" charset="0"/>
              </a:rPr>
              <a:t>蒙点之</a:t>
            </a:r>
            <a:r>
              <a:rPr lang="en-US" altLang="zh-CN" sz="2400" dirty="0">
                <a:solidFill>
                  <a:srgbClr val="000000"/>
                </a:solidFill>
                <a:latin typeface="Times New Roman" panose="02020603050405020304" pitchFamily="18" charset="0"/>
              </a:rPr>
              <a:t>			          ETIE Mentor</a:t>
            </a:r>
          </a:p>
          <a:p>
            <a:pPr defTabSz="914377" fontAlgn="base">
              <a:spcBef>
                <a:spcPct val="0"/>
              </a:spcBef>
              <a:spcAft>
                <a:spcPct val="0"/>
              </a:spcAft>
            </a:pPr>
            <a:r>
              <a:rPr lang="en-US" sz="2400" dirty="0">
                <a:solidFill>
                  <a:srgbClr val="000000"/>
                </a:solidFill>
                <a:latin typeface="Times New Roman" panose="02020603050405020304" pitchFamily="18" charset="0"/>
              </a:rPr>
              <a:t>	          meng131@pnw.edu</a:t>
            </a:r>
          </a:p>
          <a:p>
            <a:pPr marL="342900" indent="-342900" defTabSz="914377" fontAlgn="base">
              <a:spcBef>
                <a:spcPct val="0"/>
              </a:spcBef>
              <a:spcAft>
                <a:spcPct val="0"/>
              </a:spcAft>
              <a:buFont typeface="Wingdings" panose="05000000000000000000" pitchFamily="2" charset="2"/>
              <a:buChar char="Ø"/>
            </a:pPr>
            <a:endParaRPr lang="en-US" sz="2400" dirty="0">
              <a:solidFill>
                <a:srgbClr val="000000"/>
              </a:solidFill>
              <a:latin typeface="Times New Roman"/>
            </a:endParaRPr>
          </a:p>
          <a:p>
            <a:pPr defTabSz="914377" fontAlgn="base">
              <a:spcBef>
                <a:spcPct val="0"/>
              </a:spcBef>
              <a:spcAft>
                <a:spcPct val="0"/>
              </a:spcAft>
            </a:pPr>
            <a:endParaRPr lang="en-US" sz="2400" dirty="0">
              <a:solidFill>
                <a:srgbClr val="000000"/>
              </a:solidFill>
              <a:latin typeface="Times New Roman" panose="02020603050405020304" pitchFamily="18" charset="0"/>
            </a:endParaRPr>
          </a:p>
          <a:p>
            <a:pPr defTabSz="914377" fontAlgn="base">
              <a:spcBef>
                <a:spcPct val="0"/>
              </a:spcBef>
              <a:spcAft>
                <a:spcPct val="0"/>
              </a:spcAft>
            </a:pPr>
            <a:endParaRPr lang="en-US" altLang="zh-CN" sz="2400" dirty="0">
              <a:solidFill>
                <a:srgbClr val="000000"/>
              </a:solidFill>
              <a:latin typeface="Times New Roman"/>
            </a:endParaRPr>
          </a:p>
          <a:p>
            <a:pPr defTabSz="914377" fontAlgn="base">
              <a:spcBef>
                <a:spcPct val="0"/>
              </a:spcBef>
              <a:spcAft>
                <a:spcPct val="0"/>
              </a:spcAft>
            </a:pPr>
            <a:endParaRPr lang="en-US" sz="2400" dirty="0">
              <a:solidFill>
                <a:srgbClr val="000000"/>
              </a:solidFill>
              <a:latin typeface="Times New Roman" panose="02020603050405020304" pitchFamily="18" charset="0"/>
            </a:endParaRPr>
          </a:p>
          <a:p>
            <a:pPr defTabSz="914377" fontAlgn="base">
              <a:spcBef>
                <a:spcPct val="0"/>
              </a:spcBef>
              <a:spcAft>
                <a:spcPct val="0"/>
              </a:spcAft>
            </a:pPr>
            <a:endParaRPr lang="en-US" sz="1600" dirty="0">
              <a:solidFill>
                <a:srgbClr val="000000"/>
              </a:solidFill>
              <a:latin typeface="Times New Roman" panose="02020603050405020304" pitchFamily="18" charset="0"/>
            </a:endParaRPr>
          </a:p>
        </p:txBody>
      </p:sp>
      <p:sp>
        <p:nvSpPr>
          <p:cNvPr id="6" name="TextBox 5">
            <a:extLst>
              <a:ext uri="{FF2B5EF4-FFF2-40B4-BE49-F238E27FC236}">
                <a16:creationId xmlns:a16="http://schemas.microsoft.com/office/drawing/2014/main" id="{22A359E6-2265-46AE-9185-F83FDE9A5A7B}"/>
              </a:ext>
            </a:extLst>
          </p:cNvPr>
          <p:cNvSpPr txBox="1"/>
          <p:nvPr/>
        </p:nvSpPr>
        <p:spPr>
          <a:xfrm>
            <a:off x="6737136" y="1523146"/>
            <a:ext cx="5387131" cy="830997"/>
          </a:xfrm>
          <a:prstGeom prst="rect">
            <a:avLst/>
          </a:prstGeom>
          <a:noFill/>
        </p:spPr>
        <p:txBody>
          <a:bodyPr wrap="square">
            <a:spAutoFit/>
          </a:bodyPr>
          <a:lstStyle/>
          <a:p>
            <a:pPr marL="342900" indent="-342900" defTabSz="914377" fontAlgn="base">
              <a:spcBef>
                <a:spcPct val="0"/>
              </a:spcBef>
              <a:spcAft>
                <a:spcPct val="0"/>
              </a:spcAft>
              <a:buFont typeface="Wingdings" panose="05000000000000000000" pitchFamily="2" charset="2"/>
              <a:buChar char="Ø"/>
            </a:pPr>
            <a:r>
              <a:rPr lang="zh-CN" altLang="en-US" sz="2400" dirty="0">
                <a:solidFill>
                  <a:srgbClr val="000000"/>
                </a:solidFill>
                <a:latin typeface="Times New Roman"/>
              </a:rPr>
              <a:t>扫码关注</a:t>
            </a:r>
            <a:r>
              <a:rPr lang="en-US" altLang="zh-CN" sz="2400" dirty="0">
                <a:solidFill>
                  <a:srgbClr val="000000"/>
                </a:solidFill>
                <a:latin typeface="Times New Roman"/>
              </a:rPr>
              <a:t>ETIE</a:t>
            </a:r>
            <a:r>
              <a:rPr lang="zh-CN" altLang="en-US" sz="2400" dirty="0">
                <a:solidFill>
                  <a:srgbClr val="000000"/>
                </a:solidFill>
                <a:latin typeface="Times New Roman"/>
              </a:rPr>
              <a:t>公众号，了解项目最新动态：</a:t>
            </a:r>
            <a:endParaRPr lang="en-US" sz="2400" dirty="0">
              <a:solidFill>
                <a:srgbClr val="000000"/>
              </a:solidFill>
              <a:latin typeface="Times New Roman"/>
            </a:endParaRPr>
          </a:p>
        </p:txBody>
      </p:sp>
      <p:pic>
        <p:nvPicPr>
          <p:cNvPr id="8" name="Picture 7">
            <a:extLst>
              <a:ext uri="{FF2B5EF4-FFF2-40B4-BE49-F238E27FC236}">
                <a16:creationId xmlns:a16="http://schemas.microsoft.com/office/drawing/2014/main" id="{9C0F21E3-9E92-4B0E-925A-5FF74589278D}"/>
              </a:ext>
            </a:extLst>
          </p:cNvPr>
          <p:cNvPicPr>
            <a:picLocks noChangeAspect="1"/>
          </p:cNvPicPr>
          <p:nvPr/>
        </p:nvPicPr>
        <p:blipFill>
          <a:blip r:embed="rId3">
            <a:extLst>
              <a:ext uri="{28A0092B-C50C-407E-A947-70E740481C1C}">
                <a14:useLocalDpi xmlns:a14="http://schemas.microsoft.com/office/drawing/2010/main" val="0"/>
              </a:ext>
            </a:extLst>
          </a:blip>
          <a:srcRect t="1692" b="1692"/>
          <a:stretch/>
        </p:blipFill>
        <p:spPr>
          <a:xfrm>
            <a:off x="2404532" y="2194560"/>
            <a:ext cx="2262294" cy="2714752"/>
          </a:xfrm>
          <a:prstGeom prst="roundRect">
            <a:avLst/>
          </a:prstGeom>
          <a:ln w="28575">
            <a:solidFill>
              <a:schemeClr val="accent1"/>
            </a:solidFill>
          </a:ln>
        </p:spPr>
      </p:pic>
      <p:pic>
        <p:nvPicPr>
          <p:cNvPr id="7" name="图片 6">
            <a:extLst>
              <a:ext uri="{FF2B5EF4-FFF2-40B4-BE49-F238E27FC236}">
                <a16:creationId xmlns:a16="http://schemas.microsoft.com/office/drawing/2014/main" id="{4992035C-5EB7-44CA-F9A9-5E75642F1CF1}"/>
              </a:ext>
            </a:extLst>
          </p:cNvPr>
          <p:cNvPicPr>
            <a:picLocks noChangeAspect="1"/>
          </p:cNvPicPr>
          <p:nvPr/>
        </p:nvPicPr>
        <p:blipFill rotWithShape="1">
          <a:blip r:embed="rId4">
            <a:extLst>
              <a:ext uri="{28A0092B-C50C-407E-A947-70E740481C1C}">
                <a14:useLocalDpi xmlns:a14="http://schemas.microsoft.com/office/drawing/2010/main" val="0"/>
              </a:ext>
            </a:extLst>
          </a:blip>
          <a:srcRect l="10846" t="25018" r="11256" b="13814"/>
          <a:stretch/>
        </p:blipFill>
        <p:spPr>
          <a:xfrm>
            <a:off x="5090473" y="5307089"/>
            <a:ext cx="1090367" cy="1095289"/>
          </a:xfrm>
          <a:prstGeom prst="rect">
            <a:avLst/>
          </a:prstGeom>
        </p:spPr>
      </p:pic>
    </p:spTree>
    <p:extLst>
      <p:ext uri="{BB962C8B-B14F-4D97-AF65-F5344CB8AC3E}">
        <p14:creationId xmlns:p14="http://schemas.microsoft.com/office/powerpoint/2010/main" val="16934233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BFD81F-D7FC-9A49-BBD4-388AD2CD69A1}"/>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
        <p:nvSpPr>
          <p:cNvPr id="14" name="TextBox 13">
            <a:extLst>
              <a:ext uri="{FF2B5EF4-FFF2-40B4-BE49-F238E27FC236}">
                <a16:creationId xmlns:a16="http://schemas.microsoft.com/office/drawing/2014/main" id="{37CB94FE-E898-E347-9818-189E6D577824}"/>
              </a:ext>
            </a:extLst>
          </p:cNvPr>
          <p:cNvSpPr txBox="1"/>
          <p:nvPr/>
        </p:nvSpPr>
        <p:spPr>
          <a:xfrm>
            <a:off x="3691156" y="1432078"/>
            <a:ext cx="8065873" cy="4710136"/>
          </a:xfrm>
          <a:prstGeom prst="rect">
            <a:avLst/>
          </a:prstGeom>
          <a:noFill/>
        </p:spPr>
        <p:txBody>
          <a:bodyPr wrap="square" rtlCol="0">
            <a:spAutoFit/>
          </a:bodyPr>
          <a:lstStyle/>
          <a:p>
            <a:r>
              <a:rPr lang="zh-CN" altLang="en-US" sz="1667" dirty="0">
                <a:latin typeface="+mn-ea"/>
                <a:cs typeface="Calibri" panose="020F0502020204030204" pitchFamily="34" charset="0"/>
              </a:rPr>
              <a:t>“这是一段令人难忘的异国经历。在美国的这一个月里，如果说最大的收获，那或许是我自主学习的能力得到了质的飞跃，这是因为美国这边比国内更强调</a:t>
            </a:r>
            <a:r>
              <a:rPr lang="en-US" altLang="zh-CN" sz="1667" dirty="0">
                <a:latin typeface="+mn-ea"/>
                <a:cs typeface="Calibri" panose="020F0502020204030204" pitchFamily="34" charset="0"/>
              </a:rPr>
              <a:t>freedom</a:t>
            </a:r>
            <a:r>
              <a:rPr lang="zh-CN" altLang="en-US" sz="1667" dirty="0">
                <a:latin typeface="+mn-ea"/>
                <a:cs typeface="Calibri" panose="020F0502020204030204" pitchFamily="34" charset="0"/>
              </a:rPr>
              <a:t>，更注重培养学生的自主学习能力。”</a:t>
            </a:r>
            <a:endParaRPr lang="en-US" altLang="zh-CN" sz="1667" dirty="0">
              <a:latin typeface="+mn-ea"/>
              <a:cs typeface="Calibri" panose="020F0502020204030204" pitchFamily="34" charset="0"/>
            </a:endParaRPr>
          </a:p>
          <a:p>
            <a:pPr marL="228594" indent="-228594">
              <a:buFontTx/>
              <a:buChar char="-"/>
            </a:pPr>
            <a:r>
              <a:rPr lang="zh-CN" altLang="en-US" sz="1667" dirty="0">
                <a:latin typeface="+mn-ea"/>
                <a:cs typeface="Calibri" panose="020F0502020204030204" pitchFamily="34" charset="0"/>
              </a:rPr>
              <a:t>陈家健</a:t>
            </a:r>
            <a:endParaRPr lang="en-US" altLang="zh-CN" sz="1667" dirty="0">
              <a:latin typeface="+mn-ea"/>
              <a:cs typeface="Calibri" panose="020F0502020204030204" pitchFamily="34" charset="0"/>
            </a:endParaRPr>
          </a:p>
          <a:p>
            <a:endParaRPr lang="zh-CN" altLang="en-US" sz="1667" dirty="0">
              <a:latin typeface="+mn-ea"/>
              <a:cs typeface="Calibri" panose="020F0502020204030204" pitchFamily="34" charset="0"/>
            </a:endParaRPr>
          </a:p>
          <a:p>
            <a:r>
              <a:rPr lang="zh-CN" altLang="en-US" sz="1667" dirty="0">
                <a:latin typeface="+mn-ea"/>
                <a:cs typeface="Calibri" panose="020F0502020204030204" pitchFamily="34" charset="0"/>
              </a:rPr>
              <a:t>“</a:t>
            </a:r>
            <a:r>
              <a:rPr lang="en-US" altLang="zh-CN" sz="1667" dirty="0">
                <a:latin typeface="+mn-ea"/>
                <a:cs typeface="Calibri" panose="020F0502020204030204" pitchFamily="34" charset="0"/>
              </a:rPr>
              <a:t> </a:t>
            </a:r>
            <a:r>
              <a:rPr lang="zh-CN" altLang="en-US" sz="1667" dirty="0">
                <a:latin typeface="+mn-ea"/>
                <a:cs typeface="Calibri" panose="020F0502020204030204" pitchFamily="34" charset="0"/>
              </a:rPr>
              <a:t>这是一个令人难以忘怀的经历</a:t>
            </a:r>
            <a:r>
              <a:rPr lang="en-US" altLang="zh-CN" sz="1667" dirty="0">
                <a:latin typeface="+mn-ea"/>
                <a:cs typeface="Calibri" panose="020F0502020204030204" pitchFamily="34" charset="0"/>
              </a:rPr>
              <a:t>——</a:t>
            </a:r>
            <a:r>
              <a:rPr lang="zh-CN" altLang="en-US" sz="1667" dirty="0">
                <a:latin typeface="+mn-ea"/>
                <a:cs typeface="Calibri" panose="020F0502020204030204" pitchFamily="34" charset="0"/>
              </a:rPr>
              <a:t>在普渡的一个月，转瞬即逝，但感触良多，收获满满</a:t>
            </a:r>
            <a:r>
              <a:rPr lang="en-US" altLang="zh-CN" sz="1667" dirty="0">
                <a:latin typeface="+mn-ea"/>
                <a:cs typeface="Calibri" panose="020F0502020204030204" pitchFamily="34" charset="0"/>
              </a:rPr>
              <a:t>——</a:t>
            </a:r>
            <a:r>
              <a:rPr lang="zh-CN" altLang="en-US" sz="1667" dirty="0">
                <a:latin typeface="+mn-ea"/>
                <a:cs typeface="Calibri" panose="020F0502020204030204" pitchFamily="34" charset="0"/>
              </a:rPr>
              <a:t>自己不仅在</a:t>
            </a:r>
            <a:r>
              <a:rPr lang="en-US" altLang="zh-CN" sz="1667" dirty="0" err="1">
                <a:latin typeface="+mn-ea"/>
                <a:cs typeface="Calibri" panose="020F0502020204030204" pitchFamily="34" charset="0"/>
              </a:rPr>
              <a:t>Matlab</a:t>
            </a:r>
            <a:r>
              <a:rPr lang="zh-CN" altLang="en-US" sz="1667" dirty="0">
                <a:latin typeface="+mn-ea"/>
                <a:cs typeface="Calibri" panose="020F0502020204030204" pitchFamily="34" charset="0"/>
              </a:rPr>
              <a:t>软件学习上有了进一步的了解及提升，在英文口语上有了十足进步，还锻炼了自己的厨艺，生活自理能力提高了</a:t>
            </a:r>
            <a:r>
              <a:rPr lang="en-US" altLang="zh-CN" sz="1667" dirty="0">
                <a:latin typeface="+mn-ea"/>
                <a:cs typeface="Calibri" panose="020F0502020204030204" pitchFamily="34" charset="0"/>
              </a:rPr>
              <a:t>——</a:t>
            </a:r>
            <a:r>
              <a:rPr lang="zh-CN" altLang="en-US" sz="1667" dirty="0">
                <a:latin typeface="+mn-ea"/>
                <a:cs typeface="Calibri" panose="020F0502020204030204" pitchFamily="34" charset="0"/>
              </a:rPr>
              <a:t>一个月的留学生活虽短暂但丰富多彩，回味无穷！”</a:t>
            </a:r>
          </a:p>
          <a:p>
            <a:r>
              <a:rPr lang="en-US" altLang="zh-CN" sz="1667" dirty="0">
                <a:latin typeface="+mn-ea"/>
                <a:cs typeface="Calibri" panose="020F0502020204030204" pitchFamily="34" charset="0"/>
              </a:rPr>
              <a:t>- </a:t>
            </a:r>
            <a:r>
              <a:rPr lang="zh-CN" altLang="en-US" sz="1667" dirty="0">
                <a:latin typeface="+mn-ea"/>
                <a:cs typeface="Calibri" panose="020F0502020204030204" pitchFamily="34" charset="0"/>
              </a:rPr>
              <a:t>陈鸿铭</a:t>
            </a:r>
            <a:endParaRPr lang="en-US" altLang="zh-CN" sz="1667" dirty="0">
              <a:latin typeface="+mn-ea"/>
              <a:cs typeface="Calibri" panose="020F0502020204030204" pitchFamily="34" charset="0"/>
            </a:endParaRPr>
          </a:p>
          <a:p>
            <a:endParaRPr lang="zh-CN" altLang="en-US" sz="1667" dirty="0">
              <a:latin typeface="+mn-ea"/>
              <a:cs typeface="Calibri" panose="020F0502020204030204" pitchFamily="34" charset="0"/>
            </a:endParaRPr>
          </a:p>
          <a:p>
            <a:r>
              <a:rPr lang="zh-CN" altLang="en-US" sz="1667" dirty="0">
                <a:latin typeface="+mn-ea"/>
                <a:cs typeface="Calibri" panose="020F0502020204030204" pitchFamily="34" charset="0"/>
              </a:rPr>
              <a:t>“在普渡的一个月，每一天都过得十分充我也很喜欢这里的校园，实验室，设施都很先进，感受到美国大学教育雄厚的实力。在完全陌生的环境里，要多听，多看，要去体验，内敛谦逊在美国是行不通的。感觉这一个月下来，性格更加外向开朗了</a:t>
            </a:r>
            <a:r>
              <a:rPr lang="en-US" altLang="zh-CN" sz="1667" dirty="0">
                <a:latin typeface="+mn-ea"/>
                <a:cs typeface="Calibri" panose="020F0502020204030204" pitchFamily="34" charset="0"/>
              </a:rPr>
              <a:t>!</a:t>
            </a:r>
            <a:r>
              <a:rPr lang="zh-CN" altLang="en-US" sz="1667" dirty="0">
                <a:latin typeface="+mn-ea"/>
                <a:cs typeface="Calibri" panose="020F0502020204030204" pitchFamily="34" charset="0"/>
              </a:rPr>
              <a:t>希望时间再慢一些，再留一个月也不嫌多。最后感谢普渡和上大为我们提供的机会，收获颇丰</a:t>
            </a:r>
            <a:r>
              <a:rPr lang="en-US" altLang="zh-CN" sz="1667" dirty="0">
                <a:latin typeface="+mn-ea"/>
                <a:cs typeface="Calibri" panose="020F0502020204030204" pitchFamily="34" charset="0"/>
              </a:rPr>
              <a:t>!”</a:t>
            </a:r>
          </a:p>
          <a:p>
            <a:r>
              <a:rPr lang="en-US" altLang="zh-CN" sz="1667" dirty="0">
                <a:latin typeface="+mn-ea"/>
                <a:cs typeface="Calibri" panose="020F0502020204030204" pitchFamily="34" charset="0"/>
              </a:rPr>
              <a:t>-</a:t>
            </a:r>
            <a:r>
              <a:rPr lang="zh-CN" altLang="en-US" sz="1667" dirty="0">
                <a:latin typeface="+mn-ea"/>
                <a:cs typeface="Calibri" panose="020F0502020204030204" pitchFamily="34" charset="0"/>
              </a:rPr>
              <a:t>胡婷</a:t>
            </a:r>
            <a:endParaRPr lang="en-US" altLang="zh-CN" sz="1667" dirty="0">
              <a:latin typeface="+mn-ea"/>
              <a:cs typeface="Calibri" panose="020F0502020204030204" pitchFamily="34" charset="0"/>
            </a:endParaRPr>
          </a:p>
          <a:p>
            <a:endParaRPr lang="en-US" altLang="zh-CN" sz="1667" dirty="0">
              <a:latin typeface="+mn-ea"/>
              <a:cs typeface="Calibri" panose="020F0502020204030204" pitchFamily="34" charset="0"/>
            </a:endParaRPr>
          </a:p>
        </p:txBody>
      </p:sp>
      <p:pic>
        <p:nvPicPr>
          <p:cNvPr id="4" name="图片 3" descr="图片包含 室内, 人员, 站立, 地板&#10;&#10;描述已自动生成">
            <a:extLst>
              <a:ext uri="{FF2B5EF4-FFF2-40B4-BE49-F238E27FC236}">
                <a16:creationId xmlns:a16="http://schemas.microsoft.com/office/drawing/2014/main" id="{1AB2CECD-82F9-4C03-8681-D49426D91EA3}"/>
              </a:ext>
            </a:extLst>
          </p:cNvPr>
          <p:cNvPicPr>
            <a:picLocks noChangeAspect="1"/>
          </p:cNvPicPr>
          <p:nvPr/>
        </p:nvPicPr>
        <p:blipFill>
          <a:blip r:embed="rId2"/>
          <a:stretch>
            <a:fillRect/>
          </a:stretch>
        </p:blipFill>
        <p:spPr>
          <a:xfrm>
            <a:off x="459031" y="3756538"/>
            <a:ext cx="3127934" cy="2345951"/>
          </a:xfrm>
          <a:prstGeom prst="rect">
            <a:avLst/>
          </a:prstGeom>
        </p:spPr>
      </p:pic>
      <p:pic>
        <p:nvPicPr>
          <p:cNvPr id="7" name="图片 6" descr="图片包含 地面, 人员, 建筑物, 人物&#10;&#10;描述已自动生成">
            <a:extLst>
              <a:ext uri="{FF2B5EF4-FFF2-40B4-BE49-F238E27FC236}">
                <a16:creationId xmlns:a16="http://schemas.microsoft.com/office/drawing/2014/main" id="{2CB7B451-74AD-4F1A-94F4-95B9617F5740}"/>
              </a:ext>
            </a:extLst>
          </p:cNvPr>
          <p:cNvPicPr>
            <a:picLocks noChangeAspect="1"/>
          </p:cNvPicPr>
          <p:nvPr/>
        </p:nvPicPr>
        <p:blipFill>
          <a:blip r:embed="rId3"/>
          <a:stretch>
            <a:fillRect/>
          </a:stretch>
        </p:blipFill>
        <p:spPr>
          <a:xfrm>
            <a:off x="455767" y="1407250"/>
            <a:ext cx="3127467" cy="2345600"/>
          </a:xfrm>
          <a:prstGeom prst="rect">
            <a:avLst/>
          </a:prstGeom>
        </p:spPr>
      </p:pic>
    </p:spTree>
    <p:extLst>
      <p:ext uri="{BB962C8B-B14F-4D97-AF65-F5344CB8AC3E}">
        <p14:creationId xmlns:p14="http://schemas.microsoft.com/office/powerpoint/2010/main" val="811338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8"/>
          <p:cNvSpPr>
            <a:spLocks noChangeArrowheads="1"/>
          </p:cNvSpPr>
          <p:nvPr/>
        </p:nvSpPr>
        <p:spPr bwMode="auto">
          <a:xfrm>
            <a:off x="1050334" y="1088472"/>
            <a:ext cx="1063977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latin typeface="Times" panose="02020603050405020304" pitchFamily="18" charset="0"/>
              <a:ea typeface="宋体" panose="02010600030101010101" pitchFamily="2" charset="-122"/>
              <a:cs typeface="Times" panose="02020603050405020304" pitchFamily="18" charset="0"/>
            </a:endParaRPr>
          </a:p>
          <a:p>
            <a:pPr marL="0" indent="0" defTabSz="914377" eaLnBrk="1" fontAlgn="base" hangingPunct="1">
              <a:spcBef>
                <a:spcPct val="0"/>
              </a:spcBef>
              <a:spcAft>
                <a:spcPct val="0"/>
              </a:spcAft>
            </a:pPr>
            <a:r>
              <a:rPr lang="zh-CN" altLang="en-US" sz="2600" dirty="0">
                <a:solidFill>
                  <a:srgbClr val="000000"/>
                </a:solidFill>
                <a:latin typeface="Times" panose="02020603050405020304" pitchFamily="18" charset="0"/>
                <a:ea typeface="宋体" panose="02010600030101010101" pitchFamily="2" charset="-122"/>
              </a:rPr>
              <a:t>很高兴自己能够参加</a:t>
            </a:r>
            <a:r>
              <a:rPr lang="en-US" altLang="zh-CN" sz="2600" dirty="0">
                <a:solidFill>
                  <a:srgbClr val="000000"/>
                </a:solidFill>
                <a:latin typeface="Times" panose="02020603050405020304" pitchFamily="18" charset="0"/>
                <a:ea typeface="宋体" panose="02010600030101010101" pitchFamily="2" charset="-122"/>
              </a:rPr>
              <a:t>ETIE</a:t>
            </a:r>
            <a:r>
              <a:rPr lang="zh-CN" altLang="en-US" sz="2600" dirty="0">
                <a:solidFill>
                  <a:srgbClr val="000000"/>
                </a:solidFill>
                <a:latin typeface="Times" panose="02020603050405020304" pitchFamily="18" charset="0"/>
                <a:ea typeface="宋体" panose="02010600030101010101" pitchFamily="2" charset="-122"/>
              </a:rPr>
              <a:t>项目</a:t>
            </a:r>
            <a:r>
              <a:rPr lang="en-US" altLang="zh-CN" sz="2600" dirty="0">
                <a:solidFill>
                  <a:srgbClr val="000000"/>
                </a:solidFill>
                <a:latin typeface="Times" panose="02020603050405020304" pitchFamily="18" charset="0"/>
                <a:ea typeface="宋体" panose="02010600030101010101" pitchFamily="2" charset="-122"/>
              </a:rPr>
              <a:t>.</a:t>
            </a:r>
            <a:r>
              <a:rPr lang="zh-CN" altLang="en-US" sz="2600" dirty="0">
                <a:solidFill>
                  <a:srgbClr val="000000"/>
                </a:solidFill>
                <a:latin typeface="Times" panose="02020603050405020304" pitchFamily="18" charset="0"/>
                <a:ea typeface="宋体" panose="02010600030101010101" pitchFamily="2" charset="-122"/>
              </a:rPr>
              <a:t> 在</a:t>
            </a:r>
            <a:r>
              <a:rPr lang="en-US" altLang="zh-CN" sz="2600" dirty="0">
                <a:solidFill>
                  <a:srgbClr val="000000"/>
                </a:solidFill>
                <a:latin typeface="Times" panose="02020603050405020304" pitchFamily="18" charset="0"/>
                <a:ea typeface="宋体" panose="02010600030101010101" pitchFamily="2" charset="-122"/>
              </a:rPr>
              <a:t>PUC</a:t>
            </a:r>
            <a:r>
              <a:rPr lang="zh-CN" altLang="en-US" sz="2600" dirty="0">
                <a:solidFill>
                  <a:srgbClr val="000000"/>
                </a:solidFill>
                <a:latin typeface="Times" panose="02020603050405020304" pitchFamily="18" charset="0"/>
                <a:ea typeface="宋体" panose="02010600030101010101" pitchFamily="2" charset="-122"/>
              </a:rPr>
              <a:t>做毕业设计的时期</a:t>
            </a:r>
            <a:r>
              <a:rPr lang="en-US" altLang="zh-CN" sz="2600" dirty="0">
                <a:solidFill>
                  <a:srgbClr val="000000"/>
                </a:solidFill>
                <a:latin typeface="Times" panose="02020603050405020304" pitchFamily="18" charset="0"/>
                <a:ea typeface="宋体" panose="02010600030101010101" pitchFamily="2" charset="-122"/>
              </a:rPr>
              <a:t>, ETIE</a:t>
            </a:r>
            <a:r>
              <a:rPr lang="zh-CN" altLang="en-US" sz="2600" dirty="0">
                <a:solidFill>
                  <a:srgbClr val="000000"/>
                </a:solidFill>
                <a:latin typeface="Times" panose="02020603050405020304" pitchFamily="18" charset="0"/>
                <a:ea typeface="宋体" panose="02010600030101010101" pitchFamily="2" charset="-122"/>
              </a:rPr>
              <a:t>这个项目给我们创造了和美国教授沟通交流的机会</a:t>
            </a:r>
            <a:r>
              <a:rPr lang="en-US" altLang="zh-CN" sz="2600" dirty="0">
                <a:solidFill>
                  <a:srgbClr val="000000"/>
                </a:solidFill>
                <a:latin typeface="Times" panose="02020603050405020304" pitchFamily="18" charset="0"/>
                <a:ea typeface="宋体" panose="02010600030101010101" pitchFamily="2" charset="-122"/>
              </a:rPr>
              <a:t>, </a:t>
            </a:r>
            <a:r>
              <a:rPr lang="zh-CN" altLang="en-US" sz="2600" dirty="0">
                <a:solidFill>
                  <a:srgbClr val="000000"/>
                </a:solidFill>
                <a:latin typeface="Times" panose="02020603050405020304" pitchFamily="18" charset="0"/>
                <a:ea typeface="宋体" panose="02010600030101010101" pitchFamily="2" charset="-122"/>
              </a:rPr>
              <a:t>学习了很多关于在美国如何做研究的经验</a:t>
            </a:r>
            <a:endParaRPr lang="en-US" altLang="zh-CN" sz="2600" dirty="0">
              <a:solidFill>
                <a:srgbClr val="000000"/>
              </a:solidFill>
              <a:latin typeface="Times" panose="02020603050405020304" pitchFamily="18" charset="0"/>
              <a:ea typeface="宋体" panose="02010600030101010101" pitchFamily="2" charset="-122"/>
            </a:endParaRPr>
          </a:p>
          <a:p>
            <a:pPr marL="0" indent="0" algn="r" defTabSz="914377" eaLnBrk="1" fontAlgn="base" hangingPunct="1">
              <a:spcBef>
                <a:spcPct val="0"/>
              </a:spcBef>
              <a:spcAft>
                <a:spcPct val="0"/>
              </a:spcAft>
            </a:pPr>
            <a:r>
              <a:rPr lang="en-US" altLang="zh-CN" i="1" dirty="0">
                <a:solidFill>
                  <a:srgbClr val="000000"/>
                </a:solidFill>
                <a:latin typeface="Times" panose="02020603050405020304" pitchFamily="18" charset="0"/>
                <a:ea typeface="宋体" panose="02010600030101010101" pitchFamily="2" charset="-122"/>
              </a:rPr>
              <a:t>– Tian Jiang, BIT</a:t>
            </a: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pic>
        <p:nvPicPr>
          <p:cNvPr id="4" name="图片 3" descr="图片包含 人员, 室内, 天花板, 墙壁&#10;&#10;描述已自动生成">
            <a:extLst>
              <a:ext uri="{FF2B5EF4-FFF2-40B4-BE49-F238E27FC236}">
                <a16:creationId xmlns:a16="http://schemas.microsoft.com/office/drawing/2014/main" id="{4B4F76A6-BEBB-447C-AB4E-478E749FBB32}"/>
              </a:ext>
            </a:extLst>
          </p:cNvPr>
          <p:cNvPicPr>
            <a:picLocks noChangeAspect="1"/>
          </p:cNvPicPr>
          <p:nvPr/>
        </p:nvPicPr>
        <p:blipFill>
          <a:blip r:embed="rId2"/>
          <a:stretch>
            <a:fillRect/>
          </a:stretch>
        </p:blipFill>
        <p:spPr>
          <a:xfrm>
            <a:off x="3526838" y="2623256"/>
            <a:ext cx="5138324" cy="3853744"/>
          </a:xfrm>
          <a:prstGeom prst="rect">
            <a:avLst/>
          </a:prstGeom>
        </p:spPr>
      </p:pic>
      <p:sp>
        <p:nvSpPr>
          <p:cNvPr id="2" name="TextBox 1">
            <a:extLst>
              <a:ext uri="{FF2B5EF4-FFF2-40B4-BE49-F238E27FC236}">
                <a16:creationId xmlns:a16="http://schemas.microsoft.com/office/drawing/2014/main" id="{6291E395-707C-4171-9B4E-12EAF5D1E1AC}"/>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30687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8"/>
          <p:cNvSpPr>
            <a:spLocks noChangeArrowheads="1"/>
          </p:cNvSpPr>
          <p:nvPr/>
        </p:nvSpPr>
        <p:spPr bwMode="auto">
          <a:xfrm>
            <a:off x="1075733" y="1059125"/>
            <a:ext cx="1017693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latin typeface="Times" panose="02020603050405020304" pitchFamily="18" charset="0"/>
              <a:ea typeface="宋体" panose="02010600030101010101" pitchFamily="2" charset="-122"/>
              <a:cs typeface="Times" panose="02020603050405020304" pitchFamily="18" charset="0"/>
            </a:endParaRPr>
          </a:p>
          <a:p>
            <a:pPr marL="0" indent="0" defTabSz="914377" eaLnBrk="1" fontAlgn="base" hangingPunct="1">
              <a:spcBef>
                <a:spcPct val="0"/>
              </a:spcBef>
              <a:spcAft>
                <a:spcPct val="0"/>
              </a:spcAft>
            </a:pPr>
            <a:r>
              <a:rPr lang="zh-CN" altLang="en-US" sz="2600" dirty="0">
                <a:solidFill>
                  <a:srgbClr val="000000"/>
                </a:solidFill>
                <a:latin typeface="Times" panose="02020603050405020304" pitchFamily="18" charset="0"/>
                <a:ea typeface="宋体" panose="02010600030101010101" pitchFamily="2" charset="-122"/>
                <a:cs typeface="Times" panose="02020603050405020304" pitchFamily="18" charset="0"/>
              </a:rPr>
              <a:t>这里有较好的师资和研究条件</a:t>
            </a:r>
            <a:r>
              <a:rPr lang="en-US" altLang="zh-CN" sz="2600" dirty="0">
                <a:solidFill>
                  <a:srgbClr val="000000"/>
                </a:solidFill>
                <a:latin typeface="Times" panose="02020603050405020304" pitchFamily="18" charset="0"/>
                <a:ea typeface="宋体" panose="02010600030101010101" pitchFamily="2" charset="-122"/>
                <a:cs typeface="Times" panose="02020603050405020304" pitchFamily="18" charset="0"/>
              </a:rPr>
              <a:t>,</a:t>
            </a:r>
            <a:r>
              <a:rPr lang="zh-CN" altLang="en-US" sz="2600" dirty="0">
                <a:solidFill>
                  <a:srgbClr val="000000"/>
                </a:solidFill>
                <a:latin typeface="Times" panose="02020603050405020304" pitchFamily="18" charset="0"/>
                <a:ea typeface="宋体" panose="02010600030101010101" pitchFamily="2" charset="-122"/>
                <a:cs typeface="Times" panose="02020603050405020304" pitchFamily="18" charset="0"/>
              </a:rPr>
              <a:t>正因为如此，才可以让我在</a:t>
            </a:r>
            <a:r>
              <a:rPr lang="en-US" altLang="zh-CN" sz="2600" dirty="0">
                <a:solidFill>
                  <a:srgbClr val="000000"/>
                </a:solidFill>
                <a:latin typeface="Times" panose="02020603050405020304" pitchFamily="18" charset="0"/>
                <a:ea typeface="宋体" panose="02010600030101010101" pitchFamily="2" charset="-122"/>
                <a:cs typeface="Times" panose="02020603050405020304" pitchFamily="18" charset="0"/>
              </a:rPr>
              <a:t>3</a:t>
            </a:r>
            <a:r>
              <a:rPr lang="zh-CN" altLang="en-US" sz="2600" dirty="0">
                <a:solidFill>
                  <a:srgbClr val="000000"/>
                </a:solidFill>
                <a:latin typeface="Times" panose="02020603050405020304" pitchFamily="18" charset="0"/>
                <a:ea typeface="宋体" panose="02010600030101010101" pitchFamily="2" charset="-122"/>
                <a:cs typeface="Times" panose="02020603050405020304" pitchFamily="18" charset="0"/>
              </a:rPr>
              <a:t>年的时间内有</a:t>
            </a:r>
            <a:r>
              <a:rPr lang="en-US" altLang="zh-CN" sz="2600" dirty="0">
                <a:solidFill>
                  <a:srgbClr val="000000"/>
                </a:solidFill>
                <a:latin typeface="Times" panose="02020603050405020304" pitchFamily="18" charset="0"/>
                <a:ea typeface="宋体" panose="02010600030101010101" pitchFamily="2" charset="-122"/>
                <a:cs typeface="Times" panose="02020603050405020304" pitchFamily="18" charset="0"/>
              </a:rPr>
              <a:t>5</a:t>
            </a:r>
            <a:r>
              <a:rPr lang="zh-CN" altLang="en-US" sz="2600" dirty="0">
                <a:solidFill>
                  <a:srgbClr val="000000"/>
                </a:solidFill>
                <a:latin typeface="Times" panose="02020603050405020304" pitchFamily="18" charset="0"/>
                <a:ea typeface="宋体" panose="02010600030101010101" pitchFamily="2" charset="-122"/>
                <a:cs typeface="Times" panose="02020603050405020304" pitchFamily="18" charset="0"/>
              </a:rPr>
              <a:t>篇论文。对于那些准备读</a:t>
            </a:r>
            <a:r>
              <a:rPr lang="en-US" altLang="zh-CN" sz="2600" dirty="0">
                <a:solidFill>
                  <a:srgbClr val="000000"/>
                </a:solidFill>
                <a:latin typeface="Times" panose="02020603050405020304" pitchFamily="18" charset="0"/>
                <a:ea typeface="宋体" panose="02010600030101010101" pitchFamily="2" charset="-122"/>
                <a:cs typeface="Times" panose="02020603050405020304" pitchFamily="18" charset="0"/>
              </a:rPr>
              <a:t>PHD</a:t>
            </a:r>
            <a:r>
              <a:rPr lang="zh-CN" altLang="en-US" sz="2600" dirty="0">
                <a:solidFill>
                  <a:srgbClr val="000000"/>
                </a:solidFill>
                <a:latin typeface="Times" panose="02020603050405020304" pitchFamily="18" charset="0"/>
                <a:ea typeface="宋体" panose="02010600030101010101" pitchFamily="2" charset="-122"/>
                <a:cs typeface="Times" panose="02020603050405020304" pitchFamily="18" charset="0"/>
              </a:rPr>
              <a:t>的同学，</a:t>
            </a:r>
            <a:r>
              <a:rPr lang="en-US" altLang="zh-CN" sz="2600" dirty="0">
                <a:solidFill>
                  <a:srgbClr val="000000"/>
                </a:solidFill>
                <a:latin typeface="Times" panose="02020603050405020304" pitchFamily="18" charset="0"/>
                <a:ea typeface="宋体" panose="02010600030101010101" pitchFamily="2" charset="-122"/>
                <a:cs typeface="Times" panose="02020603050405020304" pitchFamily="18" charset="0"/>
              </a:rPr>
              <a:t>ETIE</a:t>
            </a:r>
            <a:r>
              <a:rPr lang="zh-CN" altLang="en-US" sz="2600" dirty="0">
                <a:solidFill>
                  <a:srgbClr val="000000"/>
                </a:solidFill>
                <a:latin typeface="Times" panose="02020603050405020304" pitchFamily="18" charset="0"/>
                <a:ea typeface="宋体" panose="02010600030101010101" pitchFamily="2" charset="-122"/>
                <a:cs typeface="Times" panose="02020603050405020304" pitchFamily="18" charset="0"/>
              </a:rPr>
              <a:t>也是个很好的跳板。在这，有一个国内无法比拟的好处，可以直接去找教授面谈，这样会更容易给教授留下印象，在申请的过程中往往会起到决定性的作用。</a:t>
            </a:r>
            <a:endParaRPr lang="en-US" altLang="zh-CN" sz="2600" dirty="0">
              <a:solidFill>
                <a:srgbClr val="000000"/>
              </a:solidFill>
              <a:latin typeface="Times" panose="02020603050405020304" pitchFamily="18" charset="0"/>
              <a:ea typeface="宋体" panose="02010600030101010101" pitchFamily="2" charset="-122"/>
              <a:cs typeface="Times" panose="02020603050405020304" pitchFamily="18" charset="0"/>
            </a:endParaRPr>
          </a:p>
          <a:p>
            <a:pPr marL="0" indent="0" algn="r" defTabSz="914377" eaLnBrk="1" fontAlgn="base" hangingPunct="1">
              <a:spcBef>
                <a:spcPct val="0"/>
              </a:spcBef>
              <a:spcAft>
                <a:spcPct val="0"/>
              </a:spcAft>
            </a:pPr>
            <a:r>
              <a:rPr lang="en-US" altLang="zh-CN" i="1" dirty="0">
                <a:solidFill>
                  <a:srgbClr val="000000"/>
                </a:solidFill>
                <a:latin typeface="Times" panose="02020603050405020304" pitchFamily="18" charset="0"/>
                <a:ea typeface="宋体" panose="02010600030101010101" pitchFamily="2" charset="-122"/>
                <a:cs typeface="Times" panose="02020603050405020304" pitchFamily="18" charset="0"/>
              </a:rPr>
              <a:t>- Wei Wu, BIT</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pic>
        <p:nvPicPr>
          <p:cNvPr id="26628" name="Picture 12" descr="C:\A_Zhou\A_Zhou_Travel_Work_to be transfered\ETIE\2010ETIE PHOTOS\convocation\DSC_175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11237" y="3147501"/>
            <a:ext cx="4873963" cy="326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ED09A88-BBC2-4947-AA3F-FCD2D33C2DE0}"/>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70054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9" name="Rectangle 8"/>
          <p:cNvSpPr>
            <a:spLocks noChangeArrowheads="1"/>
          </p:cNvSpPr>
          <p:nvPr/>
        </p:nvSpPr>
        <p:spPr bwMode="auto">
          <a:xfrm>
            <a:off x="1175808" y="920207"/>
            <a:ext cx="1043093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sz="2600" dirty="0">
                <a:solidFill>
                  <a:srgbClr val="000000"/>
                </a:solidFill>
                <a:ea typeface="宋体" panose="02010600030101010101" pitchFamily="2" charset="-122"/>
                <a:cs typeface="Times New Roman" panose="02020603050405020304" pitchFamily="18" charset="0"/>
              </a:rPr>
              <a:t>“ETIE</a:t>
            </a:r>
            <a:r>
              <a:rPr lang="zh-CN" altLang="en-US" sz="2600" dirty="0">
                <a:solidFill>
                  <a:srgbClr val="000000"/>
                </a:solidFill>
                <a:ea typeface="宋体" panose="02010600030101010101" pitchFamily="2" charset="-122"/>
                <a:cs typeface="Times New Roman" panose="02020603050405020304" pitchFamily="18" charset="0"/>
              </a:rPr>
              <a:t>项目为我们提供一个很好平台，无论为以后留美学习还是工作都打下了基础。通过这个项目，我们不仅学到了实用的技能更加深对美国文化的认识，使人更快的成熟成长起来。”</a:t>
            </a:r>
            <a:endParaRPr lang="en-US" altLang="zh-CN" sz="2600" dirty="0">
              <a:solidFill>
                <a:srgbClr val="000000"/>
              </a:solidFill>
              <a:ea typeface="宋体" panose="02010600030101010101" pitchFamily="2" charset="-122"/>
              <a:cs typeface="Times New Roman" panose="02020603050405020304" pitchFamily="18" charset="0"/>
            </a:endParaRPr>
          </a:p>
          <a:p>
            <a:pPr marL="0" indent="0" algn="r" defTabSz="914377" eaLnBrk="1" fontAlgn="base" hangingPunct="1">
              <a:spcBef>
                <a:spcPct val="0"/>
              </a:spcBef>
              <a:spcAft>
                <a:spcPct val="0"/>
              </a:spcAft>
              <a:buClr>
                <a:srgbClr val="FF9900"/>
              </a:buClr>
            </a:pPr>
            <a:r>
              <a:rPr lang="en-US" altLang="zh-CN" i="1" dirty="0">
                <a:solidFill>
                  <a:srgbClr val="000000"/>
                </a:solidFill>
                <a:ea typeface="宋体" panose="02010600030101010101" pitchFamily="2" charset="-122"/>
                <a:cs typeface="Times New Roman" panose="02020603050405020304" pitchFamily="18" charset="0"/>
              </a:rPr>
              <a:t>- Shan Ren</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pic>
        <p:nvPicPr>
          <p:cNvPr id="8" name="图片 7" descr="图片包含 人员, 室内, 天花板, 人物&#10;&#10;描述已自动生成">
            <a:extLst>
              <a:ext uri="{FF2B5EF4-FFF2-40B4-BE49-F238E27FC236}">
                <a16:creationId xmlns:a16="http://schemas.microsoft.com/office/drawing/2014/main" id="{9C7122E0-A6EF-4A87-B712-92FBC3A678A1}"/>
              </a:ext>
            </a:extLst>
          </p:cNvPr>
          <p:cNvPicPr>
            <a:picLocks noChangeAspect="1"/>
          </p:cNvPicPr>
          <p:nvPr/>
        </p:nvPicPr>
        <p:blipFill>
          <a:blip r:embed="rId2"/>
          <a:stretch>
            <a:fillRect/>
          </a:stretch>
        </p:blipFill>
        <p:spPr>
          <a:xfrm>
            <a:off x="1307042" y="2973403"/>
            <a:ext cx="4631267" cy="3473449"/>
          </a:xfrm>
          <a:prstGeom prst="rect">
            <a:avLst/>
          </a:prstGeom>
        </p:spPr>
      </p:pic>
      <p:pic>
        <p:nvPicPr>
          <p:cNvPr id="10" name="图片 9" descr="图片包含 室内, 人员, 墙壁, 天花板&#10;&#10;描述已自动生成">
            <a:extLst>
              <a:ext uri="{FF2B5EF4-FFF2-40B4-BE49-F238E27FC236}">
                <a16:creationId xmlns:a16="http://schemas.microsoft.com/office/drawing/2014/main" id="{CB74D590-91CD-4DAF-A3EE-E961167D4891}"/>
              </a:ext>
            </a:extLst>
          </p:cNvPr>
          <p:cNvPicPr>
            <a:picLocks noChangeAspect="1"/>
          </p:cNvPicPr>
          <p:nvPr/>
        </p:nvPicPr>
        <p:blipFill>
          <a:blip r:embed="rId3"/>
          <a:stretch>
            <a:fillRect/>
          </a:stretch>
        </p:blipFill>
        <p:spPr>
          <a:xfrm>
            <a:off x="6623051" y="2954351"/>
            <a:ext cx="4631267" cy="3473451"/>
          </a:xfrm>
          <a:prstGeom prst="rect">
            <a:avLst/>
          </a:prstGeom>
        </p:spPr>
      </p:pic>
      <p:sp>
        <p:nvSpPr>
          <p:cNvPr id="2" name="TextBox 1">
            <a:extLst>
              <a:ext uri="{FF2B5EF4-FFF2-40B4-BE49-F238E27FC236}">
                <a16:creationId xmlns:a16="http://schemas.microsoft.com/office/drawing/2014/main" id="{9F8E66A4-322B-4F5E-91E9-EF03F6A83D16}"/>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95792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150408" y="1359505"/>
            <a:ext cx="10134600" cy="2277547"/>
          </a:xfrm>
          <a:prstGeom prst="rect">
            <a:avLst/>
          </a:prstGeom>
          <a:noFill/>
        </p:spPr>
        <p:txBody>
          <a:bodyPr wrap="square" rtlCol="0">
            <a:spAutoFit/>
          </a:bodyPr>
          <a:lstStyle/>
          <a:p>
            <a:pPr defTabSz="914377" fontAlgn="base">
              <a:spcBef>
                <a:spcPct val="0"/>
              </a:spcBef>
              <a:spcAft>
                <a:spcPct val="0"/>
              </a:spcAft>
            </a:pPr>
            <a:r>
              <a:rPr lang="zh-CN" altLang="en-US" sz="2400" dirty="0">
                <a:solidFill>
                  <a:srgbClr val="000000"/>
                </a:solidFill>
                <a:latin typeface="Times New Roman" panose="02020603050405020304" pitchFamily="18" charset="0"/>
              </a:rPr>
              <a:t>通过</a:t>
            </a:r>
            <a:r>
              <a:rPr lang="en-US" altLang="zh-CN" sz="2400" dirty="0">
                <a:solidFill>
                  <a:srgbClr val="000000"/>
                </a:solidFill>
                <a:latin typeface="Times New Roman" panose="02020603050405020304" pitchFamily="18" charset="0"/>
              </a:rPr>
              <a:t>ETIE</a:t>
            </a:r>
            <a:r>
              <a:rPr lang="zh-CN" altLang="en-US" sz="2400" dirty="0">
                <a:solidFill>
                  <a:srgbClr val="000000"/>
                </a:solidFill>
                <a:latin typeface="Times New Roman" panose="02020603050405020304" pitchFamily="18" charset="0"/>
              </a:rPr>
              <a:t>项目有幸出国学习和生活，我从没后悔过这个选择。大四一年在普渡学习的时光很快乐，也很辛苦。做毕业设计开始时很多东西都不会，只能天天泡在实验室。正是这段经历让我喜欢上了我所做的事。所以决定投身于这方面的研究。同时自己在专业知识方面也有所领悟。通过</a:t>
            </a:r>
            <a:r>
              <a:rPr lang="en-US" altLang="zh-CN" sz="2400" dirty="0">
                <a:solidFill>
                  <a:srgbClr val="000000"/>
                </a:solidFill>
                <a:latin typeface="Times New Roman" panose="02020603050405020304" pitchFamily="18" charset="0"/>
              </a:rPr>
              <a:t>ETIE</a:t>
            </a:r>
            <a:r>
              <a:rPr lang="zh-CN" altLang="en-US" sz="2400" dirty="0">
                <a:solidFill>
                  <a:srgbClr val="000000"/>
                </a:solidFill>
                <a:latin typeface="Times New Roman" panose="02020603050405020304" pitchFamily="18" charset="0"/>
              </a:rPr>
              <a:t>还认识了很多朋友，能和你们一起讨论学习我很幸运。</a:t>
            </a:r>
            <a:endParaRPr lang="en-US" altLang="zh-CN" sz="2400" dirty="0">
              <a:solidFill>
                <a:srgbClr val="000000"/>
              </a:solidFill>
              <a:latin typeface="Times New Roman" panose="02020603050405020304" pitchFamily="18" charset="0"/>
            </a:endParaRPr>
          </a:p>
          <a:p>
            <a:pPr algn="r" defTabSz="914377" fontAlgn="base">
              <a:spcBef>
                <a:spcPct val="0"/>
              </a:spcBef>
              <a:spcAft>
                <a:spcPct val="0"/>
              </a:spcAft>
            </a:pPr>
            <a:r>
              <a:rPr lang="en-US" altLang="zh-CN" sz="2200" i="1" dirty="0">
                <a:solidFill>
                  <a:srgbClr val="000000"/>
                </a:solidFill>
                <a:latin typeface="Times New Roman" panose="02020603050405020304" pitchFamily="18" charset="0"/>
              </a:rPr>
              <a:t>-Dong Fu</a:t>
            </a:r>
            <a:r>
              <a:rPr lang="zh-CN" altLang="en-US" sz="2200" i="1" dirty="0">
                <a:solidFill>
                  <a:srgbClr val="000000"/>
                </a:solidFill>
                <a:latin typeface="Times New Roman" panose="02020603050405020304" pitchFamily="18" charset="0"/>
              </a:rPr>
              <a:t>，</a:t>
            </a:r>
            <a:r>
              <a:rPr lang="en-US" altLang="zh-CN" sz="2200" i="1" dirty="0">
                <a:solidFill>
                  <a:srgbClr val="000000"/>
                </a:solidFill>
                <a:latin typeface="Times New Roman" panose="02020603050405020304" pitchFamily="18" charset="0"/>
              </a:rPr>
              <a:t>BIT</a:t>
            </a:r>
            <a:endParaRPr lang="en-US" sz="2200" i="1" dirty="0">
              <a:solidFill>
                <a:srgbClr val="000000"/>
              </a:solidFill>
              <a:latin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28134" y="3600451"/>
            <a:ext cx="4391815" cy="283915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4593" y="3581400"/>
            <a:ext cx="4391815" cy="2839155"/>
          </a:xfrm>
          <a:prstGeom prst="rect">
            <a:avLst/>
          </a:prstGeom>
        </p:spPr>
      </p:pic>
      <p:sp>
        <p:nvSpPr>
          <p:cNvPr id="2" name="TextBox 1">
            <a:extLst>
              <a:ext uri="{FF2B5EF4-FFF2-40B4-BE49-F238E27FC236}">
                <a16:creationId xmlns:a16="http://schemas.microsoft.com/office/drawing/2014/main" id="{5373D9E1-1460-4774-BF0F-FA2E006875E4}"/>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867272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p:nvPr>
        </p:nvSpPr>
        <p:spPr>
          <a:xfrm>
            <a:off x="584433" y="430499"/>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项目简介</a:t>
            </a:r>
            <a:endParaRPr lang="en-US" altLang="en-US" sz="4800" b="1" dirty="0">
              <a:solidFill>
                <a:srgbClr val="000000"/>
              </a:solidFill>
              <a:latin typeface="Times" panose="02020603050405020304" pitchFamily="18" charset="0"/>
            </a:endParaRP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p:txBody>
          <a:bodyPr>
            <a:normAutofit fontScale="92500" lnSpcReduction="20000"/>
          </a:bodyPr>
          <a:lstStyle/>
          <a:p>
            <a:pPr marL="342891" indent="-342891" defTabSz="914377" fontAlgn="base">
              <a:lnSpc>
                <a:spcPct val="120000"/>
              </a:lnSpc>
              <a:spcAft>
                <a:spcPct val="0"/>
              </a:spcAft>
              <a:buClr>
                <a:srgbClr val="CC9900"/>
              </a:buClr>
              <a:buFontTx/>
              <a:buChar char="•"/>
            </a:pPr>
            <a:r>
              <a:rPr lang="en-US" altLang="zh-CN" sz="3700" dirty="0">
                <a:solidFill>
                  <a:srgbClr val="000000"/>
                </a:solidFill>
                <a:latin typeface="Times New Roman"/>
              </a:rPr>
              <a:t>Engineering Training In English (ETIE) </a:t>
            </a:r>
            <a:r>
              <a:rPr lang="zh-CN" altLang="en-US" sz="3700" dirty="0">
                <a:solidFill>
                  <a:srgbClr val="000000"/>
                </a:solidFill>
                <a:latin typeface="Times New Roman"/>
              </a:rPr>
              <a:t>项目创立于</a:t>
            </a:r>
            <a:r>
              <a:rPr lang="en-US" altLang="zh-CN" sz="3700" dirty="0">
                <a:solidFill>
                  <a:srgbClr val="000000"/>
                </a:solidFill>
                <a:latin typeface="Times New Roman"/>
              </a:rPr>
              <a:t>2006</a:t>
            </a:r>
            <a:r>
              <a:rPr lang="zh-CN" altLang="en-US" sz="3700" dirty="0">
                <a:solidFill>
                  <a:srgbClr val="000000"/>
                </a:solidFill>
                <a:latin typeface="Times New Roman"/>
              </a:rPr>
              <a:t>年，隶属于普渡大学西北校区 </a:t>
            </a:r>
            <a:r>
              <a:rPr lang="en-US" altLang="zh-CN" sz="3700" dirty="0">
                <a:solidFill>
                  <a:srgbClr val="000000"/>
                </a:solidFill>
                <a:latin typeface="Times New Roman"/>
              </a:rPr>
              <a:t>(Hammond Campus)</a:t>
            </a:r>
            <a:r>
              <a:rPr lang="zh-CN" altLang="en-US" sz="3700" dirty="0">
                <a:solidFill>
                  <a:srgbClr val="000000"/>
                </a:solidFill>
                <a:latin typeface="Times New Roman"/>
              </a:rPr>
              <a:t>，面向工科专业的本科生及研究生。项目发展至今，已与国内</a:t>
            </a:r>
            <a:r>
              <a:rPr lang="en-US" altLang="zh-CN" sz="3700" dirty="0">
                <a:solidFill>
                  <a:srgbClr val="000000"/>
                </a:solidFill>
                <a:latin typeface="Times New Roman"/>
              </a:rPr>
              <a:t>30</a:t>
            </a:r>
            <a:r>
              <a:rPr lang="zh-CN" altLang="en-US" sz="3700" dirty="0">
                <a:solidFill>
                  <a:srgbClr val="000000"/>
                </a:solidFill>
                <a:latin typeface="Times New Roman"/>
              </a:rPr>
              <a:t>余所高校达成长期合作关系，其中包括中南大学，北京理工大学，华北电力大学，中国石油大学，上海大学等国内外知名院校。从</a:t>
            </a:r>
            <a:r>
              <a:rPr lang="en-US" altLang="zh-CN" sz="3700" dirty="0">
                <a:solidFill>
                  <a:srgbClr val="000000"/>
                </a:solidFill>
                <a:latin typeface="Times New Roman"/>
              </a:rPr>
              <a:t>2006</a:t>
            </a:r>
            <a:r>
              <a:rPr lang="zh-CN" altLang="en-US" sz="3700" dirty="0">
                <a:solidFill>
                  <a:srgbClr val="000000"/>
                </a:solidFill>
                <a:latin typeface="Times New Roman"/>
              </a:rPr>
              <a:t>年至今，已有超过</a:t>
            </a:r>
            <a:r>
              <a:rPr lang="en-US" altLang="zh-CN" sz="3700" dirty="0">
                <a:solidFill>
                  <a:srgbClr val="000000"/>
                </a:solidFill>
                <a:latin typeface="Times New Roman"/>
              </a:rPr>
              <a:t>580</a:t>
            </a:r>
            <a:r>
              <a:rPr lang="zh-CN" altLang="en-US" sz="3700" dirty="0">
                <a:solidFill>
                  <a:srgbClr val="000000"/>
                </a:solidFill>
                <a:latin typeface="Times New Roman"/>
              </a:rPr>
              <a:t>名优秀学生加入</a:t>
            </a:r>
            <a:r>
              <a:rPr lang="en-US" altLang="zh-CN" sz="3700" dirty="0">
                <a:solidFill>
                  <a:srgbClr val="000000"/>
                </a:solidFill>
                <a:latin typeface="Times New Roman"/>
              </a:rPr>
              <a:t>ETIE</a:t>
            </a:r>
            <a:r>
              <a:rPr lang="zh-CN" altLang="en-US" sz="3700" dirty="0">
                <a:solidFill>
                  <a:srgbClr val="000000"/>
                </a:solidFill>
                <a:latin typeface="Times New Roman"/>
              </a:rPr>
              <a:t>项目，其中</a:t>
            </a:r>
            <a:r>
              <a:rPr lang="en-US" altLang="zh-CN" sz="3700" dirty="0">
                <a:solidFill>
                  <a:srgbClr val="000000"/>
                </a:solidFill>
                <a:latin typeface="Times New Roman"/>
              </a:rPr>
              <a:t>70%</a:t>
            </a:r>
            <a:r>
              <a:rPr lang="zh-CN" altLang="en-US" sz="3700" dirty="0">
                <a:solidFill>
                  <a:srgbClr val="000000"/>
                </a:solidFill>
                <a:latin typeface="Times New Roman"/>
              </a:rPr>
              <a:t>的同学选择在</a:t>
            </a:r>
            <a:r>
              <a:rPr lang="en-US" altLang="zh-CN" sz="3700" dirty="0">
                <a:solidFill>
                  <a:srgbClr val="000000"/>
                </a:solidFill>
                <a:latin typeface="Times New Roman"/>
              </a:rPr>
              <a:t>PNW</a:t>
            </a:r>
            <a:r>
              <a:rPr lang="zh-CN" altLang="en-US" sz="3700" dirty="0">
                <a:solidFill>
                  <a:srgbClr val="000000"/>
                </a:solidFill>
                <a:latin typeface="Times New Roman"/>
              </a:rPr>
              <a:t>继续攻读研究生。</a:t>
            </a:r>
            <a:endParaRPr lang="en-US" altLang="zh-CN" sz="3700" dirty="0">
              <a:solidFill>
                <a:srgbClr val="000000"/>
              </a:solidFill>
              <a:latin typeface="Times New Roman"/>
            </a:endParaRPr>
          </a:p>
        </p:txBody>
      </p:sp>
    </p:spTree>
    <p:extLst>
      <p:ext uri="{BB962C8B-B14F-4D97-AF65-F5344CB8AC3E}">
        <p14:creationId xmlns:p14="http://schemas.microsoft.com/office/powerpoint/2010/main" val="42255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2" name="Rectangle 8"/>
          <p:cNvSpPr>
            <a:spLocks noChangeArrowheads="1"/>
          </p:cNvSpPr>
          <p:nvPr/>
        </p:nvSpPr>
        <p:spPr bwMode="auto">
          <a:xfrm>
            <a:off x="1003300" y="1095375"/>
            <a:ext cx="981604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dirty="0">
                <a:solidFill>
                  <a:srgbClr val="000000"/>
                </a:solidFill>
                <a:ea typeface="宋体" panose="02010600030101010101" pitchFamily="2" charset="-122"/>
                <a:cs typeface="Times New Roman" panose="02020603050405020304" pitchFamily="18" charset="0"/>
              </a:rPr>
              <a:t>“ETIE</a:t>
            </a:r>
            <a:r>
              <a:rPr lang="zh-CN" altLang="en-US" dirty="0">
                <a:solidFill>
                  <a:srgbClr val="000000"/>
                </a:solidFill>
                <a:ea typeface="宋体" panose="02010600030101010101" pitchFamily="2" charset="-122"/>
                <a:cs typeface="Times New Roman" panose="02020603050405020304" pitchFamily="18" charset="0"/>
              </a:rPr>
              <a:t>项目对自费出国留学生来说一个物美价廉的项目。说她物美，是因为她能提供学生优质的科研条件</a:t>
            </a:r>
            <a:r>
              <a:rPr lang="en-US" altLang="zh-CN" dirty="0">
                <a:solidFill>
                  <a:srgbClr val="000000"/>
                </a:solidFill>
                <a:ea typeface="宋体" panose="02010600030101010101" pitchFamily="2" charset="-122"/>
                <a:cs typeface="Times New Roman" panose="02020603050405020304" pitchFamily="18" charset="0"/>
              </a:rPr>
              <a:t>,</a:t>
            </a:r>
            <a:r>
              <a:rPr lang="zh-CN" altLang="en-US" dirty="0">
                <a:solidFill>
                  <a:srgbClr val="000000"/>
                </a:solidFill>
                <a:ea typeface="宋体" panose="02010600030101010101" pitchFamily="2" charset="-122"/>
                <a:cs typeface="Times New Roman" panose="02020603050405020304" pitchFamily="18" charset="0"/>
              </a:rPr>
              <a:t>为中国学生提供一个从单纯的理论学习到注重实际应用的转变平台，说她价廉，因为相对于其他的留学项目，</a:t>
            </a:r>
            <a:r>
              <a:rPr lang="en-US" altLang="zh-CN" dirty="0">
                <a:solidFill>
                  <a:srgbClr val="000000"/>
                </a:solidFill>
                <a:ea typeface="宋体" panose="02010600030101010101" pitchFamily="2" charset="-122"/>
                <a:cs typeface="Times New Roman" panose="02020603050405020304" pitchFamily="18" charset="0"/>
              </a:rPr>
              <a:t>ETIE</a:t>
            </a:r>
            <a:r>
              <a:rPr lang="zh-CN" altLang="en-US" dirty="0">
                <a:solidFill>
                  <a:srgbClr val="000000"/>
                </a:solidFill>
                <a:ea typeface="宋体" panose="02010600030101010101" pitchFamily="2" charset="-122"/>
                <a:cs typeface="Times New Roman" panose="02020603050405020304" pitchFamily="18" charset="0"/>
              </a:rPr>
              <a:t>项目是最省钱中的一个。</a:t>
            </a:r>
            <a:r>
              <a:rPr lang="en-US" altLang="zh-CN" dirty="0">
                <a:solidFill>
                  <a:srgbClr val="000000"/>
                </a:solidFill>
                <a:ea typeface="宋体" panose="02010600030101010101" pitchFamily="2" charset="-122"/>
                <a:cs typeface="Times New Roman" panose="02020603050405020304" pitchFamily="18" charset="0"/>
              </a:rPr>
              <a:t>ETIE</a:t>
            </a:r>
            <a:r>
              <a:rPr lang="zh-CN" altLang="en-US" dirty="0">
                <a:solidFill>
                  <a:srgbClr val="000000"/>
                </a:solidFill>
                <a:ea typeface="宋体" panose="02010600030101010101" pitchFamily="2" charset="-122"/>
                <a:cs typeface="Times New Roman" panose="02020603050405020304" pitchFamily="18" charset="0"/>
              </a:rPr>
              <a:t>项目有一套完善的管理系统，从接机那一刻开始，学生便能感觉到</a:t>
            </a:r>
            <a:r>
              <a:rPr lang="en-US" altLang="zh-CN" dirty="0">
                <a:solidFill>
                  <a:srgbClr val="000000"/>
                </a:solidFill>
                <a:ea typeface="宋体" panose="02010600030101010101" pitchFamily="2" charset="-122"/>
                <a:cs typeface="Times New Roman" panose="02020603050405020304" pitchFamily="18" charset="0"/>
              </a:rPr>
              <a:t>ETIE</a:t>
            </a:r>
            <a:r>
              <a:rPr lang="zh-CN" altLang="en-US" dirty="0">
                <a:solidFill>
                  <a:srgbClr val="000000"/>
                </a:solidFill>
                <a:ea typeface="宋体" panose="02010600030101010101" pitchFamily="2" charset="-122"/>
                <a:cs typeface="Times New Roman" panose="02020603050405020304" pitchFamily="18" charset="0"/>
              </a:rPr>
              <a:t>这个大家庭的温暖”。</a:t>
            </a:r>
            <a:endParaRPr lang="en-US" altLang="zh-CN" dirty="0">
              <a:solidFill>
                <a:srgbClr val="000000"/>
              </a:solidFill>
              <a:ea typeface="宋体" panose="02010600030101010101" pitchFamily="2" charset="-122"/>
              <a:cs typeface="Times New Roman" panose="02020603050405020304" pitchFamily="18" charset="0"/>
            </a:endParaRPr>
          </a:p>
          <a:p>
            <a:pPr marL="0" indent="0" algn="r" defTabSz="914377" eaLnBrk="1" fontAlgn="base" hangingPunct="1">
              <a:spcBef>
                <a:spcPct val="0"/>
              </a:spcBef>
              <a:spcAft>
                <a:spcPct val="0"/>
              </a:spcAft>
              <a:buClr>
                <a:srgbClr val="FF9900"/>
              </a:buClr>
            </a:pPr>
            <a:r>
              <a:rPr lang="en-US" altLang="zh-CN" sz="2200" i="1" dirty="0">
                <a:solidFill>
                  <a:srgbClr val="000000"/>
                </a:solidFill>
              </a:rPr>
              <a:t>- </a:t>
            </a:r>
            <a:r>
              <a:rPr lang="en-US" altLang="zh-CN" sz="2200" i="1" dirty="0" err="1">
                <a:solidFill>
                  <a:srgbClr val="000000"/>
                </a:solidFill>
                <a:ea typeface="宋体" panose="02010600030101010101" pitchFamily="2" charset="-122"/>
                <a:cs typeface="Times New Roman" panose="02020603050405020304" pitchFamily="18" charset="0"/>
              </a:rPr>
              <a:t>Weizhuo</a:t>
            </a:r>
            <a:r>
              <a:rPr lang="en-US" altLang="zh-CN" sz="2200" i="1" dirty="0">
                <a:solidFill>
                  <a:srgbClr val="000000"/>
                </a:solidFill>
                <a:ea typeface="宋体" panose="02010600030101010101" pitchFamily="2" charset="-122"/>
                <a:cs typeface="Times New Roman" panose="02020603050405020304" pitchFamily="18" charset="0"/>
              </a:rPr>
              <a:t> Zhao, CSU</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b="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D010508E-1DC2-4680-ABCC-C039D33C556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3573" y="3657600"/>
            <a:ext cx="4579155" cy="3048000"/>
          </a:xfrm>
          <a:prstGeom prst="rect">
            <a:avLst/>
          </a:prstGeom>
        </p:spPr>
      </p:pic>
      <p:sp>
        <p:nvSpPr>
          <p:cNvPr id="2" name="TextBox 1">
            <a:extLst>
              <a:ext uri="{FF2B5EF4-FFF2-40B4-BE49-F238E27FC236}">
                <a16:creationId xmlns:a16="http://schemas.microsoft.com/office/drawing/2014/main" id="{3FB07F8F-5729-416D-935E-BA482260331D}"/>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43668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00" name="Rectangle 8"/>
          <p:cNvSpPr>
            <a:spLocks noChangeArrowheads="1"/>
          </p:cNvSpPr>
          <p:nvPr/>
        </p:nvSpPr>
        <p:spPr bwMode="auto">
          <a:xfrm>
            <a:off x="1217082" y="1083733"/>
            <a:ext cx="998643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dirty="0">
                <a:solidFill>
                  <a:srgbClr val="000000"/>
                </a:solidFill>
                <a:ea typeface="宋体" panose="02010600030101010101" pitchFamily="2" charset="-122"/>
                <a:cs typeface="Times New Roman" panose="02020603050405020304" pitchFamily="18" charset="0"/>
              </a:rPr>
              <a:t>“</a:t>
            </a:r>
            <a:r>
              <a:rPr lang="zh-CN" altLang="en-US" dirty="0">
                <a:solidFill>
                  <a:srgbClr val="000000"/>
                </a:solidFill>
                <a:ea typeface="宋体" panose="02010600030101010101" pitchFamily="2" charset="-122"/>
                <a:cs typeface="Times New Roman" panose="02020603050405020304" pitchFamily="18" charset="0"/>
              </a:rPr>
              <a:t>我学会了独立自主</a:t>
            </a:r>
            <a:r>
              <a:rPr lang="en-US" altLang="zh-CN" dirty="0">
                <a:solidFill>
                  <a:srgbClr val="000000"/>
                </a:solidFill>
                <a:ea typeface="宋体" panose="02010600030101010101" pitchFamily="2" charset="-122"/>
                <a:cs typeface="Times New Roman" panose="02020603050405020304" pitchFamily="18" charset="0"/>
              </a:rPr>
              <a:t>,</a:t>
            </a:r>
            <a:r>
              <a:rPr lang="zh-CN" altLang="en-US" dirty="0">
                <a:solidFill>
                  <a:srgbClr val="000000"/>
                </a:solidFill>
                <a:ea typeface="宋体" panose="02010600030101010101" pitchFamily="2" charset="-122"/>
                <a:cs typeface="Times New Roman" panose="02020603050405020304" pitchFamily="18" charset="0"/>
              </a:rPr>
              <a:t>懂得了如何更有效率的学习和工作。</a:t>
            </a:r>
            <a:r>
              <a:rPr lang="en-US" altLang="zh-CN" dirty="0">
                <a:solidFill>
                  <a:srgbClr val="000000"/>
                </a:solidFill>
                <a:ea typeface="宋体" panose="02010600030101010101" pitchFamily="2" charset="-122"/>
                <a:cs typeface="Times New Roman" panose="02020603050405020304" pitchFamily="18" charset="0"/>
              </a:rPr>
              <a:t>EITE</a:t>
            </a:r>
            <a:r>
              <a:rPr lang="zh-CN" altLang="en-US" dirty="0">
                <a:solidFill>
                  <a:srgbClr val="000000"/>
                </a:solidFill>
                <a:ea typeface="宋体" panose="02010600030101010101" pitchFamily="2" charset="-122"/>
                <a:cs typeface="Times New Roman" panose="02020603050405020304" pitchFamily="18" charset="0"/>
              </a:rPr>
              <a:t>每年举办的各种活动丰富了我们的生活，尤其是春晚，为我们在外的学子创造了在家的幸福与温暖。同时，</a:t>
            </a:r>
            <a:r>
              <a:rPr lang="en-US" altLang="zh-CN" dirty="0">
                <a:solidFill>
                  <a:srgbClr val="000000"/>
                </a:solidFill>
                <a:ea typeface="宋体" panose="02010600030101010101" pitchFamily="2" charset="-122"/>
                <a:cs typeface="Times New Roman" panose="02020603050405020304" pitchFamily="18" charset="0"/>
              </a:rPr>
              <a:t>ETIE</a:t>
            </a:r>
            <a:r>
              <a:rPr lang="zh-CN" altLang="en-US" dirty="0">
                <a:solidFill>
                  <a:srgbClr val="000000"/>
                </a:solidFill>
                <a:ea typeface="宋体" panose="02010600030101010101" pitchFamily="2" charset="-122"/>
                <a:cs typeface="Times New Roman" panose="02020603050405020304" pitchFamily="18" charset="0"/>
              </a:rPr>
              <a:t>老生和社区华人对新生的帮助使得新生能够更快的适应在美的生活。</a:t>
            </a:r>
            <a:r>
              <a:rPr lang="en-US" altLang="zh-CN" dirty="0">
                <a:solidFill>
                  <a:srgbClr val="000000"/>
                </a:solidFill>
                <a:ea typeface="宋体" panose="02010600030101010101" pitchFamily="2" charset="-122"/>
                <a:cs typeface="Times New Roman" panose="02020603050405020304" pitchFamily="18" charset="0"/>
              </a:rPr>
              <a:t>”</a:t>
            </a:r>
          </a:p>
          <a:p>
            <a:pPr marL="0" indent="0" algn="r" defTabSz="914377" eaLnBrk="1" fontAlgn="base" hangingPunct="1">
              <a:spcBef>
                <a:spcPct val="0"/>
              </a:spcBef>
              <a:spcAft>
                <a:spcPct val="0"/>
              </a:spcAft>
              <a:buClr>
                <a:srgbClr val="FF9900"/>
              </a:buClr>
            </a:pPr>
            <a:r>
              <a:rPr lang="zh-CN" altLang="en-US" sz="2200" dirty="0">
                <a:solidFill>
                  <a:srgbClr val="000000"/>
                </a:solidFill>
                <a:ea typeface="宋体" panose="02010600030101010101" pitchFamily="2" charset="-122"/>
                <a:cs typeface="Times New Roman" panose="02020603050405020304" pitchFamily="18" charset="0"/>
              </a:rPr>
              <a:t> </a:t>
            </a:r>
            <a:r>
              <a:rPr lang="en-US" altLang="zh-CN" sz="2200" dirty="0">
                <a:solidFill>
                  <a:srgbClr val="000000"/>
                </a:solidFill>
                <a:ea typeface="宋体" panose="02010600030101010101" pitchFamily="2" charset="-122"/>
                <a:cs typeface="Times New Roman" panose="02020603050405020304" pitchFamily="18" charset="0"/>
              </a:rPr>
              <a:t>- </a:t>
            </a:r>
            <a:r>
              <a:rPr lang="en-US" altLang="zh-CN" sz="2200" i="1" dirty="0" err="1">
                <a:solidFill>
                  <a:srgbClr val="000000"/>
                </a:solidFill>
                <a:ea typeface="宋体" panose="02010600030101010101" pitchFamily="2" charset="-122"/>
                <a:cs typeface="Times New Roman" panose="02020603050405020304" pitchFamily="18" charset="0"/>
              </a:rPr>
              <a:t>Niana</a:t>
            </a:r>
            <a:r>
              <a:rPr lang="en-US" altLang="zh-CN" sz="2200" i="1" dirty="0">
                <a:solidFill>
                  <a:srgbClr val="000000"/>
                </a:solidFill>
                <a:ea typeface="宋体" panose="02010600030101010101" pitchFamily="2" charset="-122"/>
                <a:cs typeface="Times New Roman" panose="02020603050405020304" pitchFamily="18" charset="0"/>
              </a:rPr>
              <a:t> Zhou, CSU</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b="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8747BAB6-5722-44E9-82C5-A8C3F4BD556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33418" y="3048000"/>
            <a:ext cx="5258516" cy="3500200"/>
          </a:xfrm>
          <a:prstGeom prst="rect">
            <a:avLst/>
          </a:prstGeom>
        </p:spPr>
      </p:pic>
      <p:sp>
        <p:nvSpPr>
          <p:cNvPr id="2" name="TextBox 1">
            <a:extLst>
              <a:ext uri="{FF2B5EF4-FFF2-40B4-BE49-F238E27FC236}">
                <a16:creationId xmlns:a16="http://schemas.microsoft.com/office/drawing/2014/main" id="{91E2B538-A940-490F-A182-C0ADCD7529B0}"/>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696863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3" name="Picture 16" descr="P2090335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1" y="3276601"/>
            <a:ext cx="5864977"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8"/>
          <p:cNvSpPr>
            <a:spLocks noChangeArrowheads="1"/>
          </p:cNvSpPr>
          <p:nvPr/>
        </p:nvSpPr>
        <p:spPr bwMode="auto">
          <a:xfrm>
            <a:off x="1148292" y="1208617"/>
            <a:ext cx="1016846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sz="2600"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sz="2600" dirty="0">
                <a:solidFill>
                  <a:srgbClr val="000000"/>
                </a:solidFill>
                <a:ea typeface="宋体" panose="02010600030101010101" pitchFamily="2" charset="-122"/>
                <a:cs typeface="Times New Roman" panose="02020603050405020304" pitchFamily="18" charset="0"/>
              </a:rPr>
              <a:t>“</a:t>
            </a:r>
            <a:r>
              <a:rPr lang="zh-CN" altLang="en-US" sz="2600" dirty="0">
                <a:solidFill>
                  <a:srgbClr val="000000"/>
                </a:solidFill>
                <a:ea typeface="宋体" panose="02010600030101010101" pitchFamily="2" charset="-122"/>
                <a:cs typeface="Times New Roman" panose="02020603050405020304" pitchFamily="18" charset="0"/>
              </a:rPr>
              <a:t>美国的教育制度很好，学校就像一个服务机构，能够尽量解决我们的困难。虽然我们这个校区不大，但是感觉学的东西其实也不少。</a:t>
            </a:r>
            <a:r>
              <a:rPr lang="en-US" altLang="zh-CN" sz="2600" dirty="0">
                <a:solidFill>
                  <a:srgbClr val="000000"/>
                </a:solidFill>
                <a:ea typeface="宋体" panose="02010600030101010101" pitchFamily="2" charset="-122"/>
                <a:cs typeface="Times New Roman" panose="02020603050405020304" pitchFamily="18" charset="0"/>
              </a:rPr>
              <a:t>ETIE</a:t>
            </a:r>
            <a:r>
              <a:rPr lang="zh-CN" altLang="en-US" sz="2600" dirty="0">
                <a:solidFill>
                  <a:srgbClr val="000000"/>
                </a:solidFill>
                <a:ea typeface="宋体" panose="02010600030101010101" pitchFamily="2" charset="-122"/>
                <a:cs typeface="Times New Roman" panose="02020603050405020304" pitchFamily="18" charset="0"/>
              </a:rPr>
              <a:t>提供我们一个很好的平台，让我们能够展翅飞翔</a:t>
            </a:r>
            <a:r>
              <a:rPr lang="en-US" altLang="zh-CN" sz="2600" dirty="0">
                <a:solidFill>
                  <a:srgbClr val="000000"/>
                </a:solidFill>
                <a:ea typeface="宋体" panose="02010600030101010101" pitchFamily="2" charset="-122"/>
                <a:cs typeface="Times New Roman" panose="02020603050405020304" pitchFamily="18" charset="0"/>
              </a:rPr>
              <a:t>”</a:t>
            </a:r>
            <a:r>
              <a:rPr lang="zh-CN" altLang="en-US" sz="2600" dirty="0">
                <a:solidFill>
                  <a:srgbClr val="000000"/>
                </a:solidFill>
                <a:ea typeface="宋体" panose="02010600030101010101" pitchFamily="2" charset="-122"/>
                <a:cs typeface="Times New Roman" panose="02020603050405020304" pitchFamily="18" charset="0"/>
              </a:rPr>
              <a:t>。</a:t>
            </a:r>
            <a:endParaRPr lang="en-US" altLang="zh-CN" sz="2600" dirty="0">
              <a:solidFill>
                <a:srgbClr val="000000"/>
              </a:solidFill>
              <a:ea typeface="宋体" panose="02010600030101010101" pitchFamily="2" charset="-122"/>
              <a:cs typeface="Times New Roman" panose="02020603050405020304" pitchFamily="18" charset="0"/>
            </a:endParaRPr>
          </a:p>
          <a:p>
            <a:pPr marL="0" indent="0" algn="r" defTabSz="914377" eaLnBrk="1" fontAlgn="base" hangingPunct="1">
              <a:spcBef>
                <a:spcPct val="0"/>
              </a:spcBef>
              <a:spcAft>
                <a:spcPct val="0"/>
              </a:spcAft>
              <a:buClr>
                <a:srgbClr val="FF9900"/>
              </a:buClr>
            </a:pPr>
            <a:r>
              <a:rPr lang="zh-CN" altLang="en-US" i="1" dirty="0">
                <a:solidFill>
                  <a:srgbClr val="000000"/>
                </a:solidFill>
                <a:ea typeface="宋体" panose="02010600030101010101" pitchFamily="2" charset="-122"/>
                <a:cs typeface="Times New Roman" panose="02020603050405020304" pitchFamily="18" charset="0"/>
              </a:rPr>
              <a:t> </a:t>
            </a:r>
            <a:r>
              <a:rPr lang="en-US" altLang="zh-CN" i="1" dirty="0">
                <a:solidFill>
                  <a:srgbClr val="000000"/>
                </a:solidFill>
                <a:ea typeface="宋体" panose="02010600030101010101" pitchFamily="2" charset="-122"/>
                <a:cs typeface="Times New Roman" panose="02020603050405020304" pitchFamily="18" charset="0"/>
              </a:rPr>
              <a:t>- Hao Shen, BIT</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b="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F70F8CA7-2F13-4FD3-A4D6-359E0085C22D}"/>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58411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7" name="Picture 23" descr="P5020618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91000" y="3429000"/>
            <a:ext cx="371856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8"/>
          <p:cNvSpPr>
            <a:spLocks noChangeArrowheads="1"/>
          </p:cNvSpPr>
          <p:nvPr/>
        </p:nvSpPr>
        <p:spPr bwMode="auto">
          <a:xfrm>
            <a:off x="1027642" y="1038225"/>
            <a:ext cx="1014306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sz="2600" dirty="0">
                <a:solidFill>
                  <a:srgbClr val="000000"/>
                </a:solidFill>
                <a:ea typeface="宋体" panose="02010600030101010101" pitchFamily="2" charset="-122"/>
                <a:cs typeface="Times New Roman" panose="02020603050405020304" pitchFamily="18" charset="0"/>
              </a:rPr>
              <a:t>“</a:t>
            </a:r>
            <a:r>
              <a:rPr lang="zh-CN" altLang="en-US" sz="2600" dirty="0">
                <a:solidFill>
                  <a:srgbClr val="000000"/>
                </a:solidFill>
                <a:ea typeface="宋体" panose="02010600030101010101" pitchFamily="2" charset="-122"/>
                <a:cs typeface="Times New Roman" panose="02020603050405020304" pitchFamily="18" charset="0"/>
              </a:rPr>
              <a:t>这里的毕设与国内的不同，要做两个学期，也就是一个学年，</a:t>
            </a:r>
            <a:r>
              <a:rPr lang="en-US" altLang="zh-CN" sz="2600" dirty="0">
                <a:solidFill>
                  <a:srgbClr val="000000"/>
                </a:solidFill>
                <a:ea typeface="宋体" panose="02010600030101010101" pitchFamily="2" charset="-122"/>
                <a:cs typeface="Times New Roman" panose="02020603050405020304" pitchFamily="18" charset="0"/>
              </a:rPr>
              <a:t>Senior Design</a:t>
            </a:r>
            <a:r>
              <a:rPr lang="zh-CN" altLang="en-US" sz="2600" dirty="0">
                <a:solidFill>
                  <a:srgbClr val="000000"/>
                </a:solidFill>
                <a:ea typeface="宋体" panose="02010600030101010101" pitchFamily="2" charset="-122"/>
                <a:cs typeface="Times New Roman" panose="02020603050405020304" pitchFamily="18" charset="0"/>
              </a:rPr>
              <a:t>是对自己大学所学知识的综合与应用。我的导师在整个的毕设过程中给了我很多的帮助，记得那时候每个星期都要与导师讨论毕设问题。另外，这里的</a:t>
            </a:r>
            <a:r>
              <a:rPr lang="en-US" altLang="zh-CN" sz="2600" dirty="0">
                <a:solidFill>
                  <a:srgbClr val="000000"/>
                </a:solidFill>
                <a:ea typeface="宋体" panose="02010600030101010101" pitchFamily="2" charset="-122"/>
                <a:cs typeface="Times New Roman" panose="02020603050405020304" pitchFamily="18" charset="0"/>
              </a:rPr>
              <a:t>Senior Design</a:t>
            </a:r>
            <a:r>
              <a:rPr lang="zh-CN" altLang="en-US" sz="2600" dirty="0">
                <a:solidFill>
                  <a:srgbClr val="000000"/>
                </a:solidFill>
                <a:ea typeface="宋体" panose="02010600030101010101" pitchFamily="2" charset="-122"/>
                <a:cs typeface="Times New Roman" panose="02020603050405020304" pitchFamily="18" charset="0"/>
              </a:rPr>
              <a:t>是团队协作的</a:t>
            </a:r>
            <a:r>
              <a:rPr lang="en-US" altLang="zh-CN" sz="2600" dirty="0">
                <a:solidFill>
                  <a:srgbClr val="000000"/>
                </a:solidFill>
                <a:ea typeface="宋体" panose="02010600030101010101" pitchFamily="2" charset="-122"/>
                <a:cs typeface="Times New Roman" panose="02020603050405020304" pitchFamily="18" charset="0"/>
              </a:rPr>
              <a:t>”</a:t>
            </a:r>
            <a:r>
              <a:rPr lang="zh-CN" altLang="en-US" sz="2600" dirty="0">
                <a:solidFill>
                  <a:srgbClr val="000000"/>
                </a:solidFill>
                <a:ea typeface="宋体" panose="02010600030101010101" pitchFamily="2" charset="-122"/>
                <a:cs typeface="Times New Roman" panose="02020603050405020304" pitchFamily="18" charset="0"/>
              </a:rPr>
              <a:t>。 </a:t>
            </a:r>
            <a:endParaRPr lang="en-US" altLang="zh-CN" sz="2600" dirty="0">
              <a:solidFill>
                <a:srgbClr val="000000"/>
              </a:solidFill>
              <a:ea typeface="宋体" panose="02010600030101010101" pitchFamily="2" charset="-122"/>
              <a:cs typeface="Times New Roman" panose="02020603050405020304" pitchFamily="18" charset="0"/>
            </a:endParaRPr>
          </a:p>
          <a:p>
            <a:pPr marL="0" indent="0" algn="r" defTabSz="914377" eaLnBrk="1" fontAlgn="base" hangingPunct="1">
              <a:spcBef>
                <a:spcPct val="0"/>
              </a:spcBef>
              <a:spcAft>
                <a:spcPct val="0"/>
              </a:spcAft>
              <a:buClr>
                <a:srgbClr val="FF9900"/>
              </a:buClr>
            </a:pPr>
            <a:r>
              <a:rPr lang="en-US" altLang="zh-CN" i="1" dirty="0">
                <a:solidFill>
                  <a:srgbClr val="000000"/>
                </a:solidFill>
                <a:ea typeface="宋体" panose="02010600030101010101" pitchFamily="2" charset="-122"/>
                <a:cs typeface="Times New Roman" panose="02020603050405020304" pitchFamily="18" charset="0"/>
              </a:rPr>
              <a:t>- Bai Lin, BIT</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b="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9D14F1A2-E414-46DF-8D27-703767E176A5}"/>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541450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2" name="Rectangle 8"/>
          <p:cNvSpPr>
            <a:spLocks noChangeArrowheads="1"/>
          </p:cNvSpPr>
          <p:nvPr/>
        </p:nvSpPr>
        <p:spPr bwMode="auto">
          <a:xfrm>
            <a:off x="1023408" y="987384"/>
            <a:ext cx="1032086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dirty="0">
                <a:solidFill>
                  <a:srgbClr val="000000"/>
                </a:solidFill>
                <a:ea typeface="宋体" panose="02010600030101010101" pitchFamily="2" charset="-122"/>
                <a:cs typeface="Times New Roman" panose="02020603050405020304" pitchFamily="18" charset="0"/>
              </a:rPr>
              <a:t>“</a:t>
            </a:r>
            <a:r>
              <a:rPr lang="zh-CN" altLang="en-US" dirty="0">
                <a:solidFill>
                  <a:srgbClr val="000000"/>
                </a:solidFill>
                <a:ea typeface="宋体" panose="02010600030101010101" pitchFamily="2" charset="-122"/>
                <a:cs typeface="Times New Roman" panose="02020603050405020304" pitchFamily="18" charset="0"/>
              </a:rPr>
              <a:t>首先我觉得是教授们都非常友好，也非常耐心，我能从每位教授那里得到很多的知识，他们在学术上一丝不苟的精神也让我非常敬佩。第二点我想就是</a:t>
            </a:r>
            <a:r>
              <a:rPr lang="en-US" altLang="zh-CN" dirty="0">
                <a:solidFill>
                  <a:srgbClr val="000000"/>
                </a:solidFill>
                <a:ea typeface="宋体" panose="02010600030101010101" pitchFamily="2" charset="-122"/>
                <a:cs typeface="Times New Roman" panose="02020603050405020304" pitchFamily="18" charset="0"/>
              </a:rPr>
              <a:t>PNW</a:t>
            </a:r>
            <a:r>
              <a:rPr lang="zh-CN" altLang="en-US" dirty="0">
                <a:solidFill>
                  <a:srgbClr val="000000"/>
                </a:solidFill>
                <a:ea typeface="宋体" panose="02010600030101010101" pitchFamily="2" charset="-122"/>
                <a:cs typeface="Times New Roman" panose="02020603050405020304" pitchFamily="18" charset="0"/>
              </a:rPr>
              <a:t>这个大家庭，学长学姐们早就准备好了为我们提供帮助，中国学生会还会经常组织各种活动，让大家在美国学好玩好。最后我觉得就是学校提供的各种服务，比如</a:t>
            </a:r>
            <a:r>
              <a:rPr lang="en-US" altLang="zh-CN" dirty="0">
                <a:solidFill>
                  <a:srgbClr val="000000"/>
                </a:solidFill>
                <a:ea typeface="宋体" panose="02010600030101010101" pitchFamily="2" charset="-122"/>
                <a:cs typeface="Times New Roman" panose="02020603050405020304" pitchFamily="18" charset="0"/>
              </a:rPr>
              <a:t>Career Service Center</a:t>
            </a:r>
            <a:r>
              <a:rPr lang="zh-CN" altLang="en-US" dirty="0">
                <a:solidFill>
                  <a:srgbClr val="000000"/>
                </a:solidFill>
                <a:ea typeface="宋体" panose="02010600030101010101" pitchFamily="2" charset="-122"/>
                <a:cs typeface="Times New Roman" panose="02020603050405020304" pitchFamily="18" charset="0"/>
              </a:rPr>
              <a:t>和</a:t>
            </a:r>
            <a:r>
              <a:rPr lang="en-US" altLang="zh-CN" dirty="0">
                <a:solidFill>
                  <a:srgbClr val="000000"/>
                </a:solidFill>
                <a:ea typeface="宋体" panose="02010600030101010101" pitchFamily="2" charset="-122"/>
                <a:cs typeface="Times New Roman" panose="02020603050405020304" pitchFamily="18" charset="0"/>
              </a:rPr>
              <a:t>Writing Center”</a:t>
            </a:r>
            <a:r>
              <a:rPr lang="zh-CN" altLang="en-US" dirty="0">
                <a:solidFill>
                  <a:srgbClr val="000000"/>
                </a:solidFill>
                <a:ea typeface="宋体" panose="02010600030101010101" pitchFamily="2" charset="-122"/>
                <a:cs typeface="Times New Roman" panose="02020603050405020304" pitchFamily="18" charset="0"/>
              </a:rPr>
              <a:t>。</a:t>
            </a:r>
            <a:endParaRPr lang="en-US" altLang="zh-CN" dirty="0">
              <a:solidFill>
                <a:srgbClr val="000000"/>
              </a:solidFill>
              <a:ea typeface="宋体" panose="02010600030101010101" pitchFamily="2" charset="-122"/>
              <a:cs typeface="Times New Roman" panose="02020603050405020304" pitchFamily="18" charset="0"/>
            </a:endParaRPr>
          </a:p>
          <a:p>
            <a:pPr marL="0" indent="0" algn="r" defTabSz="914377" eaLnBrk="1" fontAlgn="base" hangingPunct="1">
              <a:spcBef>
                <a:spcPct val="0"/>
              </a:spcBef>
              <a:spcAft>
                <a:spcPct val="0"/>
              </a:spcAft>
              <a:buClr>
                <a:srgbClr val="FF9900"/>
              </a:buClr>
            </a:pPr>
            <a:r>
              <a:rPr lang="zh-CN" altLang="en-US" sz="2200" i="1" dirty="0">
                <a:solidFill>
                  <a:srgbClr val="000000"/>
                </a:solidFill>
                <a:ea typeface="宋体" panose="02010600030101010101" pitchFamily="2" charset="-122"/>
                <a:cs typeface="Times New Roman" panose="02020603050405020304" pitchFamily="18" charset="0"/>
              </a:rPr>
              <a:t> </a:t>
            </a:r>
            <a:r>
              <a:rPr lang="en-US" altLang="zh-CN" sz="2200" i="1" dirty="0">
                <a:solidFill>
                  <a:srgbClr val="000000"/>
                </a:solidFill>
                <a:ea typeface="宋体" panose="02010600030101010101" pitchFamily="2" charset="-122"/>
                <a:cs typeface="Times New Roman" panose="02020603050405020304" pitchFamily="18" charset="0"/>
              </a:rPr>
              <a:t>- </a:t>
            </a:r>
            <a:r>
              <a:rPr lang="en-US" altLang="zh-CN" sz="2200" i="1" dirty="0" err="1">
                <a:solidFill>
                  <a:srgbClr val="000000"/>
                </a:solidFill>
                <a:ea typeface="宋体" panose="02010600030101010101" pitchFamily="2" charset="-122"/>
                <a:cs typeface="Times New Roman" panose="02020603050405020304" pitchFamily="18" charset="0"/>
              </a:rPr>
              <a:t>Xuesi</a:t>
            </a:r>
            <a:r>
              <a:rPr lang="en-US" altLang="zh-CN" sz="2200" i="1" dirty="0">
                <a:solidFill>
                  <a:srgbClr val="000000"/>
                </a:solidFill>
                <a:ea typeface="宋体" panose="02010600030101010101" pitchFamily="2" charset="-122"/>
                <a:cs typeface="Times New Roman" panose="02020603050405020304" pitchFamily="18" charset="0"/>
              </a:rPr>
              <a:t> Wang, BIT</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b="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pic>
        <p:nvPicPr>
          <p:cNvPr id="7" name="图片 6">
            <a:extLst>
              <a:ext uri="{FF2B5EF4-FFF2-40B4-BE49-F238E27FC236}">
                <a16:creationId xmlns:a16="http://schemas.microsoft.com/office/drawing/2014/main" id="{DAB563CD-133E-4D5B-8E58-75B6F67BA58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40017" y="3581401"/>
            <a:ext cx="3886736" cy="2593183"/>
          </a:xfrm>
          <a:prstGeom prst="rect">
            <a:avLst/>
          </a:prstGeom>
        </p:spPr>
      </p:pic>
      <p:pic>
        <p:nvPicPr>
          <p:cNvPr id="9" name="图片 8">
            <a:extLst>
              <a:ext uri="{FF2B5EF4-FFF2-40B4-BE49-F238E27FC236}">
                <a16:creationId xmlns:a16="http://schemas.microsoft.com/office/drawing/2014/main" id="{6F952FAB-CE6D-4293-BA21-FEE20C52D1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48402" y="3603173"/>
            <a:ext cx="3965575" cy="2645783"/>
          </a:xfrm>
          <a:prstGeom prst="rect">
            <a:avLst/>
          </a:prstGeom>
        </p:spPr>
      </p:pic>
      <p:sp>
        <p:nvSpPr>
          <p:cNvPr id="2" name="TextBox 1">
            <a:extLst>
              <a:ext uri="{FF2B5EF4-FFF2-40B4-BE49-F238E27FC236}">
                <a16:creationId xmlns:a16="http://schemas.microsoft.com/office/drawing/2014/main" id="{D0BF5AFA-9C64-43E7-B4A5-3086056B2805}"/>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353622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6" name="Rectangle 8"/>
          <p:cNvSpPr>
            <a:spLocks noChangeArrowheads="1"/>
          </p:cNvSpPr>
          <p:nvPr/>
        </p:nvSpPr>
        <p:spPr bwMode="auto">
          <a:xfrm>
            <a:off x="5219701" y="1278536"/>
            <a:ext cx="5457824"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891" indent="-342891" defTabSz="914377" eaLnBrk="1" fontAlgn="base" hangingPunct="1">
              <a:spcBef>
                <a:spcPct val="0"/>
              </a:spcBef>
              <a:spcAft>
                <a:spcPct val="0"/>
              </a:spcAft>
            </a:pPr>
            <a:endParaRPr lang="en-US" altLang="zh-CN" i="1"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dirty="0">
                <a:solidFill>
                  <a:srgbClr val="000000"/>
                </a:solidFill>
                <a:ea typeface="宋体" panose="02010600030101010101" pitchFamily="2" charset="-122"/>
                <a:cs typeface="Times New Roman" panose="02020603050405020304" pitchFamily="18" charset="0"/>
              </a:rPr>
              <a:t>“</a:t>
            </a:r>
            <a:r>
              <a:rPr lang="zh-CN" altLang="en-US" dirty="0">
                <a:solidFill>
                  <a:srgbClr val="000000"/>
                </a:solidFill>
                <a:ea typeface="宋体" panose="02010600030101010101" pitchFamily="2" charset="-122"/>
                <a:cs typeface="Times New Roman" panose="02020603050405020304" pitchFamily="18" charset="0"/>
              </a:rPr>
              <a:t>有着届届优良传统的</a:t>
            </a:r>
            <a:r>
              <a:rPr lang="en-US" altLang="zh-CN" dirty="0">
                <a:solidFill>
                  <a:srgbClr val="000000"/>
                </a:solidFill>
                <a:ea typeface="宋体" panose="02010600030101010101" pitchFamily="2" charset="-122"/>
                <a:cs typeface="Times New Roman" panose="02020603050405020304" pitchFamily="18" charset="0"/>
              </a:rPr>
              <a:t>ETIE</a:t>
            </a:r>
            <a:r>
              <a:rPr lang="zh-CN" altLang="en-US" dirty="0">
                <a:solidFill>
                  <a:srgbClr val="000000"/>
                </a:solidFill>
                <a:ea typeface="宋体" panose="02010600030101010101" pitchFamily="2" charset="-122"/>
                <a:cs typeface="Times New Roman" panose="02020603050405020304" pitchFamily="18" charset="0"/>
              </a:rPr>
              <a:t>项目，无疑是最省心的出国项目。 在这里不会孤单，也不会无助。 这样的凝聚与团结也是未来过河的一叶扁舟，登高的一把扶梯！</a:t>
            </a:r>
            <a:endParaRPr lang="en-US" altLang="zh-CN" dirty="0">
              <a:solidFill>
                <a:srgbClr val="000000"/>
              </a:solidFill>
              <a:ea typeface="宋体" panose="02010600030101010101" pitchFamily="2" charset="-122"/>
              <a:cs typeface="Times New Roman" panose="02020603050405020304" pitchFamily="18" charset="0"/>
            </a:endParaRPr>
          </a:p>
          <a:p>
            <a:pPr marL="0" indent="0" algn="r" defTabSz="914377" eaLnBrk="1" fontAlgn="base" hangingPunct="1">
              <a:spcBef>
                <a:spcPct val="0"/>
              </a:spcBef>
              <a:spcAft>
                <a:spcPct val="0"/>
              </a:spcAft>
              <a:buClr>
                <a:srgbClr val="FF9900"/>
              </a:buClr>
            </a:pPr>
            <a:r>
              <a:rPr lang="en-US" altLang="zh-CN" sz="2200" i="1" dirty="0">
                <a:solidFill>
                  <a:srgbClr val="000000"/>
                </a:solidFill>
                <a:ea typeface="宋体" panose="02010600030101010101" pitchFamily="2" charset="-122"/>
                <a:cs typeface="Times New Roman" panose="02020603050405020304" pitchFamily="18" charset="0"/>
              </a:rPr>
              <a:t>- Ye Shi, BIT</a:t>
            </a: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r>
              <a:rPr lang="en-US" altLang="zh-CN" dirty="0">
                <a:solidFill>
                  <a:srgbClr val="000000"/>
                </a:solidFill>
                <a:ea typeface="宋体" panose="02010600030101010101" pitchFamily="2" charset="-122"/>
                <a:cs typeface="Times New Roman" panose="02020603050405020304" pitchFamily="18" charset="0"/>
              </a:rPr>
              <a:t>ETIE </a:t>
            </a:r>
            <a:r>
              <a:rPr lang="zh-CN" altLang="en-US" dirty="0">
                <a:solidFill>
                  <a:srgbClr val="000000"/>
                </a:solidFill>
                <a:ea typeface="宋体" panose="02010600030101010101" pitchFamily="2" charset="-122"/>
                <a:cs typeface="Times New Roman" panose="02020603050405020304" pitchFamily="18" charset="0"/>
              </a:rPr>
              <a:t>梦想起飞的地方！</a:t>
            </a:r>
            <a:endParaRPr lang="en-US" altLang="zh-CN" dirty="0">
              <a:solidFill>
                <a:srgbClr val="000000"/>
              </a:solidFill>
              <a:ea typeface="宋体" panose="02010600030101010101" pitchFamily="2" charset="-122"/>
              <a:cs typeface="Times New Roman" panose="02020603050405020304" pitchFamily="18" charset="0"/>
            </a:endParaRPr>
          </a:p>
          <a:p>
            <a:pPr marL="0" indent="0" defTabSz="914377" eaLnBrk="1" fontAlgn="base" hangingPunct="1">
              <a:spcBef>
                <a:spcPct val="0"/>
              </a:spcBef>
              <a:spcAft>
                <a:spcPct val="0"/>
              </a:spcAft>
              <a:buClr>
                <a:srgbClr val="FF9900"/>
              </a:buClr>
            </a:pPr>
            <a:endParaRPr lang="en-US" altLang="zh-CN" dirty="0">
              <a:solidFill>
                <a:srgbClr val="000000"/>
              </a:solidFill>
              <a:ea typeface="宋体" panose="02010600030101010101" pitchFamily="2" charset="-122"/>
              <a:cs typeface="Times New Roman" panose="02020603050405020304" pitchFamily="18" charset="0"/>
            </a:endParaRPr>
          </a:p>
          <a:p>
            <a:pPr marL="0" indent="0" algn="r" defTabSz="914377" eaLnBrk="1" fontAlgn="base" hangingPunct="1">
              <a:spcBef>
                <a:spcPct val="0"/>
              </a:spcBef>
              <a:spcAft>
                <a:spcPct val="0"/>
              </a:spcAft>
              <a:buClr>
                <a:srgbClr val="FF9900"/>
              </a:buClr>
            </a:pPr>
            <a:r>
              <a:rPr lang="en-US" altLang="zh-CN" sz="2200" i="1" dirty="0">
                <a:solidFill>
                  <a:srgbClr val="000000"/>
                </a:solidFill>
                <a:ea typeface="宋体" panose="02010600030101010101" pitchFamily="2" charset="-122"/>
                <a:cs typeface="Times New Roman" panose="02020603050405020304" pitchFamily="18" charset="0"/>
              </a:rPr>
              <a:t>- </a:t>
            </a:r>
            <a:r>
              <a:rPr lang="en-US" altLang="zh-CN" sz="2200" i="1" dirty="0" err="1">
                <a:solidFill>
                  <a:srgbClr val="000000"/>
                </a:solidFill>
                <a:ea typeface="宋体" panose="02010600030101010101" pitchFamily="2" charset="-122"/>
                <a:cs typeface="Times New Roman" panose="02020603050405020304" pitchFamily="18" charset="0"/>
              </a:rPr>
              <a:t>Zhiyuan</a:t>
            </a:r>
            <a:r>
              <a:rPr lang="en-US" altLang="zh-CN" sz="2200" i="1" dirty="0">
                <a:solidFill>
                  <a:srgbClr val="000000"/>
                </a:solidFill>
                <a:ea typeface="宋体" panose="02010600030101010101" pitchFamily="2" charset="-122"/>
                <a:cs typeface="Times New Roman" panose="02020603050405020304" pitchFamily="18" charset="0"/>
              </a:rPr>
              <a:t> Li, UESTC</a:t>
            </a: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b="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i="1"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a:p>
            <a:pPr marL="342891" indent="-342891" defTabSz="914377" eaLnBrk="1" fontAlgn="base" hangingPunct="1">
              <a:spcBef>
                <a:spcPct val="0"/>
              </a:spcBef>
              <a:spcAft>
                <a:spcPct val="0"/>
              </a:spcAft>
              <a:buClr>
                <a:srgbClr val="FF9900"/>
              </a:buClr>
              <a:buFont typeface="Wingdings" panose="05000000000000000000" pitchFamily="2" charset="2"/>
              <a:buChar char="ü"/>
            </a:pPr>
            <a:endParaRPr lang="en-US" altLang="zh-CN" dirty="0">
              <a:solidFill>
                <a:srgbClr val="000000"/>
              </a:solidFill>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3C40D0D4-C6F0-4E17-9813-A03F0945C9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39725" y="2041528"/>
            <a:ext cx="4978400" cy="3733801"/>
          </a:xfrm>
          <a:prstGeom prst="rect">
            <a:avLst/>
          </a:prstGeom>
        </p:spPr>
      </p:pic>
      <p:sp>
        <p:nvSpPr>
          <p:cNvPr id="2" name="TextBox 1">
            <a:extLst>
              <a:ext uri="{FF2B5EF4-FFF2-40B4-BE49-F238E27FC236}">
                <a16:creationId xmlns:a16="http://schemas.microsoft.com/office/drawing/2014/main" id="{E7D77FC8-9A46-4128-BFDB-D9127B0E0960}"/>
              </a:ext>
            </a:extLst>
          </p:cNvPr>
          <p:cNvSpPr txBox="1"/>
          <p:nvPr/>
        </p:nvSpPr>
        <p:spPr>
          <a:xfrm>
            <a:off x="5218600" y="583366"/>
            <a:ext cx="4152348" cy="707886"/>
          </a:xfrm>
          <a:prstGeom prst="rect">
            <a:avLst/>
          </a:prstGeom>
          <a:noFill/>
        </p:spPr>
        <p:txBody>
          <a:bodyPr wrap="square" rtlCol="0">
            <a:spAutoFit/>
          </a:bodyPr>
          <a:lstStyle/>
          <a:p>
            <a:r>
              <a:rPr lang="ja-JP" altLang="en-US" sz="4000" b="1" dirty="0">
                <a:latin typeface="SimSun" panose="02010600030101010101" pitchFamily="2" charset="-122"/>
                <a:ea typeface="SimSun" panose="02010600030101010101" pitchFamily="2" charset="-122"/>
              </a:rPr>
              <a:t>学生感言</a:t>
            </a:r>
            <a:endParaRPr lang="en-US" sz="4000" b="1"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9104234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utside of gyte building in springtime; hammond campus"/>
          <p:cNvPicPr>
            <a:picLocks noChangeAspect="1"/>
          </p:cNvPicPr>
          <p:nvPr/>
        </p:nvPicPr>
        <p:blipFill rotWithShape="1">
          <a:blip r:embed="rId3" cstate="hqprint">
            <a:extLst>
              <a:ext uri="{28A0092B-C50C-407E-A947-70E740481C1C}">
                <a14:useLocalDpi xmlns:a14="http://schemas.microsoft.com/office/drawing/2010/main"/>
              </a:ext>
            </a:extLst>
          </a:blip>
          <a:srcRect r="-108"/>
          <a:stretch/>
        </p:blipFill>
        <p:spPr>
          <a:xfrm>
            <a:off x="0" y="99392"/>
            <a:ext cx="12284764" cy="6758608"/>
          </a:xfrm>
          <a:prstGeom prst="rect">
            <a:avLst/>
          </a:prstGeom>
        </p:spPr>
      </p:pic>
      <p:grpSp>
        <p:nvGrpSpPr>
          <p:cNvPr id="4" name="Group 3" descr="gold bar"/>
          <p:cNvGrpSpPr/>
          <p:nvPr/>
        </p:nvGrpSpPr>
        <p:grpSpPr>
          <a:xfrm>
            <a:off x="0" y="1"/>
            <a:ext cx="12192000" cy="1339273"/>
            <a:chOff x="0" y="0"/>
            <a:chExt cx="9144000" cy="1004455"/>
          </a:xfrm>
        </p:grpSpPr>
        <p:grpSp>
          <p:nvGrpSpPr>
            <p:cNvPr id="5" name="Group 4"/>
            <p:cNvGrpSpPr/>
            <p:nvPr/>
          </p:nvGrpSpPr>
          <p:grpSpPr>
            <a:xfrm>
              <a:off x="0" y="0"/>
              <a:ext cx="9144000" cy="1004455"/>
              <a:chOff x="0" y="0"/>
              <a:chExt cx="9144000" cy="1004455"/>
            </a:xfrm>
          </p:grpSpPr>
          <p:sp>
            <p:nvSpPr>
              <p:cNvPr id="7" name="Rectangle 6"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7"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pic>
          <p:nvPicPr>
            <p:cNvPr id="6" name="Picture 5" descr="purdue university northwest logo"/>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2" name="Rectangle 1">
            <a:extLst>
              <a:ext uri="{FF2B5EF4-FFF2-40B4-BE49-F238E27FC236}">
                <a16:creationId xmlns:a16="http://schemas.microsoft.com/office/drawing/2014/main" id="{9DFC91D2-DCEF-4461-BBA8-EACBB7742C23}"/>
              </a:ext>
            </a:extLst>
          </p:cNvPr>
          <p:cNvSpPr/>
          <p:nvPr/>
        </p:nvSpPr>
        <p:spPr>
          <a:xfrm>
            <a:off x="3607266" y="2883444"/>
            <a:ext cx="5614335"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panose="02020603050405020304" pitchFamily="18" charset="0"/>
                <a:cs typeface="Times" panose="02020603050405020304" pitchFamily="18" charset="0"/>
              </a:rPr>
              <a:t>Thank you! </a:t>
            </a:r>
          </a:p>
        </p:txBody>
      </p:sp>
    </p:spTree>
    <p:extLst>
      <p:ext uri="{BB962C8B-B14F-4D97-AF65-F5344CB8AC3E}">
        <p14:creationId xmlns:p14="http://schemas.microsoft.com/office/powerpoint/2010/main" val="3062081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p:nvPr>
        </p:nvSpPr>
        <p:spPr>
          <a:xfrm>
            <a:off x="584433" y="430499"/>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a:t>
            </a:r>
            <a:r>
              <a:rPr lang="zh-CN" altLang="en-US" sz="4800" b="1" dirty="0">
                <a:solidFill>
                  <a:srgbClr val="000000"/>
                </a:solidFill>
                <a:latin typeface="Times" panose="02020603050405020304" pitchFamily="18" charset="0"/>
              </a:rPr>
              <a:t>项目创始人</a:t>
            </a: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a:xfrm>
            <a:off x="970327" y="1465977"/>
            <a:ext cx="10972800" cy="4525963"/>
          </a:xfrm>
        </p:spPr>
        <p:txBody>
          <a:bodyPr>
            <a:normAutofit/>
          </a:bodyPr>
          <a:lstStyle/>
          <a:p>
            <a:pPr defTabSz="914377" fontAlgn="base">
              <a:lnSpc>
                <a:spcPct val="150000"/>
              </a:lnSpc>
              <a:spcAft>
                <a:spcPct val="0"/>
              </a:spcAft>
              <a:buClr>
                <a:srgbClr val="CC9900"/>
              </a:buClr>
              <a:buFont typeface="Wingdings" panose="05000000000000000000" pitchFamily="2" charset="2"/>
              <a:buChar char="Ø"/>
            </a:pPr>
            <a:r>
              <a:rPr lang="zh-CN" altLang="en-US" sz="3200" b="1" dirty="0">
                <a:solidFill>
                  <a:srgbClr val="000000"/>
                </a:solidFill>
                <a:latin typeface="Times New Roman"/>
                <a:hlinkClick r:id="rId4"/>
              </a:rPr>
              <a:t>周谦教授 </a:t>
            </a:r>
            <a:r>
              <a:rPr lang="en-US" altLang="zh-CN" sz="3200" b="1" dirty="0">
                <a:solidFill>
                  <a:srgbClr val="000000"/>
                </a:solidFill>
                <a:latin typeface="Times New Roman"/>
                <a:hlinkClick r:id="rId4"/>
              </a:rPr>
              <a:t>Dr. </a:t>
            </a:r>
            <a:r>
              <a:rPr lang="en-US" altLang="zh-CN" sz="3200" b="1" dirty="0" err="1">
                <a:solidFill>
                  <a:srgbClr val="000000"/>
                </a:solidFill>
                <a:latin typeface="Times New Roman"/>
                <a:hlinkClick r:id="rId4"/>
              </a:rPr>
              <a:t>Chenn</a:t>
            </a:r>
            <a:r>
              <a:rPr lang="en-US" altLang="zh-CN" sz="3200" b="1" dirty="0">
                <a:solidFill>
                  <a:srgbClr val="000000"/>
                </a:solidFill>
                <a:latin typeface="Times New Roman"/>
                <a:hlinkClick r:id="rId4"/>
              </a:rPr>
              <a:t> Q. Zhou</a:t>
            </a:r>
            <a:r>
              <a:rPr lang="en-US" altLang="zh-CN" sz="3200" b="1" dirty="0">
                <a:solidFill>
                  <a:srgbClr val="000000"/>
                </a:solidFill>
                <a:latin typeface="Times New Roman"/>
              </a:rPr>
              <a:t> (czhou@pnw.edu)</a:t>
            </a:r>
          </a:p>
          <a:p>
            <a:pPr lvl="1" defTabSz="914377" fontAlgn="base">
              <a:lnSpc>
                <a:spcPct val="150000"/>
              </a:lnSpc>
              <a:spcAft>
                <a:spcPct val="0"/>
              </a:spcAft>
              <a:buClr>
                <a:srgbClr val="CC9900"/>
              </a:buClr>
              <a:buFont typeface="Wingdings" panose="05000000000000000000" pitchFamily="2" charset="2"/>
              <a:buChar char="Ø"/>
            </a:pPr>
            <a:r>
              <a:rPr lang="zh-CN" altLang="en-US" sz="2800" dirty="0">
                <a:solidFill>
                  <a:srgbClr val="000000"/>
                </a:solidFill>
                <a:latin typeface="Times New Roman"/>
              </a:rPr>
              <a:t>美国普渡大学机械学院博士生导师</a:t>
            </a:r>
            <a:endParaRPr lang="en-US" altLang="zh-CN" sz="2800" dirty="0">
              <a:solidFill>
                <a:srgbClr val="000000"/>
              </a:solidFill>
              <a:latin typeface="Times New Roman"/>
            </a:endParaRPr>
          </a:p>
          <a:p>
            <a:pPr lvl="1" defTabSz="914377" fontAlgn="base">
              <a:lnSpc>
                <a:spcPct val="150000"/>
              </a:lnSpc>
              <a:spcAft>
                <a:spcPct val="0"/>
              </a:spcAft>
              <a:buClr>
                <a:srgbClr val="CC9900"/>
              </a:buClr>
              <a:buFont typeface="Wingdings" panose="05000000000000000000" pitchFamily="2" charset="2"/>
              <a:buChar char="Ø"/>
            </a:pPr>
            <a:r>
              <a:rPr lang="en-US" altLang="zh-CN" sz="2800" dirty="0">
                <a:solidFill>
                  <a:srgbClr val="000000"/>
                </a:solidFill>
                <a:latin typeface="Times New Roman"/>
              </a:rPr>
              <a:t>NIPSCO</a:t>
            </a:r>
            <a:r>
              <a:rPr lang="zh-CN" altLang="en-US" sz="2800" dirty="0">
                <a:solidFill>
                  <a:srgbClr val="000000"/>
                </a:solidFill>
                <a:latin typeface="Times New Roman"/>
              </a:rPr>
              <a:t>工程仿真杰出教授</a:t>
            </a:r>
            <a:endParaRPr lang="en-US" altLang="zh-CN" sz="2800" dirty="0">
              <a:solidFill>
                <a:srgbClr val="000000"/>
              </a:solidFill>
              <a:latin typeface="Times New Roman"/>
            </a:endParaRPr>
          </a:p>
          <a:p>
            <a:pPr lvl="1" defTabSz="914377" fontAlgn="base">
              <a:lnSpc>
                <a:spcPct val="150000"/>
              </a:lnSpc>
              <a:spcAft>
                <a:spcPct val="0"/>
              </a:spcAft>
              <a:buClr>
                <a:srgbClr val="CC9900"/>
              </a:buClr>
              <a:buFont typeface="Wingdings" panose="05000000000000000000" pitchFamily="2" charset="2"/>
              <a:buChar char="Ø"/>
            </a:pPr>
            <a:r>
              <a:rPr lang="zh-CN" altLang="en-US" sz="2800" dirty="0">
                <a:solidFill>
                  <a:srgbClr val="000000"/>
                </a:solidFill>
                <a:latin typeface="Times New Roman"/>
              </a:rPr>
              <a:t>可视化和模拟创新中心（</a:t>
            </a:r>
            <a:r>
              <a:rPr lang="en-US" altLang="zh-CN" sz="2800" dirty="0">
                <a:solidFill>
                  <a:srgbClr val="000000"/>
                </a:solidFill>
                <a:latin typeface="Times New Roman"/>
              </a:rPr>
              <a:t>CIVS</a:t>
            </a:r>
            <a:r>
              <a:rPr lang="zh-CN" altLang="en-US" sz="2800" dirty="0">
                <a:solidFill>
                  <a:srgbClr val="000000"/>
                </a:solidFill>
                <a:latin typeface="Times New Roman"/>
              </a:rPr>
              <a:t>）主任</a:t>
            </a:r>
            <a:endParaRPr lang="en-US" altLang="zh-CN" sz="2800" dirty="0">
              <a:solidFill>
                <a:srgbClr val="000000"/>
              </a:solidFill>
              <a:latin typeface="Times New Roman"/>
            </a:endParaRPr>
          </a:p>
          <a:p>
            <a:pPr lvl="1" defTabSz="914377" fontAlgn="base">
              <a:lnSpc>
                <a:spcPct val="150000"/>
              </a:lnSpc>
              <a:spcAft>
                <a:spcPct val="0"/>
              </a:spcAft>
              <a:buClr>
                <a:srgbClr val="CC9900"/>
              </a:buClr>
              <a:buFont typeface="Wingdings" panose="05000000000000000000" pitchFamily="2" charset="2"/>
              <a:buChar char="Ø"/>
            </a:pPr>
            <a:r>
              <a:rPr lang="zh-CN" altLang="en-US" sz="2800" dirty="0">
                <a:solidFill>
                  <a:srgbClr val="000000"/>
                </a:solidFill>
                <a:latin typeface="Times New Roman"/>
              </a:rPr>
              <a:t>钢铁制造数值仿真与可视化联盟主任</a:t>
            </a:r>
            <a:endParaRPr lang="en-US" altLang="zh-CN" sz="2800" dirty="0">
              <a:solidFill>
                <a:srgbClr val="000000"/>
              </a:solidFill>
              <a:latin typeface="Times New Roman"/>
            </a:endParaRPr>
          </a:p>
          <a:p>
            <a:pPr lvl="1" defTabSz="914377" fontAlgn="base">
              <a:lnSpc>
                <a:spcPct val="150000"/>
              </a:lnSpc>
              <a:spcAft>
                <a:spcPct val="0"/>
              </a:spcAft>
              <a:buClr>
                <a:srgbClr val="CC9900"/>
              </a:buClr>
              <a:buFont typeface="Wingdings" panose="05000000000000000000" pitchFamily="2" charset="2"/>
              <a:buChar char="Ø"/>
            </a:pPr>
            <a:r>
              <a:rPr lang="en-US" altLang="zh-CN" sz="2800" dirty="0">
                <a:solidFill>
                  <a:srgbClr val="000000"/>
                </a:solidFill>
                <a:latin typeface="Times New Roman"/>
              </a:rPr>
              <a:t>ETIE </a:t>
            </a:r>
            <a:r>
              <a:rPr lang="zh-CN" altLang="en-US" sz="2800" dirty="0">
                <a:solidFill>
                  <a:srgbClr val="000000"/>
                </a:solidFill>
                <a:latin typeface="Times New Roman"/>
              </a:rPr>
              <a:t>项目主任</a:t>
            </a:r>
            <a:endParaRPr lang="en-US" altLang="zh-CN" sz="2800" dirty="0">
              <a:solidFill>
                <a:srgbClr val="000000"/>
              </a:solidFill>
              <a:latin typeface="Times New Roman"/>
            </a:endParaRPr>
          </a:p>
        </p:txBody>
      </p:sp>
      <p:pic>
        <p:nvPicPr>
          <p:cNvPr id="1026" name="Picture 2">
            <a:extLst>
              <a:ext uri="{FF2B5EF4-FFF2-40B4-BE49-F238E27FC236}">
                <a16:creationId xmlns:a16="http://schemas.microsoft.com/office/drawing/2014/main" id="{DB1E50C4-D180-4B78-B663-460361332E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5413" y="2585557"/>
            <a:ext cx="2229724" cy="2229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escription: IMG_3562a">
            <a:extLst>
              <a:ext uri="{FF2B5EF4-FFF2-40B4-BE49-F238E27FC236}">
                <a16:creationId xmlns:a16="http://schemas.microsoft.com/office/drawing/2014/main" id="{50DCD038-801A-48BB-B3C5-CE76CB53A2B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11078" y="5436065"/>
            <a:ext cx="1593135" cy="118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Description: \\Puc-wds.staff.puc.purduecal.edu\civsgs\Marketing\News and Articles\CIVS In the News\External news\AISI_DOE Success Story 2012\Pictures\Chenn_2Observers_BlastFurnace_cropped.jpg">
            <a:extLst>
              <a:ext uri="{FF2B5EF4-FFF2-40B4-BE49-F238E27FC236}">
                <a16:creationId xmlns:a16="http://schemas.microsoft.com/office/drawing/2014/main" id="{34631379-D295-47F7-9CD0-D7687B6AF15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703328" y="5436064"/>
            <a:ext cx="1488672" cy="118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a:extLst>
              <a:ext uri="{FF2B5EF4-FFF2-40B4-BE49-F238E27FC236}">
                <a16:creationId xmlns:a16="http://schemas.microsoft.com/office/drawing/2014/main" id="{D993DE9B-84BF-4C38-85BF-7A58C7466C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18578" y="5438806"/>
            <a:ext cx="1593136" cy="1188532"/>
          </a:xfrm>
          <a:prstGeom prst="rect">
            <a:avLst/>
          </a:prstGeom>
        </p:spPr>
      </p:pic>
      <p:pic>
        <p:nvPicPr>
          <p:cNvPr id="6" name="Picture 2">
            <a:extLst>
              <a:ext uri="{FF2B5EF4-FFF2-40B4-BE49-F238E27FC236}">
                <a16:creationId xmlns:a16="http://schemas.microsoft.com/office/drawing/2014/main" id="{D6B6B9B7-AF19-405F-AD42-99304D7B3F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3680" y="5447192"/>
            <a:ext cx="1488671" cy="118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95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idx="4294967295"/>
          </p:nvPr>
        </p:nvSpPr>
        <p:spPr>
          <a:xfrm>
            <a:off x="165916" y="430934"/>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项目分类</a:t>
            </a:r>
            <a:endParaRPr lang="en-US" altLang="en-US" sz="4800" b="1" dirty="0">
              <a:solidFill>
                <a:srgbClr val="000000"/>
              </a:solidFill>
              <a:latin typeface="Times" panose="02020603050405020304" pitchFamily="18" charset="0"/>
            </a:endParaRP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sz="half" idx="4294967295"/>
          </p:nvPr>
        </p:nvSpPr>
        <p:spPr>
          <a:xfrm>
            <a:off x="329964" y="1711853"/>
            <a:ext cx="6297338" cy="4525963"/>
          </a:xfrm>
        </p:spPr>
        <p:txBody>
          <a:bodyPr>
            <a:normAutofit/>
          </a:bodyPr>
          <a:lstStyle/>
          <a:p>
            <a:pPr defTabSz="914377" fontAlgn="base">
              <a:spcAft>
                <a:spcPct val="0"/>
              </a:spcAft>
              <a:buClr>
                <a:srgbClr val="CC9900"/>
              </a:buClr>
              <a:buFont typeface="Wingdings" panose="05000000000000000000" pitchFamily="2" charset="2"/>
              <a:buChar char="Ø"/>
            </a:pPr>
            <a:r>
              <a:rPr lang="zh-CN" altLang="en-US" sz="3700" b="1" dirty="0">
                <a:solidFill>
                  <a:srgbClr val="000000"/>
                </a:solidFill>
                <a:latin typeface="Times New Roman"/>
              </a:rPr>
              <a:t>本科生项目</a:t>
            </a:r>
          </a:p>
          <a:p>
            <a:pPr marL="876277" lvl="1" indent="-342891" defTabSz="914377" fontAlgn="base">
              <a:lnSpc>
                <a:spcPct val="200000"/>
              </a:lnSpc>
              <a:spcAft>
                <a:spcPct val="0"/>
              </a:spcAft>
              <a:buClr>
                <a:srgbClr val="CC9900"/>
              </a:buClr>
              <a:buFontTx/>
              <a:buChar char="•"/>
            </a:pPr>
            <a:r>
              <a:rPr lang="en-US" altLang="zh-CN" sz="2600" dirty="0">
                <a:solidFill>
                  <a:srgbClr val="000000"/>
                </a:solidFill>
                <a:latin typeface="Times New Roman"/>
              </a:rPr>
              <a:t>3+1 </a:t>
            </a:r>
            <a:r>
              <a:rPr lang="zh-CN" altLang="en-US" sz="2600" dirty="0">
                <a:solidFill>
                  <a:srgbClr val="000000"/>
                </a:solidFill>
                <a:latin typeface="Times New Roman"/>
              </a:rPr>
              <a:t>本科申研直通车项目</a:t>
            </a:r>
            <a:endParaRPr lang="en-US" altLang="zh-CN" sz="2600" dirty="0">
              <a:solidFill>
                <a:srgbClr val="000000"/>
              </a:solidFill>
              <a:latin typeface="Times New Roman"/>
            </a:endParaRPr>
          </a:p>
          <a:p>
            <a:pPr marL="876277" lvl="1" indent="-342891" defTabSz="914377" fontAlgn="base">
              <a:lnSpc>
                <a:spcPct val="200000"/>
              </a:lnSpc>
              <a:spcAft>
                <a:spcPct val="0"/>
              </a:spcAft>
              <a:buClr>
                <a:srgbClr val="CC9900"/>
              </a:buClr>
              <a:buFontTx/>
              <a:buChar char="•"/>
            </a:pPr>
            <a:r>
              <a:rPr lang="en-US" altLang="zh-CN" sz="2600" dirty="0">
                <a:solidFill>
                  <a:srgbClr val="000000"/>
                </a:solidFill>
                <a:latin typeface="Times New Roman"/>
              </a:rPr>
              <a:t>4+0.5/1 </a:t>
            </a:r>
            <a:r>
              <a:rPr lang="zh-CN" altLang="en-US" sz="2600" dirty="0">
                <a:solidFill>
                  <a:srgbClr val="000000"/>
                </a:solidFill>
                <a:latin typeface="Times New Roman"/>
              </a:rPr>
              <a:t>本科毕业生申研直通车项目</a:t>
            </a:r>
            <a:endParaRPr lang="en-US" altLang="zh-CN" sz="2600" dirty="0">
              <a:solidFill>
                <a:srgbClr val="000000"/>
              </a:solidFill>
              <a:latin typeface="Times New Roman"/>
            </a:endParaRPr>
          </a:p>
          <a:p>
            <a:pPr marL="876277" lvl="1" indent="-342891" defTabSz="914377" fontAlgn="base">
              <a:lnSpc>
                <a:spcPct val="200000"/>
              </a:lnSpc>
              <a:spcAft>
                <a:spcPct val="0"/>
              </a:spcAft>
              <a:buClr>
                <a:srgbClr val="CC9900"/>
              </a:buClr>
              <a:buFontTx/>
              <a:buChar char="•"/>
            </a:pPr>
            <a:r>
              <a:rPr lang="zh-CN" altLang="en-US" sz="2600" dirty="0">
                <a:solidFill>
                  <a:srgbClr val="000000"/>
                </a:solidFill>
                <a:latin typeface="Times New Roman"/>
              </a:rPr>
              <a:t>一至两学期本科交流项目</a:t>
            </a:r>
          </a:p>
          <a:p>
            <a:pPr marL="0" indent="0" defTabSz="914377" fontAlgn="base">
              <a:spcAft>
                <a:spcPct val="0"/>
              </a:spcAft>
              <a:buClr>
                <a:srgbClr val="CC9900"/>
              </a:buClr>
              <a:buNone/>
            </a:pPr>
            <a:endParaRPr lang="en-US" sz="3700" dirty="0">
              <a:solidFill>
                <a:srgbClr val="000000"/>
              </a:solidFill>
              <a:latin typeface="Times New Roman"/>
            </a:endParaRPr>
          </a:p>
        </p:txBody>
      </p:sp>
      <p:sp>
        <p:nvSpPr>
          <p:cNvPr id="4" name="Content Placeholder 3">
            <a:extLst>
              <a:ext uri="{FF2B5EF4-FFF2-40B4-BE49-F238E27FC236}">
                <a16:creationId xmlns:a16="http://schemas.microsoft.com/office/drawing/2014/main" id="{D945AA66-F7BB-4280-8979-7CC3591785DD}"/>
              </a:ext>
            </a:extLst>
          </p:cNvPr>
          <p:cNvSpPr>
            <a:spLocks noGrp="1"/>
          </p:cNvSpPr>
          <p:nvPr>
            <p:ph sz="half" idx="4294967295"/>
          </p:nvPr>
        </p:nvSpPr>
        <p:spPr>
          <a:xfrm>
            <a:off x="5939406" y="1702965"/>
            <a:ext cx="6252594" cy="4544757"/>
          </a:xfrm>
        </p:spPr>
        <p:txBody>
          <a:bodyPr>
            <a:normAutofit/>
          </a:bodyPr>
          <a:lstStyle/>
          <a:p>
            <a:pPr defTabSz="914377" fontAlgn="base">
              <a:spcAft>
                <a:spcPct val="0"/>
              </a:spcAft>
              <a:buClr>
                <a:srgbClr val="CC9900"/>
              </a:buClr>
              <a:buFont typeface="Wingdings" panose="05000000000000000000" pitchFamily="2" charset="2"/>
              <a:buChar char="Ø"/>
            </a:pPr>
            <a:r>
              <a:rPr lang="zh-CN" altLang="zh-CN" sz="3700" b="1" dirty="0">
                <a:solidFill>
                  <a:srgbClr val="000000"/>
                </a:solidFill>
                <a:latin typeface="Times New Roman"/>
              </a:rPr>
              <a:t>研究生项目</a:t>
            </a:r>
            <a:endParaRPr lang="en-US" altLang="zh-CN" sz="3700" b="1" dirty="0">
              <a:solidFill>
                <a:srgbClr val="000000"/>
              </a:solidFill>
              <a:latin typeface="Times New Roman"/>
            </a:endParaRPr>
          </a:p>
          <a:p>
            <a:pPr marL="876277" lvl="1" indent="-342891" defTabSz="914377" fontAlgn="base">
              <a:lnSpc>
                <a:spcPct val="200000"/>
              </a:lnSpc>
              <a:spcAft>
                <a:spcPct val="0"/>
              </a:spcAft>
              <a:buClr>
                <a:srgbClr val="CC9900"/>
              </a:buClr>
              <a:buFontTx/>
              <a:buChar char="•"/>
            </a:pPr>
            <a:r>
              <a:rPr lang="en-US" altLang="zh-CN" sz="2600" dirty="0">
                <a:solidFill>
                  <a:srgbClr val="000000"/>
                </a:solidFill>
                <a:latin typeface="Times New Roman"/>
              </a:rPr>
              <a:t>1+0.5/1+1 </a:t>
            </a:r>
            <a:r>
              <a:rPr lang="zh-CN" altLang="en-US" sz="2600" dirty="0">
                <a:solidFill>
                  <a:srgbClr val="000000"/>
                </a:solidFill>
                <a:latin typeface="Times New Roman"/>
              </a:rPr>
              <a:t>研究生双学位过渡项目</a:t>
            </a:r>
            <a:endParaRPr lang="en-US" altLang="zh-CN" sz="2600" dirty="0">
              <a:solidFill>
                <a:srgbClr val="000000"/>
              </a:solidFill>
              <a:latin typeface="Times New Roman"/>
            </a:endParaRPr>
          </a:p>
          <a:p>
            <a:pPr marL="876277" lvl="1" indent="-342891" defTabSz="914377" fontAlgn="base">
              <a:lnSpc>
                <a:spcPct val="200000"/>
              </a:lnSpc>
              <a:spcAft>
                <a:spcPct val="0"/>
              </a:spcAft>
              <a:buClr>
                <a:srgbClr val="CC9900"/>
              </a:buClr>
              <a:buFontTx/>
              <a:buChar char="•"/>
            </a:pPr>
            <a:r>
              <a:rPr lang="en-US" altLang="zh-CN" sz="2600" dirty="0">
                <a:solidFill>
                  <a:srgbClr val="000000"/>
                </a:solidFill>
                <a:latin typeface="Times New Roman"/>
              </a:rPr>
              <a:t>1+1 </a:t>
            </a:r>
            <a:r>
              <a:rPr lang="zh-CN" altLang="zh-CN" sz="2600" dirty="0">
                <a:solidFill>
                  <a:srgbClr val="000000"/>
                </a:solidFill>
                <a:latin typeface="Times New Roman"/>
              </a:rPr>
              <a:t>研究生双学位</a:t>
            </a:r>
            <a:r>
              <a:rPr lang="zh-CN" altLang="en-US" sz="2600" dirty="0">
                <a:solidFill>
                  <a:srgbClr val="000000"/>
                </a:solidFill>
                <a:latin typeface="Times New Roman"/>
              </a:rPr>
              <a:t>项目</a:t>
            </a:r>
            <a:endParaRPr lang="en-US" altLang="zh-CN" sz="2600" dirty="0">
              <a:solidFill>
                <a:srgbClr val="000000"/>
              </a:solidFill>
              <a:latin typeface="Times New Roman"/>
            </a:endParaRPr>
          </a:p>
          <a:p>
            <a:pPr marL="876277" lvl="1" indent="-342891" defTabSz="914377" fontAlgn="base">
              <a:lnSpc>
                <a:spcPct val="200000"/>
              </a:lnSpc>
              <a:spcAft>
                <a:spcPct val="0"/>
              </a:spcAft>
              <a:buClr>
                <a:srgbClr val="CC9900"/>
              </a:buClr>
              <a:buFontTx/>
              <a:buChar char="•"/>
            </a:pPr>
            <a:r>
              <a:rPr lang="zh-CN" altLang="en-US" sz="2600" dirty="0">
                <a:solidFill>
                  <a:srgbClr val="000000"/>
                </a:solidFill>
                <a:latin typeface="Times New Roman"/>
              </a:rPr>
              <a:t>一至两学期</a:t>
            </a:r>
            <a:r>
              <a:rPr lang="zh-CN" altLang="zh-CN" sz="2600" dirty="0">
                <a:solidFill>
                  <a:srgbClr val="000000"/>
                </a:solidFill>
                <a:latin typeface="Times New Roman"/>
              </a:rPr>
              <a:t>在读研究生</a:t>
            </a:r>
            <a:r>
              <a:rPr lang="zh-CN" altLang="en-US" sz="2600" dirty="0">
                <a:solidFill>
                  <a:srgbClr val="000000"/>
                </a:solidFill>
                <a:latin typeface="Times New Roman"/>
              </a:rPr>
              <a:t>交流项目</a:t>
            </a:r>
            <a:endParaRPr lang="en-US" altLang="zh-CN" sz="2600" dirty="0">
              <a:solidFill>
                <a:srgbClr val="000000"/>
              </a:solidFill>
              <a:latin typeface="Times New Roman"/>
            </a:endParaRPr>
          </a:p>
          <a:p>
            <a:endParaRPr lang="en-US" dirty="0"/>
          </a:p>
        </p:txBody>
      </p:sp>
    </p:spTree>
    <p:extLst>
      <p:ext uri="{BB962C8B-B14F-4D97-AF65-F5344CB8AC3E}">
        <p14:creationId xmlns:p14="http://schemas.microsoft.com/office/powerpoint/2010/main" val="1916797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idx="4294967295"/>
          </p:nvPr>
        </p:nvSpPr>
        <p:spPr>
          <a:xfrm>
            <a:off x="404067" y="434477"/>
            <a:ext cx="10972800" cy="1143000"/>
          </a:xfrm>
        </p:spPr>
        <p:txBody>
          <a:bodyPr>
            <a:noAutofit/>
          </a:bodyPr>
          <a:lstStyle/>
          <a:p>
            <a:pPr algn="ctr" defTabSz="914377" fontAlgn="base">
              <a:spcBef>
                <a:spcPct val="0"/>
              </a:spcBef>
              <a:spcAft>
                <a:spcPct val="0"/>
              </a:spcAft>
            </a:pPr>
            <a:r>
              <a:rPr lang="en-US" altLang="en-US" sz="4800" b="1" dirty="0">
                <a:solidFill>
                  <a:srgbClr val="000000"/>
                </a:solidFill>
                <a:latin typeface="Times" panose="02020603050405020304" pitchFamily="18" charset="0"/>
              </a:rPr>
              <a:t>ETIE </a:t>
            </a:r>
            <a:r>
              <a:rPr lang="zh-CN" altLang="en-US" sz="4800" b="1" dirty="0">
                <a:solidFill>
                  <a:srgbClr val="000000"/>
                </a:solidFill>
                <a:latin typeface="Times" panose="02020603050405020304" pitchFamily="18" charset="0"/>
              </a:rPr>
              <a:t>专业范围</a:t>
            </a:r>
            <a:endParaRPr lang="en-US" altLang="en-US" sz="4800" b="1" dirty="0">
              <a:solidFill>
                <a:srgbClr val="000000"/>
              </a:solidFill>
              <a:latin typeface="Times" panose="02020603050405020304" pitchFamily="18" charset="0"/>
            </a:endParaRP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sz="half" idx="4294967295"/>
          </p:nvPr>
        </p:nvSpPr>
        <p:spPr>
          <a:xfrm>
            <a:off x="574640" y="1761149"/>
            <a:ext cx="10802227" cy="4525963"/>
          </a:xfrm>
        </p:spPr>
        <p:txBody>
          <a:bodyPr>
            <a:normAutofit/>
          </a:bodyPr>
          <a:lstStyle/>
          <a:p>
            <a:pPr defTabSz="914377" fontAlgn="base">
              <a:lnSpc>
                <a:spcPct val="160000"/>
              </a:lnSpc>
              <a:spcAft>
                <a:spcPct val="0"/>
              </a:spcAft>
              <a:buClr>
                <a:srgbClr val="CC9900"/>
              </a:buClr>
              <a:buFont typeface="Wingdings" panose="05000000000000000000" pitchFamily="2" charset="2"/>
              <a:buChar char="Ø"/>
            </a:pPr>
            <a:r>
              <a:rPr lang="zh-CN" altLang="en-US" sz="3700" b="1" dirty="0">
                <a:solidFill>
                  <a:srgbClr val="000000"/>
                </a:solidFill>
                <a:latin typeface="Times New Roman"/>
              </a:rPr>
              <a:t>工科及计算机科学相关专业：</a:t>
            </a:r>
            <a:r>
              <a:rPr lang="zh-CN" altLang="en-US" sz="3700" dirty="0">
                <a:solidFill>
                  <a:srgbClr val="000000"/>
                </a:solidFill>
                <a:latin typeface="Times New Roman"/>
              </a:rPr>
              <a:t>自动化、计算机、软件、电⼦、电气、计算机科学、通信、机械、土木工程、交通、能源、冶金、热工、热能、环境、材料等等。</a:t>
            </a:r>
          </a:p>
          <a:p>
            <a:pPr marL="0" indent="0" defTabSz="914377" fontAlgn="base">
              <a:spcAft>
                <a:spcPct val="0"/>
              </a:spcAft>
              <a:buClr>
                <a:srgbClr val="CC9900"/>
              </a:buClr>
              <a:buNone/>
            </a:pPr>
            <a:endParaRPr lang="en-US" sz="3700" dirty="0">
              <a:solidFill>
                <a:srgbClr val="000000"/>
              </a:solidFill>
              <a:latin typeface="Times New Roman"/>
            </a:endParaRPr>
          </a:p>
        </p:txBody>
      </p:sp>
    </p:spTree>
    <p:extLst>
      <p:ext uri="{BB962C8B-B14F-4D97-AF65-F5344CB8AC3E}">
        <p14:creationId xmlns:p14="http://schemas.microsoft.com/office/powerpoint/2010/main" val="1035266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2" name="Title 1">
            <a:extLst>
              <a:ext uri="{FF2B5EF4-FFF2-40B4-BE49-F238E27FC236}">
                <a16:creationId xmlns:a16="http://schemas.microsoft.com/office/drawing/2014/main" id="{3EEF08FB-622A-46CF-9BF7-FD92859C35BE}"/>
              </a:ext>
            </a:extLst>
          </p:cNvPr>
          <p:cNvSpPr>
            <a:spLocks noGrp="1"/>
          </p:cNvSpPr>
          <p:nvPr>
            <p:ph type="title"/>
          </p:nvPr>
        </p:nvSpPr>
        <p:spPr>
          <a:xfrm>
            <a:off x="1138107" y="488607"/>
            <a:ext cx="10972800" cy="1143000"/>
          </a:xfrm>
        </p:spPr>
        <p:txBody>
          <a:bodyPr>
            <a:noAutofit/>
          </a:bodyPr>
          <a:lstStyle/>
          <a:p>
            <a:r>
              <a:rPr lang="en-US" altLang="zh-CN" sz="4800" b="1" dirty="0">
                <a:latin typeface="Times New Roman" panose="02020603050405020304" pitchFamily="18" charset="0"/>
                <a:cs typeface="Times New Roman" panose="02020603050405020304" pitchFamily="18" charset="0"/>
              </a:rPr>
              <a:t>3+1</a:t>
            </a:r>
            <a:r>
              <a:rPr lang="en-US" altLang="zh-CN" sz="4800" b="1" dirty="0">
                <a:latin typeface="Times" panose="02020603050405020304" pitchFamily="18" charset="0"/>
                <a:cs typeface="Times" panose="02020603050405020304" pitchFamily="18" charset="0"/>
              </a:rPr>
              <a:t> </a:t>
            </a:r>
            <a:r>
              <a:rPr lang="zh-CN" altLang="en-US" sz="4800" b="1" dirty="0">
                <a:latin typeface="Times" panose="02020603050405020304" pitchFamily="18" charset="0"/>
                <a:cs typeface="Times" panose="02020603050405020304" pitchFamily="18" charset="0"/>
              </a:rPr>
              <a:t>本科申研直通车项目</a:t>
            </a:r>
            <a:endParaRPr lang="zh-CN" altLang="en-US" sz="4800" dirty="0">
              <a:latin typeface="Times" panose="02020603050405020304" pitchFamily="18" charset="0"/>
              <a:cs typeface="Times" panose="02020603050405020304" pitchFamily="18" charset="0"/>
            </a:endParaRP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p:txBody>
          <a:bodyPr>
            <a:normAutofit fontScale="40000" lnSpcReduction="20000"/>
          </a:bodyPr>
          <a:lstStyle/>
          <a:p>
            <a:pPr defTabSz="914377" fontAlgn="base">
              <a:lnSpc>
                <a:spcPct val="120000"/>
              </a:lnSpc>
              <a:spcAft>
                <a:spcPct val="0"/>
              </a:spcAft>
              <a:buClr>
                <a:srgbClr val="CC9900"/>
              </a:buClr>
              <a:buFont typeface="Wingdings" panose="05000000000000000000" pitchFamily="2" charset="2"/>
              <a:buChar char="Ø"/>
            </a:pPr>
            <a:r>
              <a:rPr lang="zh-CN" altLang="en-US" sz="4400" dirty="0">
                <a:solidFill>
                  <a:srgbClr val="000000"/>
                </a:solidFill>
                <a:latin typeface="+mj-ea"/>
                <a:ea typeface="+mj-ea"/>
              </a:rPr>
              <a:t>面向就读本科三年级即将进入大四的学生。该生在其第 </a:t>
            </a:r>
            <a:r>
              <a:rPr lang="en-US" altLang="zh-CN" sz="4400" dirty="0">
                <a:solidFill>
                  <a:srgbClr val="000000"/>
                </a:solidFill>
                <a:latin typeface="+mj-ea"/>
                <a:ea typeface="+mj-ea"/>
              </a:rPr>
              <a:t>7 </a:t>
            </a:r>
            <a:r>
              <a:rPr lang="zh-CN" altLang="en-US" sz="4400" dirty="0">
                <a:solidFill>
                  <a:srgbClr val="000000"/>
                </a:solidFill>
                <a:latin typeface="+mj-ea"/>
                <a:ea typeface="+mj-ea"/>
              </a:rPr>
              <a:t>学期赴美国普渡大学西北校区进行一年的学习，每学期需完成 </a:t>
            </a:r>
            <a:r>
              <a:rPr lang="en-US" altLang="zh-CN" sz="4400" dirty="0">
                <a:solidFill>
                  <a:srgbClr val="000000"/>
                </a:solidFill>
                <a:latin typeface="+mj-ea"/>
                <a:ea typeface="+mj-ea"/>
              </a:rPr>
              <a:t>1 </a:t>
            </a:r>
            <a:r>
              <a:rPr lang="zh-CN" altLang="en-US" sz="4400" dirty="0">
                <a:solidFill>
                  <a:srgbClr val="000000"/>
                </a:solidFill>
                <a:latin typeface="+mj-ea"/>
                <a:ea typeface="+mj-ea"/>
              </a:rPr>
              <a:t>门英语， </a:t>
            </a:r>
            <a:r>
              <a:rPr lang="en-US" altLang="zh-CN" sz="4400" dirty="0">
                <a:solidFill>
                  <a:srgbClr val="000000"/>
                </a:solidFill>
                <a:latin typeface="+mj-ea"/>
                <a:ea typeface="+mj-ea"/>
              </a:rPr>
              <a:t>1 </a:t>
            </a:r>
            <a:r>
              <a:rPr lang="zh-CN" altLang="en-US" sz="4400" dirty="0">
                <a:solidFill>
                  <a:srgbClr val="000000"/>
                </a:solidFill>
                <a:latin typeface="+mj-ea"/>
                <a:ea typeface="+mj-ea"/>
              </a:rPr>
              <a:t>门毕业设计，及 </a:t>
            </a:r>
            <a:r>
              <a:rPr lang="en-US" altLang="zh-CN" sz="4400" dirty="0">
                <a:solidFill>
                  <a:srgbClr val="000000"/>
                </a:solidFill>
                <a:latin typeface="+mj-ea"/>
                <a:ea typeface="+mj-ea"/>
              </a:rPr>
              <a:t>2 </a:t>
            </a:r>
            <a:r>
              <a:rPr lang="zh-CN" altLang="en-US" sz="4400" dirty="0">
                <a:solidFill>
                  <a:srgbClr val="000000"/>
                </a:solidFill>
                <a:latin typeface="+mj-ea"/>
                <a:ea typeface="+mj-ea"/>
              </a:rPr>
              <a:t>门专业课程。满足</a:t>
            </a:r>
            <a:r>
              <a:rPr lang="en-US" altLang="zh-CN" sz="4400" dirty="0">
                <a:solidFill>
                  <a:srgbClr val="000000"/>
                </a:solidFill>
                <a:latin typeface="+mj-ea"/>
                <a:ea typeface="+mj-ea"/>
              </a:rPr>
              <a:t>PNW </a:t>
            </a:r>
            <a:r>
              <a:rPr lang="zh-CN" altLang="en-US" sz="4400" dirty="0">
                <a:solidFill>
                  <a:srgbClr val="000000"/>
                </a:solidFill>
                <a:latin typeface="+mj-ea"/>
                <a:ea typeface="+mj-ea"/>
              </a:rPr>
              <a:t>的教学要求完成学习任务的学生，可获得中国就读高校的学分认可及</a:t>
            </a:r>
            <a:r>
              <a:rPr lang="en-US" altLang="zh-CN" sz="4400" dirty="0">
                <a:solidFill>
                  <a:srgbClr val="000000"/>
                </a:solidFill>
                <a:latin typeface="+mj-ea"/>
                <a:ea typeface="+mj-ea"/>
              </a:rPr>
              <a:t>ETIE</a:t>
            </a:r>
            <a:r>
              <a:rPr lang="zh-CN" altLang="en-US" sz="4400" dirty="0">
                <a:solidFill>
                  <a:srgbClr val="000000"/>
                </a:solidFill>
                <a:latin typeface="+mj-ea"/>
                <a:ea typeface="+mj-ea"/>
              </a:rPr>
              <a:t>项目证书。</a:t>
            </a:r>
          </a:p>
          <a:p>
            <a:pPr marL="0" indent="0" defTabSz="914377" fontAlgn="base">
              <a:lnSpc>
                <a:spcPct val="120000"/>
              </a:lnSpc>
              <a:spcAft>
                <a:spcPct val="0"/>
              </a:spcAft>
              <a:buClr>
                <a:srgbClr val="CC9900"/>
              </a:buClr>
              <a:buNone/>
            </a:pPr>
            <a:endParaRPr lang="zh-CN" altLang="en-US" sz="4400" dirty="0">
              <a:solidFill>
                <a:srgbClr val="000000"/>
              </a:solidFill>
              <a:latin typeface="+mj-ea"/>
              <a:ea typeface="+mj-ea"/>
            </a:endParaRPr>
          </a:p>
          <a:p>
            <a:pPr defTabSz="914377" fontAlgn="base">
              <a:lnSpc>
                <a:spcPct val="120000"/>
              </a:lnSpc>
              <a:spcAft>
                <a:spcPct val="0"/>
              </a:spcAft>
              <a:buClr>
                <a:srgbClr val="CC9900"/>
              </a:buClr>
              <a:buFont typeface="Wingdings" panose="05000000000000000000" pitchFamily="2" charset="2"/>
              <a:buChar char="Ø"/>
            </a:pPr>
            <a:r>
              <a:rPr lang="zh-CN" altLang="en-US" sz="4400" b="1" dirty="0">
                <a:solidFill>
                  <a:srgbClr val="000000"/>
                </a:solidFill>
                <a:latin typeface="+mj-ea"/>
                <a:ea typeface="+mj-ea"/>
              </a:rPr>
              <a:t>项目选拔条件：</a:t>
            </a:r>
          </a:p>
          <a:p>
            <a:pPr marL="1047736" lvl="1" indent="-514350" defTabSz="914377" fontAlgn="base">
              <a:lnSpc>
                <a:spcPct val="120000"/>
              </a:lnSpc>
              <a:spcAft>
                <a:spcPct val="0"/>
              </a:spcAft>
              <a:buClr>
                <a:srgbClr val="CC9900"/>
              </a:buClr>
              <a:buFont typeface="+mj-lt"/>
              <a:buAutoNum type="arabicParenR"/>
            </a:pPr>
            <a:r>
              <a:rPr lang="en-US" altLang="zh-CN" sz="4000" dirty="0">
                <a:solidFill>
                  <a:srgbClr val="000000"/>
                </a:solidFill>
                <a:latin typeface="+mj-ea"/>
                <a:ea typeface="+mj-ea"/>
              </a:rPr>
              <a:t>GPA 2.5</a:t>
            </a:r>
            <a:r>
              <a:rPr lang="zh-CN" altLang="en-US" sz="4000" dirty="0">
                <a:solidFill>
                  <a:srgbClr val="000000"/>
                </a:solidFill>
                <a:latin typeface="+mj-ea"/>
                <a:ea typeface="+mj-ea"/>
              </a:rPr>
              <a:t>以上；</a:t>
            </a:r>
          </a:p>
          <a:p>
            <a:pPr marL="1047736" lvl="1" indent="-514350" defTabSz="914377" fontAlgn="base">
              <a:lnSpc>
                <a:spcPct val="120000"/>
              </a:lnSpc>
              <a:spcAft>
                <a:spcPct val="0"/>
              </a:spcAft>
              <a:buClr>
                <a:srgbClr val="CC9900"/>
              </a:buClr>
              <a:buFont typeface="+mj-lt"/>
              <a:buAutoNum type="arabicParenR"/>
            </a:pPr>
            <a:r>
              <a:rPr lang="zh-CN" altLang="en-US" sz="4000" dirty="0">
                <a:solidFill>
                  <a:srgbClr val="000000"/>
                </a:solidFill>
                <a:latin typeface="+mj-ea"/>
                <a:ea typeface="+mj-ea"/>
              </a:rPr>
              <a:t>语言要求满足以下任意一项：英语四级高于</a:t>
            </a:r>
            <a:r>
              <a:rPr lang="en-US" altLang="zh-CN" sz="4000" dirty="0">
                <a:solidFill>
                  <a:srgbClr val="000000"/>
                </a:solidFill>
                <a:latin typeface="+mj-ea"/>
                <a:ea typeface="+mj-ea"/>
              </a:rPr>
              <a:t>500</a:t>
            </a:r>
            <a:r>
              <a:rPr lang="zh-CN" altLang="en-US" sz="4000" dirty="0">
                <a:solidFill>
                  <a:srgbClr val="000000"/>
                </a:solidFill>
                <a:latin typeface="+mj-ea"/>
                <a:ea typeface="+mj-ea"/>
              </a:rPr>
              <a:t>分或通过英语六级；托福高于</a:t>
            </a:r>
            <a:r>
              <a:rPr lang="en-US" altLang="zh-CN" sz="4000" dirty="0">
                <a:solidFill>
                  <a:srgbClr val="000000"/>
                </a:solidFill>
                <a:latin typeface="+mj-ea"/>
                <a:ea typeface="+mj-ea"/>
              </a:rPr>
              <a:t>70</a:t>
            </a:r>
            <a:r>
              <a:rPr lang="zh-CN" altLang="en-US" sz="4000" dirty="0">
                <a:solidFill>
                  <a:srgbClr val="000000"/>
                </a:solidFill>
                <a:latin typeface="+mj-ea"/>
                <a:ea typeface="+mj-ea"/>
              </a:rPr>
              <a:t>分；雅思高于</a:t>
            </a:r>
            <a:r>
              <a:rPr lang="en-US" altLang="zh-CN" sz="4000" dirty="0">
                <a:solidFill>
                  <a:srgbClr val="000000"/>
                </a:solidFill>
                <a:latin typeface="+mj-ea"/>
                <a:ea typeface="+mj-ea"/>
              </a:rPr>
              <a:t>6</a:t>
            </a:r>
            <a:r>
              <a:rPr lang="zh-CN" altLang="en-US" sz="4000" dirty="0">
                <a:solidFill>
                  <a:srgbClr val="000000"/>
                </a:solidFill>
                <a:latin typeface="+mj-ea"/>
                <a:ea typeface="+mj-ea"/>
              </a:rPr>
              <a:t>分；如因疫情原因未能参加考试者可以参加</a:t>
            </a:r>
            <a:r>
              <a:rPr lang="en-US" altLang="zh-CN" sz="4000" dirty="0">
                <a:solidFill>
                  <a:srgbClr val="000000"/>
                </a:solidFill>
                <a:latin typeface="+mj-ea"/>
                <a:ea typeface="+mj-ea"/>
              </a:rPr>
              <a:t>ETIE</a:t>
            </a:r>
            <a:r>
              <a:rPr lang="zh-CN" altLang="en-US" sz="4000" dirty="0">
                <a:solidFill>
                  <a:srgbClr val="000000"/>
                </a:solidFill>
                <a:latin typeface="+mj-ea"/>
                <a:ea typeface="+mj-ea"/>
              </a:rPr>
              <a:t>微信英语面试</a:t>
            </a:r>
          </a:p>
          <a:p>
            <a:pPr marL="342891" indent="-342891" defTabSz="914377" fontAlgn="base">
              <a:lnSpc>
                <a:spcPct val="120000"/>
              </a:lnSpc>
              <a:spcAft>
                <a:spcPct val="0"/>
              </a:spcAft>
              <a:buClr>
                <a:srgbClr val="CC9900"/>
              </a:buClr>
              <a:buFontTx/>
              <a:buChar char="•"/>
            </a:pPr>
            <a:endParaRPr lang="zh-CN" altLang="en-US" sz="4400" dirty="0">
              <a:solidFill>
                <a:srgbClr val="000000"/>
              </a:solidFill>
              <a:latin typeface="+mj-ea"/>
              <a:ea typeface="+mj-ea"/>
            </a:endParaRPr>
          </a:p>
          <a:p>
            <a:pPr defTabSz="914377" fontAlgn="base">
              <a:lnSpc>
                <a:spcPct val="120000"/>
              </a:lnSpc>
              <a:spcAft>
                <a:spcPct val="0"/>
              </a:spcAft>
              <a:buClr>
                <a:srgbClr val="CC9900"/>
              </a:buClr>
              <a:buFont typeface="Wingdings" panose="05000000000000000000" pitchFamily="2" charset="2"/>
              <a:buChar char="Ø"/>
            </a:pPr>
            <a:r>
              <a:rPr lang="en-US" altLang="zh-CN" sz="4400" b="1" dirty="0">
                <a:solidFill>
                  <a:srgbClr val="000000"/>
                </a:solidFill>
                <a:latin typeface="+mj-ea"/>
                <a:ea typeface="+mj-ea"/>
              </a:rPr>
              <a:t>ETIE</a:t>
            </a:r>
            <a:r>
              <a:rPr lang="zh-CN" altLang="en-US" sz="4400" b="1" dirty="0">
                <a:solidFill>
                  <a:srgbClr val="000000"/>
                </a:solidFill>
                <a:latin typeface="+mj-ea"/>
                <a:ea typeface="+mj-ea"/>
              </a:rPr>
              <a:t>学生继续读研条件：</a:t>
            </a:r>
          </a:p>
          <a:p>
            <a:pPr marL="1047736" lvl="1" indent="-514350" defTabSz="914377" fontAlgn="base">
              <a:lnSpc>
                <a:spcPct val="120000"/>
              </a:lnSpc>
              <a:spcAft>
                <a:spcPct val="0"/>
              </a:spcAft>
              <a:buClr>
                <a:srgbClr val="CC9900"/>
              </a:buClr>
              <a:buFont typeface="+mj-lt"/>
              <a:buAutoNum type="arabicParenR"/>
            </a:pPr>
            <a:r>
              <a:rPr lang="en-US" altLang="zh-CN" sz="4000" dirty="0">
                <a:solidFill>
                  <a:srgbClr val="000000"/>
                </a:solidFill>
                <a:latin typeface="+mj-ea"/>
                <a:ea typeface="+mj-ea"/>
              </a:rPr>
              <a:t>ETIE</a:t>
            </a:r>
            <a:r>
              <a:rPr lang="zh-CN" altLang="en-US" sz="4000" dirty="0">
                <a:solidFill>
                  <a:srgbClr val="000000"/>
                </a:solidFill>
                <a:latin typeface="+mj-ea"/>
                <a:ea typeface="+mj-ea"/>
              </a:rPr>
              <a:t>期间</a:t>
            </a:r>
            <a:r>
              <a:rPr lang="en-US" altLang="zh-CN" sz="4000" dirty="0">
                <a:solidFill>
                  <a:srgbClr val="000000"/>
                </a:solidFill>
                <a:latin typeface="+mj-ea"/>
                <a:ea typeface="+mj-ea"/>
              </a:rPr>
              <a:t>GPA</a:t>
            </a:r>
            <a:r>
              <a:rPr lang="zh-CN" altLang="en-US" sz="4000" dirty="0">
                <a:solidFill>
                  <a:srgbClr val="000000"/>
                </a:solidFill>
                <a:latin typeface="+mj-ea"/>
                <a:ea typeface="+mj-ea"/>
              </a:rPr>
              <a:t>不低于</a:t>
            </a:r>
            <a:r>
              <a:rPr lang="en-US" altLang="zh-CN" sz="4000" dirty="0">
                <a:solidFill>
                  <a:srgbClr val="000000"/>
                </a:solidFill>
                <a:latin typeface="+mj-ea"/>
                <a:ea typeface="+mj-ea"/>
              </a:rPr>
              <a:t>3.0</a:t>
            </a:r>
            <a:r>
              <a:rPr lang="zh-CN" altLang="en-US" sz="4000" dirty="0">
                <a:solidFill>
                  <a:srgbClr val="000000"/>
                </a:solidFill>
                <a:latin typeface="+mj-ea"/>
                <a:ea typeface="+mj-ea"/>
              </a:rPr>
              <a:t>；</a:t>
            </a:r>
          </a:p>
          <a:p>
            <a:pPr marL="1047736" lvl="1" indent="-514350" defTabSz="914377" fontAlgn="base">
              <a:lnSpc>
                <a:spcPct val="120000"/>
              </a:lnSpc>
              <a:spcAft>
                <a:spcPct val="0"/>
              </a:spcAft>
              <a:buClr>
                <a:srgbClr val="CC9900"/>
              </a:buClr>
              <a:buFont typeface="+mj-lt"/>
              <a:buAutoNum type="arabicParenR"/>
            </a:pPr>
            <a:r>
              <a:rPr lang="zh-CN" altLang="en-US" sz="4000" dirty="0">
                <a:solidFill>
                  <a:srgbClr val="000000"/>
                </a:solidFill>
                <a:latin typeface="+mj-ea"/>
                <a:ea typeface="+mj-ea"/>
              </a:rPr>
              <a:t>语言要求满足以下任意一项，免考</a:t>
            </a:r>
            <a:r>
              <a:rPr lang="en-US" altLang="zh-CN" sz="4000" dirty="0">
                <a:solidFill>
                  <a:srgbClr val="000000"/>
                </a:solidFill>
                <a:latin typeface="+mj-ea"/>
                <a:ea typeface="+mj-ea"/>
              </a:rPr>
              <a:t>GRE</a:t>
            </a:r>
            <a:r>
              <a:rPr lang="zh-CN" altLang="en-US" sz="4000" dirty="0">
                <a:solidFill>
                  <a:srgbClr val="000000"/>
                </a:solidFill>
                <a:latin typeface="+mj-ea"/>
                <a:ea typeface="+mj-ea"/>
              </a:rPr>
              <a:t>：</a:t>
            </a:r>
          </a:p>
          <a:p>
            <a:pPr marL="1581123" lvl="2" indent="-514350" defTabSz="914377" fontAlgn="base">
              <a:lnSpc>
                <a:spcPct val="120000"/>
              </a:lnSpc>
              <a:spcAft>
                <a:spcPct val="0"/>
              </a:spcAft>
              <a:buClr>
                <a:srgbClr val="CC9900"/>
              </a:buClr>
            </a:pPr>
            <a:r>
              <a:rPr lang="zh-CN" altLang="en-US" sz="4000" dirty="0">
                <a:solidFill>
                  <a:srgbClr val="000000"/>
                </a:solidFill>
                <a:latin typeface="+mj-ea"/>
                <a:ea typeface="+mj-ea"/>
              </a:rPr>
              <a:t>通过</a:t>
            </a:r>
            <a:r>
              <a:rPr lang="en-US" altLang="zh-CN" sz="4000" dirty="0">
                <a:solidFill>
                  <a:srgbClr val="000000"/>
                </a:solidFill>
                <a:latin typeface="+mj-ea"/>
                <a:ea typeface="+mj-ea"/>
              </a:rPr>
              <a:t>ETIE </a:t>
            </a:r>
            <a:r>
              <a:rPr lang="zh-CN" altLang="en-US" sz="4000" dirty="0">
                <a:solidFill>
                  <a:srgbClr val="000000"/>
                </a:solidFill>
                <a:latin typeface="+mj-ea"/>
                <a:ea typeface="+mj-ea"/>
              </a:rPr>
              <a:t>英语毕业考试（成绩有效期为一学年）；</a:t>
            </a:r>
          </a:p>
          <a:p>
            <a:pPr marL="1581123" lvl="2" indent="-514350" defTabSz="914377" fontAlgn="base">
              <a:lnSpc>
                <a:spcPct val="120000"/>
              </a:lnSpc>
              <a:spcAft>
                <a:spcPct val="0"/>
              </a:spcAft>
              <a:buClr>
                <a:srgbClr val="CC9900"/>
              </a:buClr>
            </a:pPr>
            <a:r>
              <a:rPr lang="zh-CN" altLang="en-US" sz="4000" dirty="0">
                <a:solidFill>
                  <a:srgbClr val="000000"/>
                </a:solidFill>
                <a:latin typeface="+mj-ea"/>
                <a:ea typeface="+mj-ea"/>
              </a:rPr>
              <a:t>托福 </a:t>
            </a:r>
            <a:r>
              <a:rPr lang="en-US" altLang="zh-CN" sz="4000" dirty="0">
                <a:solidFill>
                  <a:srgbClr val="000000"/>
                </a:solidFill>
                <a:latin typeface="+mj-ea"/>
                <a:ea typeface="+mj-ea"/>
              </a:rPr>
              <a:t>80  (</a:t>
            </a:r>
            <a:r>
              <a:rPr lang="zh-CN" altLang="en-US" sz="4000" dirty="0">
                <a:solidFill>
                  <a:srgbClr val="000000"/>
                </a:solidFill>
                <a:latin typeface="+mj-ea"/>
                <a:ea typeface="+mj-ea"/>
              </a:rPr>
              <a:t>写作</a:t>
            </a:r>
            <a:r>
              <a:rPr lang="en-US" altLang="zh-CN" sz="4000" dirty="0">
                <a:solidFill>
                  <a:srgbClr val="000000"/>
                </a:solidFill>
                <a:latin typeface="+mj-ea"/>
                <a:ea typeface="+mj-ea"/>
              </a:rPr>
              <a:t>18,</a:t>
            </a:r>
            <a:r>
              <a:rPr lang="zh-CN" altLang="en-US" sz="4000" dirty="0">
                <a:solidFill>
                  <a:srgbClr val="000000"/>
                </a:solidFill>
                <a:latin typeface="+mj-ea"/>
                <a:ea typeface="+mj-ea"/>
              </a:rPr>
              <a:t>口语</a:t>
            </a:r>
            <a:r>
              <a:rPr lang="en-US" altLang="zh-CN" sz="4000" dirty="0">
                <a:solidFill>
                  <a:srgbClr val="000000"/>
                </a:solidFill>
                <a:latin typeface="+mj-ea"/>
                <a:ea typeface="+mj-ea"/>
              </a:rPr>
              <a:t>18,</a:t>
            </a:r>
            <a:r>
              <a:rPr lang="zh-CN" altLang="en-US" sz="4000" dirty="0">
                <a:solidFill>
                  <a:srgbClr val="000000"/>
                </a:solidFill>
                <a:latin typeface="+mj-ea"/>
                <a:ea typeface="+mj-ea"/>
              </a:rPr>
              <a:t>听力</a:t>
            </a:r>
            <a:r>
              <a:rPr lang="en-US" altLang="zh-CN" sz="4000" dirty="0">
                <a:solidFill>
                  <a:srgbClr val="000000"/>
                </a:solidFill>
                <a:latin typeface="+mj-ea"/>
                <a:ea typeface="+mj-ea"/>
              </a:rPr>
              <a:t>14,</a:t>
            </a:r>
            <a:r>
              <a:rPr lang="zh-CN" altLang="en-US" sz="4000" dirty="0">
                <a:solidFill>
                  <a:srgbClr val="000000"/>
                </a:solidFill>
                <a:latin typeface="+mj-ea"/>
                <a:ea typeface="+mj-ea"/>
              </a:rPr>
              <a:t>阅读</a:t>
            </a:r>
            <a:r>
              <a:rPr lang="en-US" altLang="zh-CN" sz="4000" dirty="0">
                <a:solidFill>
                  <a:srgbClr val="000000"/>
                </a:solidFill>
                <a:latin typeface="+mj-ea"/>
                <a:ea typeface="+mj-ea"/>
              </a:rPr>
              <a:t>19)</a:t>
            </a:r>
            <a:r>
              <a:rPr lang="zh-CN" altLang="en-US" sz="4000" dirty="0">
                <a:solidFill>
                  <a:srgbClr val="000000"/>
                </a:solidFill>
                <a:latin typeface="+mj-ea"/>
                <a:ea typeface="+mj-ea"/>
              </a:rPr>
              <a:t>；</a:t>
            </a:r>
          </a:p>
          <a:p>
            <a:pPr marL="1581123" lvl="2" indent="-514350" defTabSz="914377" fontAlgn="base">
              <a:lnSpc>
                <a:spcPct val="120000"/>
              </a:lnSpc>
              <a:spcAft>
                <a:spcPct val="0"/>
              </a:spcAft>
              <a:buClr>
                <a:srgbClr val="CC9900"/>
              </a:buClr>
            </a:pPr>
            <a:r>
              <a:rPr lang="zh-CN" altLang="en-US" sz="4000" dirty="0">
                <a:solidFill>
                  <a:srgbClr val="000000"/>
                </a:solidFill>
                <a:latin typeface="+mj-ea"/>
                <a:ea typeface="+mj-ea"/>
              </a:rPr>
              <a:t>雅思 </a:t>
            </a:r>
            <a:r>
              <a:rPr lang="en-US" altLang="zh-CN" sz="4000" dirty="0">
                <a:solidFill>
                  <a:srgbClr val="000000"/>
                </a:solidFill>
                <a:latin typeface="+mj-ea"/>
                <a:ea typeface="+mj-ea"/>
              </a:rPr>
              <a:t>6.5  (</a:t>
            </a:r>
            <a:r>
              <a:rPr lang="zh-CN" altLang="en-US" sz="4000" dirty="0">
                <a:solidFill>
                  <a:srgbClr val="000000"/>
                </a:solidFill>
                <a:latin typeface="+mj-ea"/>
                <a:ea typeface="+mj-ea"/>
              </a:rPr>
              <a:t>听力</a:t>
            </a:r>
            <a:r>
              <a:rPr lang="en-US" altLang="zh-CN" sz="4000" dirty="0">
                <a:solidFill>
                  <a:srgbClr val="000000"/>
                </a:solidFill>
                <a:latin typeface="+mj-ea"/>
                <a:ea typeface="+mj-ea"/>
              </a:rPr>
              <a:t>6.0,</a:t>
            </a:r>
            <a:r>
              <a:rPr lang="zh-CN" altLang="en-US" sz="4000" dirty="0">
                <a:solidFill>
                  <a:srgbClr val="000000"/>
                </a:solidFill>
                <a:latin typeface="+mj-ea"/>
                <a:ea typeface="+mj-ea"/>
              </a:rPr>
              <a:t>阅读</a:t>
            </a:r>
            <a:r>
              <a:rPr lang="en-US" altLang="zh-CN" sz="4000" dirty="0">
                <a:solidFill>
                  <a:srgbClr val="000000"/>
                </a:solidFill>
                <a:latin typeface="+mj-ea"/>
                <a:ea typeface="+mj-ea"/>
              </a:rPr>
              <a:t>6.5,</a:t>
            </a:r>
            <a:r>
              <a:rPr lang="zh-CN" altLang="en-US" sz="4000" dirty="0">
                <a:solidFill>
                  <a:srgbClr val="000000"/>
                </a:solidFill>
                <a:latin typeface="+mj-ea"/>
                <a:ea typeface="+mj-ea"/>
              </a:rPr>
              <a:t>写作</a:t>
            </a:r>
            <a:r>
              <a:rPr lang="en-US" altLang="zh-CN" sz="4000" dirty="0">
                <a:solidFill>
                  <a:srgbClr val="000000"/>
                </a:solidFill>
                <a:latin typeface="+mj-ea"/>
                <a:ea typeface="+mj-ea"/>
              </a:rPr>
              <a:t>5.5,</a:t>
            </a:r>
            <a:r>
              <a:rPr lang="zh-CN" altLang="en-US" sz="4000" dirty="0">
                <a:solidFill>
                  <a:srgbClr val="000000"/>
                </a:solidFill>
                <a:latin typeface="+mj-ea"/>
                <a:ea typeface="+mj-ea"/>
              </a:rPr>
              <a:t>口语</a:t>
            </a:r>
            <a:r>
              <a:rPr lang="en-US" altLang="zh-CN" sz="4000" dirty="0">
                <a:solidFill>
                  <a:srgbClr val="000000"/>
                </a:solidFill>
                <a:latin typeface="+mj-ea"/>
                <a:ea typeface="+mj-ea"/>
              </a:rPr>
              <a:t>6.0)</a:t>
            </a:r>
            <a:r>
              <a:rPr lang="zh-CN" altLang="en-US" sz="4000" dirty="0">
                <a:solidFill>
                  <a:srgbClr val="000000"/>
                </a:solidFill>
                <a:latin typeface="+mj-ea"/>
                <a:ea typeface="+mj-ea"/>
              </a:rPr>
              <a:t>；</a:t>
            </a:r>
          </a:p>
          <a:p>
            <a:pPr marL="342891" indent="-342891" defTabSz="914377" fontAlgn="base">
              <a:spcAft>
                <a:spcPct val="0"/>
              </a:spcAft>
              <a:buClr>
                <a:srgbClr val="CC9900"/>
              </a:buClr>
              <a:buFontTx/>
              <a:buChar char="•"/>
            </a:pPr>
            <a:endParaRPr lang="zh-CN" altLang="en-US" sz="3700" dirty="0">
              <a:solidFill>
                <a:srgbClr val="000000"/>
              </a:solidFill>
              <a:latin typeface="Times New Roman"/>
            </a:endParaRPr>
          </a:p>
          <a:p>
            <a:pPr marL="342891" indent="-342891" defTabSz="914377" fontAlgn="base">
              <a:spcAft>
                <a:spcPct val="0"/>
              </a:spcAft>
              <a:buClr>
                <a:srgbClr val="CC9900"/>
              </a:buClr>
              <a:buFontTx/>
              <a:buChar char="•"/>
            </a:pPr>
            <a:endParaRPr lang="en-US" sz="3700" dirty="0">
              <a:solidFill>
                <a:srgbClr val="000000"/>
              </a:solidFill>
              <a:latin typeface="Times New Roman"/>
            </a:endParaRPr>
          </a:p>
        </p:txBody>
      </p:sp>
    </p:spTree>
    <p:extLst>
      <p:ext uri="{BB962C8B-B14F-4D97-AF65-F5344CB8AC3E}">
        <p14:creationId xmlns:p14="http://schemas.microsoft.com/office/powerpoint/2010/main" val="2375148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gold bar"/>
          <p:cNvGrpSpPr/>
          <p:nvPr/>
        </p:nvGrpSpPr>
        <p:grpSpPr>
          <a:xfrm>
            <a:off x="0" y="1"/>
            <a:ext cx="12192000" cy="1339273"/>
            <a:chOff x="0" y="0"/>
            <a:chExt cx="9144000" cy="1004455"/>
          </a:xfrm>
        </p:grpSpPr>
        <p:grpSp>
          <p:nvGrpSpPr>
            <p:cNvPr id="8" name="Group 7"/>
            <p:cNvGrpSpPr/>
            <p:nvPr/>
          </p:nvGrpSpPr>
          <p:grpSpPr>
            <a:xfrm>
              <a:off x="0" y="0"/>
              <a:ext cx="9144000" cy="1004455"/>
              <a:chOff x="0" y="0"/>
              <a:chExt cx="9144000" cy="1004455"/>
            </a:xfrm>
          </p:grpSpPr>
          <p:sp>
            <p:nvSpPr>
              <p:cNvPr id="10" name="Rectangle 9" descr="gold bar"/>
              <p:cNvSpPr/>
              <p:nvPr/>
            </p:nvSpPr>
            <p:spPr>
              <a:xfrm>
                <a:off x="0" y="0"/>
                <a:ext cx="9144000" cy="325582"/>
              </a:xfrm>
              <a:prstGeom prst="rect">
                <a:avLst/>
              </a:prstGeom>
              <a:solidFill>
                <a:srgbClr val="D6A817"/>
              </a:solidFill>
              <a:ln>
                <a:noFill/>
              </a:ln>
              <a:effectLst>
                <a:outerShdw dist="23000" sx="1000" sy="1000" rotWithShape="0">
                  <a:srgbClr val="D6A817"/>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1" name="Rectangle 10" descr="black box"/>
              <p:cNvSpPr/>
              <p:nvPr/>
            </p:nvSpPr>
            <p:spPr>
              <a:xfrm>
                <a:off x="367145" y="0"/>
                <a:ext cx="1634837" cy="1004455"/>
              </a:xfrm>
              <a:prstGeom prst="rect">
                <a:avLst/>
              </a:prstGeom>
              <a:solidFill>
                <a:schemeClr val="tx1"/>
              </a:solidFill>
              <a:ln>
                <a:no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grpSp>
        <p:pic>
          <p:nvPicPr>
            <p:cNvPr id="9" name="Picture 8" descr="purdue university northwest logo"/>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4721" y="237179"/>
              <a:ext cx="1365899" cy="605429"/>
            </a:xfrm>
            <a:prstGeom prst="rect">
              <a:avLst/>
            </a:prstGeom>
          </p:spPr>
        </p:pic>
      </p:grpSp>
      <p:sp>
        <p:nvSpPr>
          <p:cNvPr id="3" name="Rectangle 2" descr="black bar"/>
          <p:cNvSpPr/>
          <p:nvPr/>
        </p:nvSpPr>
        <p:spPr>
          <a:xfrm>
            <a:off x="0" y="6626941"/>
            <a:ext cx="12192000" cy="23105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latin typeface="Calibri"/>
            </a:endParaRPr>
          </a:p>
        </p:txBody>
      </p:sp>
      <p:sp>
        <p:nvSpPr>
          <p:cNvPr id="17" name="Content Placeholder 16">
            <a:extLst>
              <a:ext uri="{FF2B5EF4-FFF2-40B4-BE49-F238E27FC236}">
                <a16:creationId xmlns:a16="http://schemas.microsoft.com/office/drawing/2014/main" id="{DD0EB691-33DE-4C9D-96FE-E1F3EB933E49}"/>
              </a:ext>
            </a:extLst>
          </p:cNvPr>
          <p:cNvSpPr>
            <a:spLocks noGrp="1"/>
          </p:cNvSpPr>
          <p:nvPr>
            <p:ph idx="1"/>
          </p:nvPr>
        </p:nvSpPr>
        <p:spPr/>
        <p:txBody>
          <a:bodyPr>
            <a:normAutofit/>
          </a:bodyPr>
          <a:lstStyle/>
          <a:p>
            <a:pPr defTabSz="914377" fontAlgn="base">
              <a:spcAft>
                <a:spcPct val="0"/>
              </a:spcAft>
              <a:buClr>
                <a:srgbClr val="CC9900"/>
              </a:buClr>
              <a:buFont typeface="Wingdings" panose="05000000000000000000" pitchFamily="2" charset="2"/>
              <a:buChar char="Ø"/>
            </a:pPr>
            <a:r>
              <a:rPr lang="zh-CN" altLang="en-US" sz="1800" dirty="0">
                <a:solidFill>
                  <a:srgbClr val="000000"/>
                </a:solidFill>
                <a:latin typeface="+mj-ea"/>
                <a:ea typeface="+mj-ea"/>
              </a:rPr>
              <a:t>面向于即将进入大二、大三的学生，可参加</a:t>
            </a:r>
            <a:r>
              <a:rPr lang="en-US" altLang="zh-CN" sz="1800" dirty="0">
                <a:solidFill>
                  <a:srgbClr val="000000"/>
                </a:solidFill>
                <a:latin typeface="+mj-ea"/>
                <a:ea typeface="+mj-ea"/>
              </a:rPr>
              <a:t>PNW ETIE</a:t>
            </a:r>
            <a:r>
              <a:rPr lang="zh-CN" altLang="en-US" sz="1800" dirty="0">
                <a:solidFill>
                  <a:srgbClr val="000000"/>
                </a:solidFill>
                <a:latin typeface="+mj-ea"/>
                <a:ea typeface="+mj-ea"/>
              </a:rPr>
              <a:t>项目一年或者半年，每学期需修</a:t>
            </a:r>
            <a:r>
              <a:rPr lang="en-US" altLang="zh-CN" sz="1800" dirty="0">
                <a:solidFill>
                  <a:srgbClr val="000000"/>
                </a:solidFill>
                <a:latin typeface="+mj-ea"/>
                <a:ea typeface="+mj-ea"/>
              </a:rPr>
              <a:t>1</a:t>
            </a:r>
            <a:r>
              <a:rPr lang="zh-CN" altLang="en-US" sz="1800" dirty="0">
                <a:solidFill>
                  <a:srgbClr val="000000"/>
                </a:solidFill>
                <a:latin typeface="+mj-ea"/>
                <a:ea typeface="+mj-ea"/>
              </a:rPr>
              <a:t>门英语，及</a:t>
            </a:r>
            <a:r>
              <a:rPr lang="en-US" altLang="zh-CN" sz="1800" dirty="0">
                <a:solidFill>
                  <a:srgbClr val="000000"/>
                </a:solidFill>
                <a:latin typeface="+mj-ea"/>
                <a:ea typeface="+mj-ea"/>
              </a:rPr>
              <a:t>3</a:t>
            </a:r>
            <a:r>
              <a:rPr lang="zh-CN" altLang="en-US" sz="1800" dirty="0">
                <a:solidFill>
                  <a:srgbClr val="000000"/>
                </a:solidFill>
                <a:latin typeface="+mj-ea"/>
                <a:ea typeface="+mj-ea"/>
              </a:rPr>
              <a:t>门专业课程。</a:t>
            </a:r>
            <a:endParaRPr lang="en-US" altLang="zh-CN"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endParaRPr lang="zh-CN" altLang="en-US"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zh-CN" altLang="en-US" sz="1800" b="1" dirty="0">
                <a:solidFill>
                  <a:srgbClr val="000000"/>
                </a:solidFill>
                <a:latin typeface="+mj-ea"/>
                <a:ea typeface="+mj-ea"/>
              </a:rPr>
              <a:t>项目选拔条件：</a:t>
            </a: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GPA 2.5</a:t>
            </a:r>
            <a:r>
              <a:rPr lang="zh-CN" altLang="en-US" sz="1600" dirty="0">
                <a:solidFill>
                  <a:srgbClr val="000000"/>
                </a:solidFill>
                <a:latin typeface="+mj-ea"/>
                <a:ea typeface="+mj-ea"/>
              </a:rPr>
              <a:t>以上；</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语言要求满足以下任意一项：英语四级高于</a:t>
            </a:r>
            <a:r>
              <a:rPr lang="en-US" altLang="zh-CN" sz="1600" dirty="0">
                <a:solidFill>
                  <a:srgbClr val="000000"/>
                </a:solidFill>
                <a:latin typeface="+mj-ea"/>
                <a:ea typeface="+mj-ea"/>
              </a:rPr>
              <a:t>500</a:t>
            </a:r>
            <a:r>
              <a:rPr lang="zh-CN" altLang="en-US" sz="1600" dirty="0">
                <a:solidFill>
                  <a:srgbClr val="000000"/>
                </a:solidFill>
                <a:latin typeface="+mj-ea"/>
                <a:ea typeface="+mj-ea"/>
              </a:rPr>
              <a:t>分或通过英语六级；托福高于</a:t>
            </a:r>
            <a:r>
              <a:rPr lang="en-US" altLang="zh-CN" sz="1600" dirty="0">
                <a:solidFill>
                  <a:srgbClr val="000000"/>
                </a:solidFill>
                <a:latin typeface="+mj-ea"/>
                <a:ea typeface="+mj-ea"/>
              </a:rPr>
              <a:t>70</a:t>
            </a:r>
            <a:r>
              <a:rPr lang="zh-CN" altLang="en-US" sz="1600" dirty="0">
                <a:solidFill>
                  <a:srgbClr val="000000"/>
                </a:solidFill>
                <a:latin typeface="+mj-ea"/>
                <a:ea typeface="+mj-ea"/>
              </a:rPr>
              <a:t>分；雅思高于</a:t>
            </a:r>
            <a:r>
              <a:rPr lang="en-US" altLang="zh-CN" sz="1600" dirty="0">
                <a:solidFill>
                  <a:srgbClr val="000000"/>
                </a:solidFill>
                <a:latin typeface="+mj-ea"/>
                <a:ea typeface="+mj-ea"/>
              </a:rPr>
              <a:t>6</a:t>
            </a:r>
            <a:r>
              <a:rPr lang="zh-CN" altLang="en-US" sz="1600" dirty="0">
                <a:solidFill>
                  <a:srgbClr val="000000"/>
                </a:solidFill>
                <a:latin typeface="+mj-ea"/>
                <a:ea typeface="+mj-ea"/>
              </a:rPr>
              <a:t>分；如因疫情原因未能参加考试者可以参加</a:t>
            </a:r>
            <a:r>
              <a:rPr lang="en-US" altLang="zh-CN" sz="1600" dirty="0">
                <a:solidFill>
                  <a:srgbClr val="000000"/>
                </a:solidFill>
                <a:latin typeface="+mj-ea"/>
                <a:ea typeface="+mj-ea"/>
              </a:rPr>
              <a:t>ETIE</a:t>
            </a:r>
            <a:r>
              <a:rPr lang="zh-CN" altLang="en-US" sz="1600" dirty="0">
                <a:solidFill>
                  <a:srgbClr val="000000"/>
                </a:solidFill>
                <a:latin typeface="+mj-ea"/>
                <a:ea typeface="+mj-ea"/>
              </a:rPr>
              <a:t>微信英语面试</a:t>
            </a:r>
          </a:p>
          <a:p>
            <a:pPr marL="0" indent="0" defTabSz="914377" fontAlgn="base">
              <a:spcAft>
                <a:spcPct val="0"/>
              </a:spcAft>
              <a:buClr>
                <a:srgbClr val="CC9900"/>
              </a:buClr>
              <a:buNone/>
            </a:pPr>
            <a:endParaRPr lang="zh-CN" altLang="en-US" sz="1800" dirty="0">
              <a:solidFill>
                <a:srgbClr val="000000"/>
              </a:solidFill>
              <a:latin typeface="+mj-ea"/>
              <a:ea typeface="+mj-ea"/>
            </a:endParaRPr>
          </a:p>
          <a:p>
            <a:pPr defTabSz="914377" fontAlgn="base">
              <a:spcAft>
                <a:spcPct val="0"/>
              </a:spcAft>
              <a:buClr>
                <a:srgbClr val="CC9900"/>
              </a:buClr>
              <a:buFont typeface="Wingdings" panose="05000000000000000000" pitchFamily="2" charset="2"/>
              <a:buChar char="Ø"/>
            </a:pPr>
            <a:r>
              <a:rPr lang="en-US" altLang="zh-CN" sz="1800" b="1" dirty="0">
                <a:solidFill>
                  <a:srgbClr val="000000"/>
                </a:solidFill>
                <a:latin typeface="+mj-ea"/>
                <a:ea typeface="+mj-ea"/>
              </a:rPr>
              <a:t>ETIE</a:t>
            </a:r>
            <a:r>
              <a:rPr lang="zh-CN" altLang="en-US" sz="1800" b="1" dirty="0">
                <a:solidFill>
                  <a:srgbClr val="000000"/>
                </a:solidFill>
                <a:latin typeface="+mj-ea"/>
                <a:ea typeface="+mj-ea"/>
              </a:rPr>
              <a:t>学生继续读研条件：</a:t>
            </a:r>
            <a:endParaRPr lang="en-US" altLang="zh-CN" sz="1800" b="1" dirty="0">
              <a:solidFill>
                <a:srgbClr val="000000"/>
              </a:solidFill>
              <a:latin typeface="+mj-ea"/>
              <a:ea typeface="+mj-ea"/>
            </a:endParaRPr>
          </a:p>
          <a:p>
            <a:pPr marL="1047736" lvl="1" indent="-514350" defTabSz="914377" fontAlgn="base">
              <a:spcAft>
                <a:spcPct val="0"/>
              </a:spcAft>
              <a:buClr>
                <a:srgbClr val="CC9900"/>
              </a:buClr>
              <a:buFont typeface="+mj-lt"/>
              <a:buAutoNum type="arabicParenR"/>
            </a:pPr>
            <a:r>
              <a:rPr lang="en-US" altLang="zh-CN" sz="1600" dirty="0">
                <a:solidFill>
                  <a:srgbClr val="000000"/>
                </a:solidFill>
                <a:latin typeface="+mj-ea"/>
                <a:ea typeface="+mj-ea"/>
              </a:rPr>
              <a:t>ETIE</a:t>
            </a:r>
            <a:r>
              <a:rPr lang="zh-CN" altLang="en-US" sz="1600" dirty="0">
                <a:solidFill>
                  <a:srgbClr val="000000"/>
                </a:solidFill>
                <a:latin typeface="+mj-ea"/>
                <a:ea typeface="+mj-ea"/>
              </a:rPr>
              <a:t>期间</a:t>
            </a:r>
            <a:r>
              <a:rPr lang="en-US" altLang="zh-CN" sz="1600" dirty="0">
                <a:solidFill>
                  <a:srgbClr val="000000"/>
                </a:solidFill>
                <a:latin typeface="+mj-ea"/>
                <a:ea typeface="+mj-ea"/>
              </a:rPr>
              <a:t>GPA</a:t>
            </a:r>
            <a:r>
              <a:rPr lang="zh-CN" altLang="en-US" sz="1600" dirty="0">
                <a:solidFill>
                  <a:srgbClr val="000000"/>
                </a:solidFill>
                <a:latin typeface="+mj-ea"/>
                <a:ea typeface="+mj-ea"/>
              </a:rPr>
              <a:t>不低于</a:t>
            </a:r>
            <a:r>
              <a:rPr lang="en-US" altLang="zh-CN" sz="1600" dirty="0">
                <a:solidFill>
                  <a:srgbClr val="000000"/>
                </a:solidFill>
                <a:latin typeface="+mj-ea"/>
                <a:ea typeface="+mj-ea"/>
              </a:rPr>
              <a:t>3.0</a:t>
            </a:r>
            <a:r>
              <a:rPr lang="zh-CN" altLang="en-US" sz="1600" dirty="0">
                <a:solidFill>
                  <a:srgbClr val="000000"/>
                </a:solidFill>
                <a:latin typeface="+mj-ea"/>
                <a:ea typeface="+mj-ea"/>
              </a:rPr>
              <a:t>；</a:t>
            </a:r>
          </a:p>
          <a:p>
            <a:pPr marL="1047736" lvl="1" indent="-514350" defTabSz="914377" fontAlgn="base">
              <a:spcAft>
                <a:spcPct val="0"/>
              </a:spcAft>
              <a:buClr>
                <a:srgbClr val="CC9900"/>
              </a:buClr>
              <a:buFont typeface="+mj-lt"/>
              <a:buAutoNum type="arabicParenR"/>
            </a:pPr>
            <a:r>
              <a:rPr lang="zh-CN" altLang="en-US" sz="1600" dirty="0">
                <a:solidFill>
                  <a:srgbClr val="000000"/>
                </a:solidFill>
                <a:latin typeface="+mj-ea"/>
                <a:ea typeface="+mj-ea"/>
              </a:rPr>
              <a:t>语言要求满足以下任意一项，免考</a:t>
            </a:r>
            <a:r>
              <a:rPr lang="en-US" altLang="zh-CN" sz="1600" dirty="0">
                <a:solidFill>
                  <a:srgbClr val="000000"/>
                </a:solidFill>
                <a:latin typeface="+mj-ea"/>
                <a:ea typeface="+mj-ea"/>
              </a:rPr>
              <a:t>GRE</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通过</a:t>
            </a:r>
            <a:r>
              <a:rPr lang="en-US" altLang="zh-CN" sz="1600" dirty="0">
                <a:solidFill>
                  <a:srgbClr val="000000"/>
                </a:solidFill>
                <a:latin typeface="+mj-ea"/>
                <a:ea typeface="+mj-ea"/>
              </a:rPr>
              <a:t>ETIE </a:t>
            </a:r>
            <a:r>
              <a:rPr lang="zh-CN" altLang="en-US" sz="1600" dirty="0">
                <a:solidFill>
                  <a:srgbClr val="000000"/>
                </a:solidFill>
                <a:latin typeface="+mj-ea"/>
                <a:ea typeface="+mj-ea"/>
              </a:rPr>
              <a:t>英语毕业考试（成绩有效期为一学年） ；</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托福 </a:t>
            </a:r>
            <a:r>
              <a:rPr lang="en-US" altLang="zh-CN" sz="1600" dirty="0">
                <a:solidFill>
                  <a:srgbClr val="000000"/>
                </a:solidFill>
                <a:latin typeface="+mj-ea"/>
                <a:ea typeface="+mj-ea"/>
              </a:rPr>
              <a:t>80  (</a:t>
            </a:r>
            <a:r>
              <a:rPr lang="zh-CN" altLang="en-US" sz="1600" dirty="0">
                <a:solidFill>
                  <a:srgbClr val="000000"/>
                </a:solidFill>
                <a:latin typeface="+mj-ea"/>
                <a:ea typeface="+mj-ea"/>
              </a:rPr>
              <a:t>写作</a:t>
            </a:r>
            <a:r>
              <a:rPr lang="en-US" altLang="zh-CN" sz="1600" dirty="0">
                <a:solidFill>
                  <a:srgbClr val="000000"/>
                </a:solidFill>
                <a:latin typeface="+mj-ea"/>
                <a:ea typeface="+mj-ea"/>
              </a:rPr>
              <a:t>18,</a:t>
            </a:r>
            <a:r>
              <a:rPr lang="zh-CN" altLang="en-US" sz="1600" dirty="0">
                <a:solidFill>
                  <a:srgbClr val="000000"/>
                </a:solidFill>
                <a:latin typeface="+mj-ea"/>
                <a:ea typeface="+mj-ea"/>
              </a:rPr>
              <a:t>口语</a:t>
            </a:r>
            <a:r>
              <a:rPr lang="en-US" altLang="zh-CN" sz="1600" dirty="0">
                <a:solidFill>
                  <a:srgbClr val="000000"/>
                </a:solidFill>
                <a:latin typeface="+mj-ea"/>
                <a:ea typeface="+mj-ea"/>
              </a:rPr>
              <a:t>18,</a:t>
            </a:r>
            <a:r>
              <a:rPr lang="zh-CN" altLang="en-US" sz="1600" dirty="0">
                <a:solidFill>
                  <a:srgbClr val="000000"/>
                </a:solidFill>
                <a:latin typeface="+mj-ea"/>
                <a:ea typeface="+mj-ea"/>
              </a:rPr>
              <a:t>听力</a:t>
            </a:r>
            <a:r>
              <a:rPr lang="en-US" altLang="zh-CN" sz="1600" dirty="0">
                <a:solidFill>
                  <a:srgbClr val="000000"/>
                </a:solidFill>
                <a:latin typeface="+mj-ea"/>
                <a:ea typeface="+mj-ea"/>
              </a:rPr>
              <a:t>14,</a:t>
            </a:r>
            <a:r>
              <a:rPr lang="zh-CN" altLang="en-US" sz="1600" dirty="0">
                <a:solidFill>
                  <a:srgbClr val="000000"/>
                </a:solidFill>
                <a:latin typeface="+mj-ea"/>
                <a:ea typeface="+mj-ea"/>
              </a:rPr>
              <a:t>阅读</a:t>
            </a:r>
            <a:r>
              <a:rPr lang="en-US" altLang="zh-CN" sz="1600" dirty="0">
                <a:solidFill>
                  <a:srgbClr val="000000"/>
                </a:solidFill>
                <a:latin typeface="+mj-ea"/>
                <a:ea typeface="+mj-ea"/>
              </a:rPr>
              <a:t>19)</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marL="1566707" lvl="3" indent="-285750" defTabSz="914377" fontAlgn="base">
              <a:spcAft>
                <a:spcPct val="0"/>
              </a:spcAft>
              <a:buClr>
                <a:srgbClr val="CC9900"/>
              </a:buClr>
              <a:buFont typeface="Arial" panose="020B0604020202020204" pitchFamily="34" charset="0"/>
              <a:buChar char="•"/>
            </a:pPr>
            <a:r>
              <a:rPr lang="zh-CN" altLang="en-US" sz="1600" dirty="0">
                <a:solidFill>
                  <a:srgbClr val="000000"/>
                </a:solidFill>
                <a:latin typeface="+mj-ea"/>
                <a:ea typeface="+mj-ea"/>
              </a:rPr>
              <a:t>雅思 </a:t>
            </a:r>
            <a:r>
              <a:rPr lang="en-US" altLang="zh-CN" sz="1600" dirty="0">
                <a:solidFill>
                  <a:srgbClr val="000000"/>
                </a:solidFill>
                <a:latin typeface="+mj-ea"/>
                <a:ea typeface="+mj-ea"/>
              </a:rPr>
              <a:t>6.5  (</a:t>
            </a:r>
            <a:r>
              <a:rPr lang="zh-CN" altLang="en-US" sz="1600" dirty="0">
                <a:solidFill>
                  <a:srgbClr val="000000"/>
                </a:solidFill>
                <a:latin typeface="+mj-ea"/>
                <a:ea typeface="+mj-ea"/>
              </a:rPr>
              <a:t>听力</a:t>
            </a:r>
            <a:r>
              <a:rPr lang="en-US" altLang="zh-CN" sz="1600" dirty="0">
                <a:solidFill>
                  <a:srgbClr val="000000"/>
                </a:solidFill>
                <a:latin typeface="+mj-ea"/>
                <a:ea typeface="+mj-ea"/>
              </a:rPr>
              <a:t>6.0,</a:t>
            </a:r>
            <a:r>
              <a:rPr lang="zh-CN" altLang="en-US" sz="1600" dirty="0">
                <a:solidFill>
                  <a:srgbClr val="000000"/>
                </a:solidFill>
                <a:latin typeface="+mj-ea"/>
                <a:ea typeface="+mj-ea"/>
              </a:rPr>
              <a:t>阅读</a:t>
            </a:r>
            <a:r>
              <a:rPr lang="en-US" altLang="zh-CN" sz="1600" dirty="0">
                <a:solidFill>
                  <a:srgbClr val="000000"/>
                </a:solidFill>
                <a:latin typeface="+mj-ea"/>
                <a:ea typeface="+mj-ea"/>
              </a:rPr>
              <a:t>6.5,</a:t>
            </a:r>
            <a:r>
              <a:rPr lang="zh-CN" altLang="en-US" sz="1600" dirty="0">
                <a:solidFill>
                  <a:srgbClr val="000000"/>
                </a:solidFill>
                <a:latin typeface="+mj-ea"/>
                <a:ea typeface="+mj-ea"/>
              </a:rPr>
              <a:t>写作</a:t>
            </a:r>
            <a:r>
              <a:rPr lang="en-US" altLang="zh-CN" sz="1600" dirty="0">
                <a:solidFill>
                  <a:srgbClr val="000000"/>
                </a:solidFill>
                <a:latin typeface="+mj-ea"/>
                <a:ea typeface="+mj-ea"/>
              </a:rPr>
              <a:t>5.5,</a:t>
            </a:r>
            <a:r>
              <a:rPr lang="zh-CN" altLang="en-US" sz="1600" dirty="0">
                <a:solidFill>
                  <a:srgbClr val="000000"/>
                </a:solidFill>
                <a:latin typeface="+mj-ea"/>
                <a:ea typeface="+mj-ea"/>
              </a:rPr>
              <a:t>口语</a:t>
            </a:r>
            <a:r>
              <a:rPr lang="en-US" altLang="zh-CN" sz="1600" dirty="0">
                <a:solidFill>
                  <a:srgbClr val="000000"/>
                </a:solidFill>
                <a:latin typeface="+mj-ea"/>
                <a:ea typeface="+mj-ea"/>
              </a:rPr>
              <a:t>6.0)</a:t>
            </a:r>
            <a:r>
              <a:rPr lang="zh-CN" altLang="en-US" sz="1600" dirty="0">
                <a:solidFill>
                  <a:srgbClr val="000000"/>
                </a:solidFill>
                <a:latin typeface="+mj-ea"/>
                <a:ea typeface="+mj-ea"/>
              </a:rPr>
              <a:t>。</a:t>
            </a:r>
            <a:endParaRPr lang="en-US" altLang="zh-CN" sz="1600" dirty="0">
              <a:solidFill>
                <a:srgbClr val="000000"/>
              </a:solidFill>
              <a:latin typeface="+mj-ea"/>
              <a:ea typeface="+mj-ea"/>
            </a:endParaRPr>
          </a:p>
          <a:p>
            <a:pPr lvl="1" defTabSz="914377" fontAlgn="base">
              <a:spcAft>
                <a:spcPct val="0"/>
              </a:spcAft>
              <a:buClr>
                <a:srgbClr val="CC9900"/>
              </a:buClr>
              <a:buFont typeface="Wingdings" panose="05000000000000000000" pitchFamily="2" charset="2"/>
              <a:buChar char="Ø"/>
            </a:pPr>
            <a:endParaRPr lang="zh-CN" altLang="en-US" sz="1266" b="1" dirty="0">
              <a:solidFill>
                <a:srgbClr val="000000"/>
              </a:solidFill>
              <a:latin typeface="+mj-ea"/>
              <a:ea typeface="+mj-ea"/>
            </a:endParaRPr>
          </a:p>
        </p:txBody>
      </p:sp>
      <p:sp>
        <p:nvSpPr>
          <p:cNvPr id="12" name="Title 1">
            <a:extLst>
              <a:ext uri="{FF2B5EF4-FFF2-40B4-BE49-F238E27FC236}">
                <a16:creationId xmlns:a16="http://schemas.microsoft.com/office/drawing/2014/main" id="{F15484E1-BC54-4B39-9581-AFD68F3F731B}"/>
              </a:ext>
            </a:extLst>
          </p:cNvPr>
          <p:cNvSpPr txBox="1">
            <a:spLocks/>
          </p:cNvSpPr>
          <p:nvPr/>
        </p:nvSpPr>
        <p:spPr>
          <a:xfrm>
            <a:off x="928382" y="471830"/>
            <a:ext cx="10972800" cy="1143000"/>
          </a:xfrm>
          <a:prstGeom prst="rect">
            <a:avLst/>
          </a:prstGeom>
        </p:spPr>
        <p:txBody>
          <a:bodyPr vert="horz" lIns="91440" tIns="45720" rIns="91440" bIns="45720" rtlCol="0" anchor="ctr">
            <a:no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r>
              <a:rPr lang="zh-CN" altLang="en-US" sz="4800" b="1" dirty="0">
                <a:solidFill>
                  <a:srgbClr val="000000"/>
                </a:solidFill>
                <a:latin typeface="Times" panose="02020603050405020304" pitchFamily="18" charset="0"/>
              </a:rPr>
              <a:t>一至两学期本科交流项目</a:t>
            </a:r>
            <a:endParaRPr lang="zh-CN" altLang="en-US" sz="48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2808441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21424</TotalTime>
  <Words>6371</Words>
  <Application>Microsoft Office PowerPoint</Application>
  <PresentationFormat>宽屏</PresentationFormat>
  <Paragraphs>556</Paragraphs>
  <Slides>46</Slides>
  <Notes>23</Notes>
  <HiddenSlides>11</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46</vt:i4>
      </vt:variant>
    </vt:vector>
  </HeadingPairs>
  <TitlesOfParts>
    <vt:vector size="56" baseType="lpstr">
      <vt:lpstr>Myriad Pro</vt:lpstr>
      <vt:lpstr>SimSun</vt:lpstr>
      <vt:lpstr>SimSun</vt:lpstr>
      <vt:lpstr>Arial</vt:lpstr>
      <vt:lpstr>Calibri</vt:lpstr>
      <vt:lpstr>Impact</vt:lpstr>
      <vt:lpstr>Times</vt:lpstr>
      <vt:lpstr>Times New Roman</vt:lpstr>
      <vt:lpstr>Wingdings</vt:lpstr>
      <vt:lpstr>1_Office Theme</vt:lpstr>
      <vt:lpstr>PowerPoint 演示文稿</vt:lpstr>
      <vt:lpstr>PowerPoint 演示文稿</vt:lpstr>
      <vt:lpstr>PowerPoint 演示文稿</vt:lpstr>
      <vt:lpstr>ETIE 项目简介</vt:lpstr>
      <vt:lpstr>ETIE项目创始人</vt:lpstr>
      <vt:lpstr>ETIE 项目分类</vt:lpstr>
      <vt:lpstr>ETIE 专业范围</vt:lpstr>
      <vt:lpstr>3+1 本科申研直通车项目</vt:lpstr>
      <vt:lpstr>PowerPoint 演示文稿</vt:lpstr>
      <vt:lpstr>4+0.5/1 本科毕业生申研直通车项目</vt:lpstr>
      <vt:lpstr>1+0.5/1+1 研究生双学位过渡项目</vt:lpstr>
      <vt:lpstr>一至两学期在读研究生交流项目</vt:lpstr>
      <vt:lpstr>1+1 研究生双学位项目</vt:lpstr>
      <vt:lpstr>PowerPoint 演示文稿</vt:lpstr>
      <vt:lpstr>PowerPoint 演示文稿</vt:lpstr>
      <vt:lpstr>PowerPoint 演示文稿</vt:lpstr>
      <vt:lpstr>PowerPoint 演示文稿</vt:lpstr>
      <vt:lpstr>ETIE 优秀毕业生</vt:lpstr>
      <vt:lpstr>ETIE 优秀毕业生</vt:lpstr>
      <vt:lpstr>ETIE 优秀毕业生</vt:lpstr>
      <vt:lpstr>ETIE 优秀毕业生</vt:lpstr>
      <vt:lpstr>ETIE 优秀毕业生</vt:lpstr>
      <vt:lpstr>ETIE 优秀毕业生</vt:lpstr>
      <vt:lpstr>ETIE 优秀毕业生</vt:lpstr>
      <vt:lpstr>ETIE 优秀毕业生</vt:lpstr>
      <vt:lpstr>毕业生分享</vt:lpstr>
      <vt:lpstr>PowerPoint 演示文稿</vt:lpstr>
      <vt:lpstr>PowerPoint 演示文稿</vt:lpstr>
      <vt:lpstr>PowerPoint 演示文稿</vt:lpstr>
      <vt:lpstr>PowerPoint 演示文稿</vt:lpstr>
      <vt:lpstr>PowerPoint 演示文稿</vt:lpstr>
      <vt:lpstr>PowerPoint 演示文稿</vt:lpstr>
      <vt:lpstr>ETIE Student Awards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Xintong Liu</dc:creator>
  <cp:lastModifiedBy>Morimori Yuriyuri</cp:lastModifiedBy>
  <cp:revision>115</cp:revision>
  <dcterms:created xsi:type="dcterms:W3CDTF">2020-08-07T04:12:14Z</dcterms:created>
  <dcterms:modified xsi:type="dcterms:W3CDTF">2022-11-19T01:54:50Z</dcterms:modified>
</cp:coreProperties>
</file>