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06" r:id="rId6"/>
    <p:sldId id="292" r:id="rId7"/>
    <p:sldId id="316" r:id="rId8"/>
    <p:sldId id="289" r:id="rId9"/>
    <p:sldId id="308" r:id="rId10"/>
    <p:sldId id="309" r:id="rId11"/>
    <p:sldId id="310" r:id="rId12"/>
    <p:sldId id="315" r:id="rId13"/>
    <p:sldId id="311" r:id="rId14"/>
    <p:sldId id="312" r:id="rId15"/>
    <p:sldId id="314" r:id="rId16"/>
    <p:sldId id="276" r:id="rId17"/>
  </p:sldIdLst>
  <p:sldSz cx="12192000" cy="6858000"/>
  <p:notesSz cx="6858000" cy="9144000"/>
  <p:embeddedFontLst>
    <p:embeddedFont>
      <p:font typeface="Calibri" panose="020F0502020204030204"/>
      <p:regular r:id="rId22"/>
    </p:embeddedFont>
    <p:embeddedFont>
      <p:font typeface="Open Sans" panose="020B0606030504020204"/>
      <p:regular r:id="rId23"/>
    </p:embeddedFont>
    <p:embeddedFont>
      <p:font typeface="微软雅黑" panose="020B0503020204020204" pitchFamily="34" charset="-122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21415D9-36F7-43E2-AB2F-B90AF26B5E84}">
      <p14:sectionLst xmlns:p14="http://schemas.microsoft.com/office/powerpoint/2010/main">
        <p14:section name="默认节" id="{75CF149E-5837-4044-B604-8A692B9126A0}">
          <p14:sldIdLst>
            <p14:sldId id="256"/>
            <p14:sldId id="257"/>
            <p14:sldId id="306"/>
            <p14:sldId id="292"/>
            <p14:sldId id="316"/>
            <p14:sldId id="289"/>
            <p14:sldId id="308"/>
            <p14:sldId id="309"/>
            <p14:sldId id="310"/>
            <p14:sldId id="315"/>
            <p14:sldId id="311"/>
            <p14:sldId id="312"/>
            <p14:sldId id="314"/>
          </p14:sldIdLst>
        </p14:section>
        <p14:section name="无标题节" id="{0AA33D20-4AAE-4AD1-9BC1-9DA3CE705FD6}">
          <p14:sldIdLst>
            <p14:sldId id="27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06E"/>
    <a:srgbClr val="EFF7FF"/>
    <a:srgbClr val="012850"/>
    <a:srgbClr val="022751"/>
    <a:srgbClr val="DD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8" autoAdjust="0"/>
    <p:restoredTop sz="94560"/>
  </p:normalViewPr>
  <p:slideViewPr>
    <p:cSldViewPr snapToGrid="0">
      <p:cViewPr varScale="1">
        <p:scale>
          <a:sx n="94" d="100"/>
          <a:sy n="94" d="100"/>
        </p:scale>
        <p:origin x="285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Cím és tartalom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Összehasonlítás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Csak cím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Üres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Tartalomrész képaláírással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Kép képaláírással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Cím és függőleges szöveg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Függőleges cím és szöveg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</a:fld>
            <a:endParaRPr lang="hu-H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9.xml"/><Relationship Id="rId20" Type="http://schemas.openxmlformats.org/officeDocument/2006/relationships/tags" Target="../tags/tag22.xml"/><Relationship Id="rId2" Type="http://schemas.openxmlformats.org/officeDocument/2006/relationships/tags" Target="../tags/tag6.xml"/><Relationship Id="rId19" Type="http://schemas.openxmlformats.org/officeDocument/2006/relationships/image" Target="../media/image22.jpeg"/><Relationship Id="rId18" Type="http://schemas.openxmlformats.org/officeDocument/2006/relationships/tags" Target="../tags/tag21.xml"/><Relationship Id="rId17" Type="http://schemas.openxmlformats.org/officeDocument/2006/relationships/image" Target="../media/image2.jpeg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74697" y="2704646"/>
            <a:ext cx="7684121" cy="201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 panose="020B0606030504020204"/>
              <a:buNone/>
            </a:pPr>
            <a:r>
              <a:rPr lang="en-US" sz="6000" b="1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2025</a:t>
            </a:r>
            <a:r>
              <a:rPr lang="en-US" sz="6000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 </a:t>
            </a:r>
            <a:r>
              <a:rPr lang="zh-CN" altLang="en-US" sz="6000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罗兰大学</a:t>
            </a:r>
            <a:endParaRPr lang="en-US" altLang="zh-CN" sz="6000" u="none" strike="noStrike" cap="none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Open Sans" panose="020B0606030504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 panose="020B0606030504020204"/>
              <a:buNone/>
            </a:pPr>
            <a:r>
              <a:rPr lang="zh-CN" altLang="en-US" sz="6000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暑期学分访学项目</a:t>
            </a:r>
            <a:br>
              <a:rPr lang="zh-CN" altLang="en-US" sz="4400" i="0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</a:br>
            <a:endParaRPr lang="zh-CN" altLang="en-US" sz="4400" i="0" u="none" strike="noStrike" cap="none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732179" y="4674550"/>
            <a:ext cx="7365636" cy="10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 panose="020B0606030504020204"/>
              <a:buNone/>
            </a:pPr>
            <a:endParaRPr lang="hu-HU" dirty="0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421974" y="4616849"/>
            <a:ext cx="7365636" cy="59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>
              <a:buClr>
                <a:schemeClr val="dk1"/>
              </a:buClr>
              <a:buSzPct val="100000"/>
            </a:pPr>
            <a:endParaRPr lang="en-GB" sz="2100" b="0" i="0" u="none" strike="noStrike" cap="none" dirty="0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</a:endParaRPr>
          </a:p>
        </p:txBody>
      </p:sp>
      <p:sp>
        <p:nvSpPr>
          <p:cNvPr id="2" name="Google Shape;85;p1"/>
          <p:cNvSpPr txBox="1"/>
          <p:nvPr/>
        </p:nvSpPr>
        <p:spPr>
          <a:xfrm>
            <a:off x="774697" y="3608922"/>
            <a:ext cx="7684121" cy="201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 panose="020B0606030504020204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ELTE </a:t>
            </a:r>
            <a:r>
              <a:rPr lang="hu-HU" sz="4000" b="0" i="0" u="none" strike="noStrike" cap="none" dirty="0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Summer University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25589" y="283292"/>
            <a:ext cx="11047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往期回顾</a:t>
            </a:r>
            <a:r>
              <a:rPr lang="en-US" altLang="zh-CN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-2024</a:t>
            </a:r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年暑期大学 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开学典礼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sz="2800" b="1" i="0" u="none" strike="noStrike" cap="none" dirty="0">
              <a:solidFill>
                <a:schemeClr val="bg1">
                  <a:lumMod val="50000"/>
                </a:schemeClr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9654" b="7703"/>
          <a:stretch>
            <a:fillRect/>
          </a:stretch>
        </p:blipFill>
        <p:spPr>
          <a:xfrm>
            <a:off x="817837" y="918633"/>
            <a:ext cx="10556326" cy="5113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25589" y="283292"/>
            <a:ext cx="11047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往期回顾</a:t>
            </a:r>
            <a:r>
              <a:rPr lang="en-US" altLang="zh-CN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-2024</a:t>
            </a:r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年暑期大学 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活动花絮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sz="2800" b="1" i="0" u="none" strike="noStrike" cap="none" dirty="0">
              <a:solidFill>
                <a:schemeClr val="bg1">
                  <a:lumMod val="50000"/>
                </a:schemeClr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6698"/>
            <a:ext cx="3458633" cy="2502302"/>
          </a:xfrm>
          <a:prstGeom prst="rect">
            <a:avLst/>
          </a:prstGeom>
          <a:ln w="76200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189" y="926695"/>
            <a:ext cx="3337705" cy="2502300"/>
          </a:xfrm>
          <a:prstGeom prst="rect">
            <a:avLst/>
          </a:prstGeom>
          <a:ln w="76200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13" y="926698"/>
            <a:ext cx="3336396" cy="2502297"/>
          </a:xfrm>
          <a:prstGeom prst="rect">
            <a:avLst/>
          </a:prstGeom>
          <a:ln w="76200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79561"/>
            <a:ext cx="3336395" cy="2502296"/>
          </a:xfrm>
          <a:prstGeom prst="rect">
            <a:avLst/>
          </a:prstGeom>
          <a:ln w="76200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26587" y="3484350"/>
            <a:ext cx="3737251" cy="2491501"/>
          </a:xfrm>
          <a:prstGeom prst="rect">
            <a:avLst/>
          </a:prstGeom>
          <a:ln w="76200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rcRect l="3316" r="7760" b="3361"/>
          <a:stretch>
            <a:fillRect/>
          </a:stretch>
        </p:blipFill>
        <p:spPr>
          <a:xfrm>
            <a:off x="8015830" y="3479561"/>
            <a:ext cx="3070064" cy="2502296"/>
          </a:xfrm>
          <a:prstGeom prst="rect">
            <a:avLst/>
          </a:prstGeom>
          <a:ln w="7620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838200" y="574237"/>
            <a:ext cx="11047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dirty="0">
                <a:solidFill>
                  <a:srgbClr val="01285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费用构成</a:t>
            </a:r>
            <a:r>
              <a:rPr lang="en-US" altLang="zh-CN" sz="2800" b="1" dirty="0">
                <a:solidFill>
                  <a:srgbClr val="012851"/>
                </a:solidFill>
                <a:latin typeface="+mj-ea"/>
                <a:ea typeface="+mj-ea"/>
                <a:cs typeface="Open Sans" panose="020B0606030504020204"/>
                <a:sym typeface="Open Sans" panose="020B0606030504020204"/>
              </a:rPr>
              <a:t>Ⅰ </a:t>
            </a:r>
            <a:r>
              <a:rPr lang="zh-CN" altLang="en-US" sz="2800" b="1" dirty="0">
                <a:solidFill>
                  <a:srgbClr val="01285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（综合类课程）</a:t>
            </a:r>
            <a:endParaRPr lang="zh-CN" altLang="en-US" sz="2800" b="1" i="0" u="none" strike="noStrike" cap="none" dirty="0">
              <a:solidFill>
                <a:srgbClr val="01285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1452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838200" y="1250497"/>
          <a:ext cx="10536768" cy="467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4126"/>
                <a:gridCol w="7832642"/>
              </a:tblGrid>
              <a:tr h="6269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项目总费用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02275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2000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欧元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012850"/>
                    </a:solidFill>
                  </a:tcPr>
                </a:tc>
              </a:tr>
              <a:tr h="27752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费用包含</a:t>
                      </a:r>
                      <a:endParaRPr lang="zh-CN" altLang="en-US" sz="18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学费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住宿费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接机大巴交通费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签证指导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当地交通卡（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日）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所有课程日午餐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周末集体短途旅行（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日）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EFF7FF"/>
                    </a:solidFill>
                  </a:tcPr>
                </a:tc>
              </a:tr>
              <a:tr h="12744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费用不包括</a:t>
                      </a:r>
                      <a:endParaRPr lang="zh-CN" altLang="en-US" sz="18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签证费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往返机票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其他个人消费及上述未提及的费用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237" y="574237"/>
            <a:ext cx="2774731" cy="5135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838200" y="574237"/>
            <a:ext cx="11047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dirty="0">
                <a:solidFill>
                  <a:srgbClr val="60206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费用构成</a:t>
            </a:r>
            <a:r>
              <a:rPr lang="en-US" altLang="zh-CN" sz="2800" b="1" dirty="0">
                <a:solidFill>
                  <a:srgbClr val="60206E"/>
                </a:solidFill>
                <a:latin typeface="+mj-ea"/>
                <a:ea typeface="+mj-ea"/>
                <a:cs typeface="Open Sans" panose="020B0606030504020204"/>
                <a:sym typeface="Open Sans" panose="020B0606030504020204"/>
              </a:rPr>
              <a:t>Ⅱ </a:t>
            </a:r>
            <a:r>
              <a:rPr lang="zh-CN" altLang="en-US" sz="2800" b="1" dirty="0">
                <a:solidFill>
                  <a:srgbClr val="60206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（经济学院课程）</a:t>
            </a:r>
            <a:endParaRPr lang="zh-CN" altLang="en-US" sz="2800" b="1" i="0" u="none" strike="noStrike" cap="none" dirty="0">
              <a:solidFill>
                <a:srgbClr val="60206E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1452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838200" y="1250497"/>
          <a:ext cx="10536768" cy="4253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4126"/>
                <a:gridCol w="7832642"/>
              </a:tblGrid>
              <a:tr h="6269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项目总费用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60206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1600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欧元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60206E"/>
                    </a:solidFill>
                  </a:tcPr>
                </a:tc>
              </a:tr>
              <a:tr h="23522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费用包含</a:t>
                      </a:r>
                      <a:endParaRPr lang="zh-CN" altLang="en-US" sz="18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学费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住宿费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接机大巴交通费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签证指导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当地交通月卡（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日）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语言课程日午餐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EFF7FF"/>
                    </a:solidFill>
                  </a:tcPr>
                </a:tc>
              </a:tr>
              <a:tr h="12744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费用不包括</a:t>
                      </a:r>
                      <a:endParaRPr lang="zh-CN" altLang="en-US" sz="18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签证费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往返机票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其他个人消费及上述未提及的费用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3645" y="574237"/>
            <a:ext cx="2021323" cy="5135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23899" y="3033142"/>
            <a:ext cx="7655826" cy="201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 panose="020B0606030504020204"/>
              <a:buNone/>
            </a:pPr>
            <a:r>
              <a:rPr lang="zh-CN" altLang="en-US" sz="2400" b="0" i="0" u="none" strike="noStrike" cap="none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项目咨询</a:t>
            </a:r>
            <a:endParaRPr sz="2400" b="0" i="0" u="none" strike="noStrike" cap="none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" y="4460436"/>
            <a:ext cx="1747726" cy="1763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57022" y="375472"/>
            <a:ext cx="10515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cap="none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罗兰大学</a:t>
            </a:r>
            <a:endParaRPr lang="zh-CN" altLang="en-US" sz="3200" b="1" i="0" u="none" strike="noStrike" cap="none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Open Sans" panose="020B0606030504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014879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pic>
        <p:nvPicPr>
          <p:cNvPr id="2" name="图形 1" descr="带标记的地图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404" y="1118049"/>
            <a:ext cx="369332" cy="369332"/>
          </a:xfrm>
          <a:prstGeom prst="rect">
            <a:avLst/>
          </a:prstGeom>
        </p:spPr>
      </p:pic>
      <p:sp>
        <p:nvSpPr>
          <p:cNvPr id="4" name="文本框 12"/>
          <p:cNvSpPr txBox="1">
            <a:spLocks noChangeArrowheads="1"/>
          </p:cNvSpPr>
          <p:nvPr/>
        </p:nvSpPr>
        <p:spPr bwMode="auto">
          <a:xfrm>
            <a:off x="1323118" y="1163703"/>
            <a:ext cx="3575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布达佩斯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·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匈牙利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66"/>
          <p:cNvSpPr txBox="1">
            <a:spLocks noChangeArrowheads="1"/>
          </p:cNvSpPr>
          <p:nvPr/>
        </p:nvSpPr>
        <p:spPr bwMode="auto">
          <a:xfrm>
            <a:off x="855404" y="1918360"/>
            <a:ext cx="6325869" cy="291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  厄特沃什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·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罗兰大学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ELTE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Eötvös </a:t>
            </a:r>
            <a:r>
              <a:rPr lang="en-US" altLang="zh-CN" sz="1600" dirty="0" err="1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Loránd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University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），坐落于匈牙利首都布达佩斯。始建于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1635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年，以物理学家厄特沃什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·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罗兰命名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匈牙利最好的大学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全匈牙利博士人数最多：占全国博士人数的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20%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72 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名匈牙利科学院的院士在校授课（院士人数占全国的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25%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477" y="1317591"/>
            <a:ext cx="3203822" cy="21353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477" y="3522134"/>
            <a:ext cx="3203822" cy="21366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57022" y="375472"/>
            <a:ext cx="10515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cap="none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罗兰大学</a:t>
            </a:r>
            <a:endParaRPr lang="zh-CN" altLang="en-US" sz="3200" b="1" i="0" u="none" strike="noStrike" cap="none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Open Sans" panose="020B0606030504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014879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sp>
        <p:nvSpPr>
          <p:cNvPr id="3" name="Google Shape;94;p2"/>
          <p:cNvSpPr txBox="1"/>
          <p:nvPr/>
        </p:nvSpPr>
        <p:spPr>
          <a:xfrm>
            <a:off x="1591230" y="1897130"/>
            <a:ext cx="5481852" cy="72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40000+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学生</a:t>
            </a:r>
            <a:endParaRPr lang="hu-HU" sz="1800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>
              <a:lnSpc>
                <a:spcPct val="114000"/>
              </a:lnSpc>
            </a:pP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包括来自 </a:t>
            </a:r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120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多个国家的 </a:t>
            </a:r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4600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位国际生</a:t>
            </a:r>
            <a:endParaRPr lang="en-US" sz="1800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sp>
        <p:nvSpPr>
          <p:cNvPr id="11" name="Szövegdoboz 11"/>
          <p:cNvSpPr txBox="1"/>
          <p:nvPr/>
        </p:nvSpPr>
        <p:spPr>
          <a:xfrm>
            <a:off x="1567216" y="2977410"/>
            <a:ext cx="460159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50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个学士学位课程、</a:t>
            </a:r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120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个硕士学位课程、</a:t>
            </a:r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128</a:t>
            </a:r>
            <a:r>
              <a:rPr lang="en-US" altLang="zh-CN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个博士学位课程</a:t>
            </a:r>
            <a:endParaRPr lang="zh-CN" altLang="en-US" sz="1800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endParaRPr lang="zh-CN" altLang="en-US" sz="1800" b="1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r>
              <a:rPr lang="en-US" altLang="zh-CN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130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多个外语学位课程</a:t>
            </a:r>
            <a:endParaRPr lang="en-US" sz="1800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sp>
        <p:nvSpPr>
          <p:cNvPr id="12" name="Szövegdoboz 13"/>
          <p:cNvSpPr txBox="1"/>
          <p:nvPr/>
        </p:nvSpPr>
        <p:spPr>
          <a:xfrm>
            <a:off x="1591230" y="4534975"/>
            <a:ext cx="2711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6 </a:t>
            </a:r>
            <a:r>
              <a:rPr lang="zh-CN" altLang="en-US" sz="1800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位诺贝尔奖获得者</a:t>
            </a:r>
            <a:endParaRPr lang="en-US" sz="1800" dirty="0">
              <a:solidFill>
                <a:srgbClr val="0128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Szövegdoboz 3"/>
          <p:cNvSpPr txBox="1"/>
          <p:nvPr/>
        </p:nvSpPr>
        <p:spPr>
          <a:xfrm>
            <a:off x="7864565" y="1530972"/>
            <a:ext cx="268553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altLang="zh-CN" sz="1800" b="1" dirty="0">
                <a:solidFill>
                  <a:srgbClr val="012850"/>
                </a:solidFill>
                <a:latin typeface="Open Sans" panose="020B0606030504020204"/>
                <a:ea typeface="Open Sans" panose="020B0606030504020204"/>
                <a:cs typeface="Open Sans" panose="020B0606030504020204"/>
              </a:rPr>
              <a:t>9 </a:t>
            </a:r>
            <a:r>
              <a:rPr lang="en-US" altLang="zh-CN" sz="1800" b="1" dirty="0">
                <a:solidFill>
                  <a:srgbClr val="012850"/>
                </a:solidFill>
                <a:latin typeface="Open Sans" panose="020B0606030504020204"/>
                <a:ea typeface="Open Sans" panose="020B0606030504020204"/>
                <a:cs typeface="Open Sans" panose="020B0606030504020204"/>
              </a:rPr>
              <a:t>Faculties</a:t>
            </a:r>
            <a:endParaRPr lang="en-US" sz="1800" b="1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5" name="Szövegdoboz 4"/>
          <p:cNvSpPr txBox="1"/>
          <p:nvPr/>
        </p:nvSpPr>
        <p:spPr>
          <a:xfrm>
            <a:off x="7355341" y="1893124"/>
            <a:ext cx="4595866" cy="37828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教育与心理学学院</a:t>
            </a:r>
            <a:endParaRPr lang="hu-HU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经济学院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人文学院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信息学院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法学院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初等与学前教育学院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理学院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社会科学院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特殊教育学院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（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1st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in the world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）</a:t>
            </a:r>
            <a:endParaRPr lang="hu-HU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pic>
        <p:nvPicPr>
          <p:cNvPr id="17" name="图形 16" descr="教室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918" y="3008453"/>
            <a:ext cx="509224" cy="509224"/>
          </a:xfrm>
          <a:prstGeom prst="rect">
            <a:avLst/>
          </a:prstGeom>
        </p:spPr>
      </p:pic>
      <p:pic>
        <p:nvPicPr>
          <p:cNvPr id="19" name="图形 18" descr="毕业帽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404" y="1876613"/>
            <a:ext cx="509224" cy="509224"/>
          </a:xfrm>
          <a:prstGeom prst="rect">
            <a:avLst/>
          </a:prstGeom>
        </p:spPr>
      </p:pic>
      <p:pic>
        <p:nvPicPr>
          <p:cNvPr id="21" name="图形 20" descr="科学家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236" y="4465029"/>
            <a:ext cx="509224" cy="509224"/>
          </a:xfrm>
          <a:prstGeom prst="rect">
            <a:avLst/>
          </a:prstGeom>
        </p:spPr>
      </p:pic>
      <p:pic>
        <p:nvPicPr>
          <p:cNvPr id="23" name="图形 22" descr="银行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5341" y="1387906"/>
            <a:ext cx="509224" cy="5092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1513865" y="399495"/>
            <a:ext cx="10515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hu-HU" sz="3600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Nobel </a:t>
            </a:r>
            <a:r>
              <a:rPr kumimoji="0" lang="hu-HU" sz="3600" i="0" u="none" strike="noStrike" kern="0" cap="none" spc="0" normalizeH="0" baseline="0" noProof="0" dirty="0" err="1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laureates</a:t>
            </a:r>
            <a:r>
              <a:rPr kumimoji="0" lang="hu-HU" sz="3600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 of ELTE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1452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Calibri" panose="020F050202020403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8452"/>
            <a:ext cx="595720" cy="5957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08963"/>
            <a:ext cx="1141569" cy="1149055"/>
          </a:xfrm>
          <a:prstGeom prst="rect">
            <a:avLst/>
          </a:prstGeom>
        </p:spPr>
      </p:pic>
      <p:sp>
        <p:nvSpPr>
          <p:cNvPr id="5" name="Szövegdoboz 1"/>
          <p:cNvSpPr txBox="1"/>
          <p:nvPr/>
        </p:nvSpPr>
        <p:spPr>
          <a:xfrm>
            <a:off x="2192532" y="1287640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费伦茨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·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克劳斯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诺贝尔物理学奖（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2023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）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17679" y="1332170"/>
            <a:ext cx="1141569" cy="1145287"/>
          </a:xfrm>
          <a:prstGeom prst="rect">
            <a:avLst/>
          </a:prstGeom>
        </p:spPr>
      </p:pic>
      <p:sp>
        <p:nvSpPr>
          <p:cNvPr id="7" name="Szövegdoboz 1"/>
          <p:cNvSpPr txBox="1"/>
          <p:nvPr/>
        </p:nvSpPr>
        <p:spPr>
          <a:xfrm>
            <a:off x="8272011" y="1308963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盖欧尔格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·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冯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·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贝凯希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诺贝尔生理学奖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200" y="2856356"/>
            <a:ext cx="1141569" cy="1145287"/>
          </a:xfrm>
          <a:prstGeom prst="rect">
            <a:avLst/>
          </a:prstGeom>
        </p:spPr>
      </p:pic>
      <p:sp>
        <p:nvSpPr>
          <p:cNvPr id="10" name="Szövegdoboz 1"/>
          <p:cNvSpPr txBox="1"/>
          <p:nvPr/>
        </p:nvSpPr>
        <p:spPr>
          <a:xfrm>
            <a:off x="2192532" y="2833149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阿尔伯特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·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圣捷尔吉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诺贝尔生理学奖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7679" y="2879563"/>
            <a:ext cx="1141568" cy="1145287"/>
          </a:xfrm>
          <a:prstGeom prst="rect">
            <a:avLst/>
          </a:prstGeom>
        </p:spPr>
      </p:pic>
      <p:sp>
        <p:nvSpPr>
          <p:cNvPr id="12" name="Szövegdoboz 1"/>
          <p:cNvSpPr txBox="1"/>
          <p:nvPr/>
        </p:nvSpPr>
        <p:spPr>
          <a:xfrm>
            <a:off x="8272011" y="2856356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菲利普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•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冯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•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莱纳德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诺贝尔物理学奖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8200" y="4425073"/>
            <a:ext cx="1141568" cy="1145287"/>
          </a:xfrm>
          <a:prstGeom prst="rect">
            <a:avLst/>
          </a:prstGeom>
        </p:spPr>
      </p:pic>
      <p:sp>
        <p:nvSpPr>
          <p:cNvPr id="14" name="Szövegdoboz 1"/>
          <p:cNvSpPr txBox="1"/>
          <p:nvPr/>
        </p:nvSpPr>
        <p:spPr>
          <a:xfrm>
            <a:off x="2192532" y="4401866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约翰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•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海萨尼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诺贝尔物理学奖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17679" y="4444389"/>
            <a:ext cx="1141568" cy="1145286"/>
          </a:xfrm>
          <a:prstGeom prst="rect">
            <a:avLst/>
          </a:prstGeom>
        </p:spPr>
      </p:pic>
      <p:sp>
        <p:nvSpPr>
          <p:cNvPr id="16" name="Szövegdoboz 1"/>
          <p:cNvSpPr txBox="1"/>
          <p:nvPr/>
        </p:nvSpPr>
        <p:spPr>
          <a:xfrm>
            <a:off x="8272011" y="4421182"/>
            <a:ext cx="4376587" cy="96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乔治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·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Arial" panose="020B0604020202020204"/>
              </a:rPr>
              <a:t>德海韦西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诺贝尔化学奖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>
            <p:custDataLst>
              <p:tags r:id="rId1"/>
            </p:custDataLst>
          </p:nvPr>
        </p:nvSpPr>
        <p:spPr>
          <a:xfrm>
            <a:off x="10883265" y="296545"/>
            <a:ext cx="121285" cy="121285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11172825" y="296545"/>
            <a:ext cx="121285" cy="121285"/>
          </a:xfrm>
          <a:prstGeom prst="ellips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3"/>
            </p:custDataLst>
          </p:nvPr>
        </p:nvSpPr>
        <p:spPr>
          <a:xfrm>
            <a:off x="11462385" y="296545"/>
            <a:ext cx="121285" cy="12128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1751310" y="296545"/>
            <a:ext cx="121285" cy="121285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10883265" y="586105"/>
            <a:ext cx="121285" cy="1212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6"/>
            </p:custDataLst>
          </p:nvPr>
        </p:nvSpPr>
        <p:spPr>
          <a:xfrm>
            <a:off x="11172825" y="586105"/>
            <a:ext cx="121285" cy="121285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7"/>
            </p:custDataLst>
          </p:nvPr>
        </p:nvSpPr>
        <p:spPr>
          <a:xfrm>
            <a:off x="11462385" y="586105"/>
            <a:ext cx="121285" cy="121285"/>
          </a:xfrm>
          <a:prstGeom prst="ellips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8"/>
            </p:custDataLst>
          </p:nvPr>
        </p:nvSpPr>
        <p:spPr>
          <a:xfrm>
            <a:off x="11751310" y="586105"/>
            <a:ext cx="121285" cy="12128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11462385" y="850265"/>
            <a:ext cx="121285" cy="121285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10"/>
            </p:custDataLst>
          </p:nvPr>
        </p:nvSpPr>
        <p:spPr>
          <a:xfrm>
            <a:off x="11751310" y="850265"/>
            <a:ext cx="121285" cy="121285"/>
          </a:xfrm>
          <a:prstGeom prst="ellips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1"/>
            </p:custDataLst>
          </p:nvPr>
        </p:nvSpPr>
        <p:spPr>
          <a:xfrm>
            <a:off x="11462385" y="1113790"/>
            <a:ext cx="121285" cy="1212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2"/>
            </p:custDataLst>
          </p:nvPr>
        </p:nvSpPr>
        <p:spPr>
          <a:xfrm>
            <a:off x="11751310" y="1113790"/>
            <a:ext cx="121285" cy="121285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3933825" y="4337685"/>
            <a:ext cx="1816100" cy="1816100"/>
          </a:xfrm>
          <a:prstGeom prst="ellipse">
            <a:avLst/>
          </a:prstGeom>
          <a:gradFill>
            <a:gsLst>
              <a:gs pos="50000">
                <a:schemeClr val="accent1">
                  <a:alpha val="70000"/>
                </a:schemeClr>
              </a:gs>
              <a:gs pos="0">
                <a:schemeClr val="accent1">
                  <a:lumMod val="40000"/>
                  <a:lumOff val="60000"/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1980" y="1713865"/>
            <a:ext cx="3531235" cy="2299335"/>
          </a:xfrm>
        </p:spPr>
        <p:txBody>
          <a:bodyPr anchor="ctr" anchorCtr="0"/>
          <a:lstStyle/>
          <a:p>
            <a:pPr marL="0" indent="0" algn="l" fontAlgn="auto">
              <a:lnSpc>
                <a:spcPct val="130000"/>
              </a:lnSpc>
            </a:pPr>
            <a:r>
              <a:rPr lang="zh-CN" altLang="en-US" sz="4000"/>
              <a:t>国内合作院校</a:t>
            </a:r>
            <a:endParaRPr lang="zh-CN" altLang="en-US" sz="4000"/>
          </a:p>
        </p:txBody>
      </p:sp>
      <p:cxnSp>
        <p:nvCxnSpPr>
          <p:cNvPr id="8" name="直接连接符 7"/>
          <p:cNvCxnSpPr/>
          <p:nvPr>
            <p:custDataLst>
              <p:tags r:id="rId15"/>
            </p:custDataLst>
          </p:nvPr>
        </p:nvCxnSpPr>
        <p:spPr>
          <a:xfrm>
            <a:off x="601980" y="4073525"/>
            <a:ext cx="1981200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alpha val="78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图片 12" descr="VCG21141973610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47974" r="47974"/>
          <a:stretch>
            <a:fillRect/>
          </a:stretch>
        </p:blipFill>
        <p:spPr>
          <a:xfrm>
            <a:off x="8178165" y="569595"/>
            <a:ext cx="3365500" cy="572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300" h="9012">
                <a:moveTo>
                  <a:pt x="105" y="0"/>
                </a:moveTo>
                <a:lnTo>
                  <a:pt x="5195" y="0"/>
                </a:lnTo>
                <a:lnTo>
                  <a:pt x="5206" y="4"/>
                </a:lnTo>
                <a:cubicBezTo>
                  <a:pt x="5261" y="27"/>
                  <a:pt x="5300" y="82"/>
                  <a:pt x="5300" y="146"/>
                </a:cubicBezTo>
                <a:lnTo>
                  <a:pt x="5300" y="8858"/>
                </a:lnTo>
                <a:cubicBezTo>
                  <a:pt x="5300" y="8943"/>
                  <a:pt x="5231" y="9012"/>
                  <a:pt x="5146" y="9012"/>
                </a:cubicBezTo>
                <a:lnTo>
                  <a:pt x="154" y="9012"/>
                </a:lnTo>
                <a:cubicBezTo>
                  <a:pt x="69" y="9012"/>
                  <a:pt x="0" y="8943"/>
                  <a:pt x="0" y="8858"/>
                </a:cubicBezTo>
                <a:lnTo>
                  <a:pt x="0" y="146"/>
                </a:lnTo>
                <a:cubicBezTo>
                  <a:pt x="0" y="82"/>
                  <a:pt x="39" y="27"/>
                  <a:pt x="94" y="4"/>
                </a:cubicBezTo>
                <a:lnTo>
                  <a:pt x="10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18" name="图片 17" descr="D:/视觉中国/VCG41N2077959949.jpgVCG41N207795994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41440" r="41440"/>
          <a:stretch>
            <a:fillRect/>
          </a:stretch>
        </p:blipFill>
        <p:spPr>
          <a:xfrm>
            <a:off x="4605020" y="569595"/>
            <a:ext cx="3365500" cy="572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300" h="9012">
                <a:moveTo>
                  <a:pt x="105" y="0"/>
                </a:moveTo>
                <a:lnTo>
                  <a:pt x="5195" y="0"/>
                </a:lnTo>
                <a:lnTo>
                  <a:pt x="5206" y="4"/>
                </a:lnTo>
                <a:cubicBezTo>
                  <a:pt x="5261" y="27"/>
                  <a:pt x="5300" y="82"/>
                  <a:pt x="5300" y="146"/>
                </a:cubicBezTo>
                <a:lnTo>
                  <a:pt x="5300" y="8858"/>
                </a:lnTo>
                <a:cubicBezTo>
                  <a:pt x="5300" y="8943"/>
                  <a:pt x="5231" y="9012"/>
                  <a:pt x="5146" y="9012"/>
                </a:cubicBezTo>
                <a:lnTo>
                  <a:pt x="154" y="9012"/>
                </a:lnTo>
                <a:cubicBezTo>
                  <a:pt x="69" y="9012"/>
                  <a:pt x="0" y="8943"/>
                  <a:pt x="0" y="8858"/>
                </a:cubicBezTo>
                <a:lnTo>
                  <a:pt x="0" y="146"/>
                </a:lnTo>
                <a:cubicBezTo>
                  <a:pt x="0" y="82"/>
                  <a:pt x="39" y="27"/>
                  <a:pt x="94" y="4"/>
                </a:cubicBezTo>
                <a:lnTo>
                  <a:pt x="10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</p:spTree>
    <p:custDataLst>
      <p:tags r:id="rId2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838200" y="574237"/>
            <a:ext cx="11047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i="0" u="none" strike="noStrike" cap="none" dirty="0">
                <a:solidFill>
                  <a:srgbClr val="01285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匈牙利</a:t>
            </a:r>
            <a:endParaRPr lang="zh-CN" altLang="en-US" sz="2800" b="1" i="0" u="none" strike="noStrike" cap="none" dirty="0">
              <a:solidFill>
                <a:srgbClr val="01285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11452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2"/>
          <p:cNvSpPr txBox="1"/>
          <p:nvPr/>
        </p:nvSpPr>
        <p:spPr>
          <a:xfrm>
            <a:off x="884382" y="1311262"/>
            <a:ext cx="10738282" cy="516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首都：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布达佩斯</a:t>
            </a:r>
            <a:endParaRPr lang="zh-CN" altLang="en-US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成员：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欧盟、申根等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人口：</a:t>
            </a:r>
            <a:r>
              <a:rPr lang="en-US" altLang="zh-CN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976.9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万</a:t>
            </a:r>
            <a:endParaRPr lang="zh-CN" altLang="en-US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面积：</a:t>
            </a:r>
            <a:r>
              <a:rPr lang="en-US" altLang="zh-CN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93030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平方公里</a:t>
            </a:r>
            <a:endParaRPr lang="en-US" altLang="zh-CN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货币：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福林（</a:t>
            </a:r>
            <a:r>
              <a:rPr lang="en-US" sz="1800" dirty="0" err="1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Forint，HUF</a:t>
            </a:r>
            <a:r>
              <a:rPr 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）</a:t>
            </a:r>
            <a:endParaRPr lang="en-US" sz="18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/>
              <a:buChar char="-"/>
            </a:pPr>
            <a:r>
              <a:rPr lang="zh-CN" altLang="en-US" sz="18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时区：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东一区（</a:t>
            </a:r>
            <a:r>
              <a:rPr lang="en-US" altLang="zh-CN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UTC+1</a:t>
            </a:r>
            <a:r>
              <a:rPr lang="zh-CN" altLang="en-US" sz="18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）</a:t>
            </a: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>
              <a:lnSpc>
                <a:spcPct val="90000"/>
              </a:lnSpc>
              <a:spcAft>
                <a:spcPts val="600"/>
              </a:spcAft>
              <a:buFont typeface="Calibri" panose="020F0502020204030204"/>
              <a:buChar char="-"/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>
              <a:lnSpc>
                <a:spcPct val="90000"/>
              </a:lnSpc>
              <a:spcAft>
                <a:spcPts val="600"/>
              </a:spcAft>
              <a:buFont typeface="Calibri" panose="020F0502020204030204"/>
              <a:buChar char="-"/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/>
              <a:buChar char="-"/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sp>
        <p:nvSpPr>
          <p:cNvPr id="2" name="文本框 12"/>
          <p:cNvSpPr txBox="1">
            <a:spLocks noChangeArrowheads="1"/>
          </p:cNvSpPr>
          <p:nvPr/>
        </p:nvSpPr>
        <p:spPr bwMode="auto">
          <a:xfrm>
            <a:off x="930573" y="1226700"/>
            <a:ext cx="3575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HUNGARY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>
            <a:fillRect/>
          </a:stretch>
        </p:blipFill>
        <p:spPr>
          <a:xfrm>
            <a:off x="5943766" y="1534477"/>
            <a:ext cx="5570572" cy="370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45" y="626532"/>
            <a:ext cx="632487" cy="3903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838200" y="283292"/>
            <a:ext cx="11047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2800" b="1" dirty="0">
                <a:solidFill>
                  <a:srgbClr val="01285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布达佩斯  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多瑙河上的明珠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sz="2800" b="1" i="0" u="none" strike="noStrike" cap="none" dirty="0">
              <a:solidFill>
                <a:schemeClr val="bg1">
                  <a:lumMod val="50000"/>
                </a:schemeClr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8404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26" b="18626"/>
          <a:stretch>
            <a:fillRect/>
          </a:stretch>
        </p:blipFill>
        <p:spPr>
          <a:xfrm>
            <a:off x="840734" y="3512173"/>
            <a:ext cx="10520667" cy="24497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6555"/>
            <a:ext cx="1988767" cy="24859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/>
          <a:stretch>
            <a:fillRect/>
          </a:stretch>
        </p:blipFill>
        <p:spPr>
          <a:xfrm>
            <a:off x="2901370" y="956555"/>
            <a:ext cx="4007258" cy="2493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b="11463"/>
          <a:stretch>
            <a:fillRect/>
          </a:stretch>
        </p:blipFill>
        <p:spPr>
          <a:xfrm>
            <a:off x="6977963" y="956554"/>
            <a:ext cx="4385973" cy="2485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25589" y="283292"/>
            <a:ext cx="11047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CN" sz="2800" b="1" dirty="0">
                <a:solidFill>
                  <a:srgbClr val="012851"/>
                </a:solidFill>
                <a:latin typeface="+mj-ea"/>
                <a:ea typeface="+mj-ea"/>
                <a:cs typeface="Open Sans" panose="020B0606030504020204"/>
                <a:sym typeface="Open Sans" panose="020B0606030504020204"/>
              </a:rPr>
              <a:t>Ⅰ</a:t>
            </a:r>
            <a:r>
              <a:rPr lang="en-US" altLang="zh-CN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.</a:t>
            </a:r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 </a:t>
            </a:r>
            <a:r>
              <a:rPr lang="en-US" altLang="zh-CN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ELTE </a:t>
            </a:r>
            <a:r>
              <a:rPr lang="zh-CN" altLang="en-US" sz="2800" b="1" dirty="0">
                <a:solidFill>
                  <a:srgbClr val="0128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综合类课程  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课程安排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sz="2800" b="1" i="0" u="none" strike="noStrike" cap="none" dirty="0">
              <a:solidFill>
                <a:schemeClr val="bg1">
                  <a:lumMod val="50000"/>
                </a:schemeClr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8404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graphicFrame>
        <p:nvGraphicFramePr>
          <p:cNvPr id="2" name="表格 5"/>
          <p:cNvGraphicFramePr>
            <a:graphicFrameLocks noGrp="1"/>
          </p:cNvGraphicFramePr>
          <p:nvPr/>
        </p:nvGraphicFramePr>
        <p:xfrm>
          <a:off x="838201" y="969919"/>
          <a:ext cx="10676138" cy="116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456"/>
                <a:gridCol w="5766682"/>
              </a:tblGrid>
              <a:tr h="435464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600" spc="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2025.07.21 - 08.03</a:t>
                      </a:r>
                      <a:endParaRPr lang="en-US" altLang="zh-CN" sz="1600" spc="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850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43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43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7438B"/>
                    </a:solidFill>
                  </a:tcPr>
                </a:tc>
              </a:tr>
              <a:tr h="36485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第一周</a:t>
                      </a:r>
                      <a:endParaRPr lang="zh-CN" altLang="en-US" sz="16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第二周</a:t>
                      </a:r>
                      <a:endParaRPr lang="zh-CN" altLang="en-US" sz="16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</a:tr>
              <a:tr h="36485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欢迎会、学术课程</a:t>
                      </a:r>
                      <a:endParaRPr lang="zh-CN" altLang="en-US" sz="1400" b="0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学术课程</a:t>
                      </a:r>
                      <a:endParaRPr lang="zh-CN" altLang="en-US" sz="1400" b="0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</a:tr>
            </a:tbl>
          </a:graphicData>
        </a:graphic>
      </p:graphicFrame>
      <p:sp>
        <p:nvSpPr>
          <p:cNvPr id="4" name="Google Shape;94;p2"/>
          <p:cNvSpPr txBox="1"/>
          <p:nvPr/>
        </p:nvSpPr>
        <p:spPr>
          <a:xfrm>
            <a:off x="838200" y="2019985"/>
            <a:ext cx="10676138" cy="476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综合类 可选学术课程</a:t>
            </a:r>
            <a:r>
              <a:rPr lang="zh-CN" altLang="en-US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（详细课程内容见附件</a:t>
            </a:r>
            <a:r>
              <a:rPr lang="en-US" altLang="zh-CN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1</a:t>
            </a:r>
            <a:r>
              <a:rPr lang="zh-CN" altLang="en-US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）</a:t>
            </a:r>
            <a:r>
              <a:rPr lang="zh-CN" altLang="en-US" sz="16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：</a:t>
            </a:r>
            <a:endParaRPr lang="en-US" altLang="zh-CN" sz="1600" b="1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布达佩斯博物馆 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- 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实践课程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非语言大脑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-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从神经科学和心理学的角度观察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东欧电影文化与制作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匈牙利文学、电影和艺术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当今地理信息学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匈牙利语言和文化简介 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- 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基础课程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通过先进的 </a:t>
            </a:r>
            <a:r>
              <a:rPr lang="en-US" altLang="zh-CN" sz="1600" dirty="0">
                <a:solidFill>
                  <a:srgbClr val="0128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ERP </a:t>
            </a:r>
            <a:r>
              <a:rPr lang="zh-CN" altLang="en-US" sz="1600" dirty="0">
                <a:solidFill>
                  <a:srgbClr val="0128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解决方案实现创新和可持续的业务流程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音乐教育课程 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- 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科达伊教学法、合唱指挥实践、李斯特</a:t>
            </a:r>
            <a:r>
              <a:rPr lang="zh-CN" altLang="en-US" sz="160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音乐学院大师课</a:t>
            </a:r>
            <a:r>
              <a:rPr lang="zh-CN" altLang="en-US" sz="12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限音乐专业学生）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/>
              <a:buChar char="-"/>
            </a:pPr>
            <a:endParaRPr lang="en-US" sz="12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7" y="2451219"/>
            <a:ext cx="2248412" cy="3184266"/>
          </a:xfrm>
          <a:prstGeom prst="rect">
            <a:avLst/>
          </a:prstGeom>
          <a:solidFill>
            <a:srgbClr val="012850"/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9933348" y="5333842"/>
            <a:ext cx="1583531" cy="29176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Placeholder 3"/>
          <p:cNvSpPr txBox="1"/>
          <p:nvPr/>
        </p:nvSpPr>
        <p:spPr>
          <a:xfrm>
            <a:off x="9792473" y="5343354"/>
            <a:ext cx="1872208" cy="292131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64565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ECTS 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学分证明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237" y="228227"/>
            <a:ext cx="2774731" cy="5135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25589" y="283292"/>
            <a:ext cx="11047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CN" sz="2800" b="1" dirty="0">
                <a:solidFill>
                  <a:srgbClr val="60206E"/>
                </a:solidFill>
                <a:latin typeface="+mj-ea"/>
                <a:ea typeface="+mj-ea"/>
                <a:cs typeface="Open Sans" panose="020B0606030504020204"/>
                <a:sym typeface="Open Sans" panose="020B0606030504020204"/>
              </a:rPr>
              <a:t>Ⅱ</a:t>
            </a:r>
            <a:r>
              <a:rPr lang="en-US" altLang="zh-CN" sz="2800" b="1" dirty="0">
                <a:solidFill>
                  <a:srgbClr val="6020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.</a:t>
            </a:r>
            <a:r>
              <a:rPr lang="zh-CN" altLang="en-US" sz="2800" b="1" dirty="0">
                <a:solidFill>
                  <a:srgbClr val="6020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 </a:t>
            </a:r>
            <a:r>
              <a:rPr lang="en-US" altLang="zh-CN" sz="2800" b="1" dirty="0">
                <a:solidFill>
                  <a:srgbClr val="6020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ELTE </a:t>
            </a:r>
            <a:r>
              <a:rPr lang="zh-CN" altLang="en-US" sz="2800" b="1" dirty="0">
                <a:solidFill>
                  <a:srgbClr val="6020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  <a:sym typeface="Open Sans" panose="020B0606030504020204"/>
              </a:rPr>
              <a:t>经济学院 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课程安排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sz="2800" b="1" i="0" u="none" strike="noStrike" cap="none" dirty="0">
              <a:solidFill>
                <a:schemeClr val="bg1">
                  <a:lumMod val="50000"/>
                </a:schemeClr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838200" y="840420"/>
            <a:ext cx="10676138" cy="0"/>
          </a:xfrm>
          <a:prstGeom prst="straightConnector1">
            <a:avLst/>
          </a:prstGeom>
          <a:noFill/>
          <a:ln w="9525" cap="flat" cmpd="sng">
            <a:solidFill>
              <a:srgbClr val="0128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6032423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240564" y="6298994"/>
            <a:ext cx="7365636" cy="3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 panose="020F0502020204030204"/>
              <a:buNone/>
            </a:pPr>
          </a:p>
        </p:txBody>
      </p:sp>
      <p:sp>
        <p:nvSpPr>
          <p:cNvPr id="4" name="Google Shape;94;p2"/>
          <p:cNvSpPr txBox="1"/>
          <p:nvPr/>
        </p:nvSpPr>
        <p:spPr>
          <a:xfrm>
            <a:off x="838200" y="2019985"/>
            <a:ext cx="10676138" cy="466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经济学院 可选学术课程</a:t>
            </a:r>
            <a:r>
              <a:rPr lang="zh-CN" altLang="en-US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（详细课程内容见附件</a:t>
            </a:r>
            <a:r>
              <a:rPr lang="en-US" altLang="zh-CN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2</a:t>
            </a:r>
            <a:r>
              <a:rPr lang="zh-CN" altLang="en-US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） </a:t>
            </a:r>
            <a:r>
              <a:rPr lang="zh-CN" altLang="en-US" sz="1600" b="1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：</a:t>
            </a:r>
            <a:endParaRPr lang="en-US" altLang="zh-CN" sz="1600" b="1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Clr>
                <a:srgbClr val="012850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培养商务沟通技巧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Clr>
                <a:srgbClr val="012850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公司财务分析 </a:t>
            </a:r>
            <a:r>
              <a:rPr lang="en-US" altLang="zh-CN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– </a:t>
            </a: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综合方法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气候变化经济学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商业网络中的创新与创业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商业谈判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6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可持续的商业关系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altLang="zh-CN" sz="1200" dirty="0">
              <a:solidFill>
                <a:srgbClr val="0128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/>
            </a:endParaRPr>
          </a:p>
          <a:p>
            <a:pPr marL="400050" lvl="1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1600" dirty="0">
                <a:solidFill>
                  <a:srgbClr val="012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旅游业作为战略管理挑战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/>
              </a:rPr>
              <a:t>（不限专业）</a:t>
            </a:r>
            <a:endParaRPr lang="en-US" sz="12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1" dirty="0">
              <a:solidFill>
                <a:srgbClr val="0128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7" y="2434071"/>
            <a:ext cx="2248412" cy="3184266"/>
          </a:xfrm>
          <a:prstGeom prst="rect">
            <a:avLst/>
          </a:prstGeom>
          <a:solidFill>
            <a:srgbClr val="012850"/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9933348" y="5333842"/>
            <a:ext cx="1583531" cy="29176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Placeholder 3"/>
          <p:cNvSpPr txBox="1"/>
          <p:nvPr/>
        </p:nvSpPr>
        <p:spPr>
          <a:xfrm>
            <a:off x="9792473" y="5343354"/>
            <a:ext cx="1872208" cy="292131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64565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ECTS 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学分证明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5" name="表格 5"/>
          <p:cNvGraphicFramePr>
            <a:graphicFrameLocks noGrp="1"/>
          </p:cNvGraphicFramePr>
          <p:nvPr/>
        </p:nvGraphicFramePr>
        <p:xfrm>
          <a:off x="838201" y="969919"/>
          <a:ext cx="10676138" cy="116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456"/>
                <a:gridCol w="5766682"/>
              </a:tblGrid>
              <a:tr h="435464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600" spc="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2025.07.14 - 07.27</a:t>
                      </a:r>
                      <a:endParaRPr lang="en-US" altLang="zh-CN" sz="1600" spc="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206E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43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43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7438B"/>
                    </a:solidFill>
                  </a:tcPr>
                </a:tc>
              </a:tr>
              <a:tr h="36485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第一周</a:t>
                      </a:r>
                      <a:endParaRPr lang="zh-CN" altLang="en-US" sz="16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第二周</a:t>
                      </a:r>
                      <a:endParaRPr lang="zh-CN" altLang="en-US" sz="1600" b="1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485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学术课程</a:t>
                      </a:r>
                      <a:endParaRPr lang="zh-CN" altLang="en-US" sz="1400" b="0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7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文化考察</a:t>
                      </a:r>
                      <a:r>
                        <a:rPr lang="zh-CN" altLang="en-US" sz="1200" b="0" dirty="0">
                          <a:solidFill>
                            <a:srgbClr val="0128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（自由活动）</a:t>
                      </a:r>
                      <a:endParaRPr lang="zh-CN" altLang="en-US" sz="1200" b="0" dirty="0">
                        <a:solidFill>
                          <a:srgbClr val="0128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53645" y="224852"/>
            <a:ext cx="2021323" cy="51350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059_1*i*6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5059_1*i*7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5059_1*i*8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5059_1*i*9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5059_1*i*10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5059_1*i*11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35059_1*i*12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35059_1*i*13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059_1*a*1"/>
  <p:tag name="KSO_WM_TEMPLATE_CATEGORY" val="custom"/>
  <p:tag name="KSO_WM_TEMPLATE_INDEX" val="20235059"/>
  <p:tag name="KSO_WM_UNIT_LAYERLEVEL" val="1"/>
  <p:tag name="KSO_WM_TAG_VERSION" val="3.0"/>
  <p:tag name="KSO_WM_BEAUTIFY_FLAG" val="#wm#"/>
  <p:tag name="KSO_WM_UNIT_TEXT_TYPE" val="1"/>
  <p:tag name="KSO_WM_UNIT_VALUE" val="21"/>
  <p:tag name="KSO_WM_UNIT_PRESET_TEXT" val="单击此处&#10;编辑添加标题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235059_1*i*14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PICTURE_SUBTYPE" val="b"/>
  <p:tag name="KSO_WM_UNIT_VALUE" val="1588*93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5059_1*d*2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PICTURE_SUBTYPE" val="b"/>
  <p:tag name="KSO_WM_UNIT_VALUE" val="1588*93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59_1*d*1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SLIDE_ID" val="custom20235059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87*471"/>
  <p:tag name="KSO_WM_SLIDE_POSITION" val="47*23"/>
  <p:tag name="KSO_WM_TAG_VERSION" val="3.0"/>
  <p:tag name="KSO_WM_BEAUTIFY_FLAG" val="#wm#"/>
  <p:tag name="KSO_WM_TEMPLATE_CATEGORY" val="custom"/>
  <p:tag name="KSO_WM_TEMPLATE_INDEX" val="20235059"/>
  <p:tag name="KSO_WM_SLIDE_LAYOUT" val="a_d"/>
  <p:tag name="KSO_WM_SLIDE_LAYOUT_CNT" val="1_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059_1*i*1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059_1*i*2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059_1*i*3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059_1*i*4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059_1*i*5"/>
  <p:tag name="KSO_WM_TEMPLATE_CATEGORY" val="custom"/>
  <p:tag name="KSO_WM_TEMPLATE_INDEX" val="20235059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WPS 演示</Application>
  <PresentationFormat>宽屏</PresentationFormat>
  <Paragraphs>192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Arial</vt:lpstr>
      <vt:lpstr>Calibri</vt:lpstr>
      <vt:lpstr>Open Sans</vt:lpstr>
      <vt:lpstr>微软雅黑</vt:lpstr>
      <vt:lpstr>Open Sans</vt:lpstr>
      <vt:lpstr>冬青黑体简体中文 W3</vt:lpstr>
      <vt:lpstr>黑体</vt:lpstr>
      <vt:lpstr>Calibri</vt:lpstr>
      <vt:lpstr>Arial Unicode MS</vt:lpstr>
      <vt:lpstr>Office-téma</vt:lpstr>
      <vt:lpstr>PowerPoint 演示文稿</vt:lpstr>
      <vt:lpstr>PowerPoint 演示文稿</vt:lpstr>
      <vt:lpstr>PowerPoint 演示文稿</vt:lpstr>
      <vt:lpstr>PowerPoint 演示文稿</vt:lpstr>
      <vt:lpstr>国内合作院校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Microsoft Office User</dc:creator>
  <cp:lastModifiedBy>李炜</cp:lastModifiedBy>
  <cp:revision>586</cp:revision>
  <dcterms:created xsi:type="dcterms:W3CDTF">2021-07-01T15:39:00Z</dcterms:created>
  <dcterms:modified xsi:type="dcterms:W3CDTF">2025-03-03T02:30:16Z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EB63505B612847C380CB3577EA63F5C0_13</vt:lpwstr>
  </property>
  <property fmtid="{D5CDD505-2E9C-101B-9397-08002B2CF9AE}" pid="3" name="KSOProductBuildVer">
    <vt:lpwstr>2052-12.1.0.20305</vt:lpwstr>
  </property>
</Properties>
</file>