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12553647.xml" ContentType="application/vnd.ms-powerpoint.comments+xml"/>
  <Override PartName="/ppt/notesSlides/notesSlide2.xml" ContentType="application/vnd.openxmlformats-officedocument.presentationml.notesSlide+xml"/>
  <Override PartName="/ppt/comments/modernComment_103_1604AC8D.xml" ContentType="application/vnd.ms-powerpoint.comments+xml"/>
  <Override PartName="/ppt/comments/modernComment_106_CE21D6C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13"/>
  </p:notesMasterIdLst>
  <p:sldIdLst>
    <p:sldId id="256" r:id="rId4"/>
    <p:sldId id="264" r:id="rId5"/>
    <p:sldId id="257" r:id="rId6"/>
    <p:sldId id="260" r:id="rId7"/>
    <p:sldId id="259" r:id="rId8"/>
    <p:sldId id="261" r:id="rId9"/>
    <p:sldId id="262" r:id="rId10"/>
    <p:sldId id="265" r:id="rId11"/>
    <p:sldId id="263" r:id="rId12"/>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C7DD4F-2532-C18F-766F-BA334E28979E}" name="Tian, Guohong Dr (Mech Eng Sciences)" initials="GT" userId="S::gt0012@surrey.ac.uk::f01546b7-a331-4489-9a52-b4226e8e34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53D"/>
    <a:srgbClr val="C1FBFF"/>
    <a:srgbClr val="E5FDFF"/>
    <a:srgbClr val="25384A"/>
    <a:srgbClr val="B3FAFF"/>
    <a:srgbClr val="8FF7FF"/>
    <a:srgbClr val="00A4B1"/>
    <a:srgbClr val="D57903"/>
    <a:srgbClr val="901A9D"/>
    <a:srgbClr val="365A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B6008-0EDE-4E5E-97F0-093AFD4D68A3}" v="23" dt="2025-03-06T10:47:28.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751" autoAdjust="0"/>
  </p:normalViewPr>
  <p:slideViewPr>
    <p:cSldViewPr snapToGrid="0">
      <p:cViewPr varScale="1">
        <p:scale>
          <a:sx n="90" d="100"/>
          <a:sy n="90" d="100"/>
        </p:scale>
        <p:origin x="281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 Xing" userId="ebc240f8fe668455" providerId="LiveId" clId="{16CB6008-0EDE-4E5E-97F0-093AFD4D68A3}"/>
    <pc:docChg chg="undo custSel delSld modSld">
      <pc:chgData name="Lei Xing" userId="ebc240f8fe668455" providerId="LiveId" clId="{16CB6008-0EDE-4E5E-97F0-093AFD4D68A3}" dt="2025-03-07T13:21:39.809" v="1895"/>
      <pc:docMkLst>
        <pc:docMk/>
      </pc:docMkLst>
      <pc:sldChg chg="addSp delSp modSp mod modCm">
        <pc:chgData name="Lei Xing" userId="ebc240f8fe668455" providerId="LiveId" clId="{16CB6008-0EDE-4E5E-97F0-093AFD4D68A3}" dt="2025-03-07T13:19:03.717" v="1857" actId="20577"/>
        <pc:sldMkLst>
          <pc:docMk/>
          <pc:sldMk cId="307574343" sldId="257"/>
        </pc:sldMkLst>
        <pc:spChg chg="mod">
          <ac:chgData name="Lei Xing" userId="ebc240f8fe668455" providerId="LiveId" clId="{16CB6008-0EDE-4E5E-97F0-093AFD4D68A3}" dt="2025-03-07T13:18:46.148" v="1839" actId="20577"/>
          <ac:spMkLst>
            <pc:docMk/>
            <pc:sldMk cId="307574343" sldId="257"/>
            <ac:spMk id="6" creationId="{D8565392-DCF6-4623-B7FC-98FBE6C871ED}"/>
          </ac:spMkLst>
        </pc:spChg>
        <pc:spChg chg="mod">
          <ac:chgData name="Lei Xing" userId="ebc240f8fe668455" providerId="LiveId" clId="{16CB6008-0EDE-4E5E-97F0-093AFD4D68A3}" dt="2025-03-07T13:19:03.717" v="1857" actId="20577"/>
          <ac:spMkLst>
            <pc:docMk/>
            <pc:sldMk cId="307574343" sldId="257"/>
            <ac:spMk id="8" creationId="{2D30E3C3-FED4-BFC9-61F6-D0A5AF644879}"/>
          </ac:spMkLst>
        </pc:spChg>
        <pc:spChg chg="add del mod">
          <ac:chgData name="Lei Xing" userId="ebc240f8fe668455" providerId="LiveId" clId="{16CB6008-0EDE-4E5E-97F0-093AFD4D68A3}" dt="2025-03-06T10:16:26.414" v="712" actId="20577"/>
          <ac:spMkLst>
            <pc:docMk/>
            <pc:sldMk cId="307574343" sldId="257"/>
            <ac:spMk id="23" creationId="{F9612590-EEEB-ACD9-F2CA-8E54F5EB5A07}"/>
          </ac:spMkLst>
        </pc:spChg>
        <pc:spChg chg="mod">
          <ac:chgData name="Lei Xing" userId="ebc240f8fe668455" providerId="LiveId" clId="{16CB6008-0EDE-4E5E-97F0-093AFD4D68A3}" dt="2025-03-06T10:16:27.381" v="713" actId="20577"/>
          <ac:spMkLst>
            <pc:docMk/>
            <pc:sldMk cId="307574343" sldId="257"/>
            <ac:spMk id="24" creationId="{4503A059-B01C-5534-04F4-E7D46EAFA569}"/>
          </ac:spMkLst>
        </pc:spChg>
        <pc:picChg chg="add mod">
          <ac:chgData name="Lei Xing" userId="ebc240f8fe668455" providerId="LiveId" clId="{16CB6008-0EDE-4E5E-97F0-093AFD4D68A3}" dt="2025-03-06T10:13:20.126" v="676" actId="931"/>
          <ac:picMkLst>
            <pc:docMk/>
            <pc:sldMk cId="307574343" sldId="257"/>
            <ac:picMk id="3" creationId="{35C91E52-CA99-80D2-B688-F912D8F9EF64}"/>
          </ac:picMkLst>
        </pc:picChg>
        <pc:picChg chg="add del mod">
          <ac:chgData name="Lei Xing" userId="ebc240f8fe668455" providerId="LiveId" clId="{16CB6008-0EDE-4E5E-97F0-093AFD4D68A3}" dt="2025-03-06T10:11:26.781" v="659" actId="478"/>
          <ac:picMkLst>
            <pc:docMk/>
            <pc:sldMk cId="307574343" sldId="257"/>
            <ac:picMk id="1026" creationId="{C52D48B0-BF00-AFBB-04C2-0AA26619ABDD}"/>
          </ac:picMkLst>
        </pc:picChg>
        <pc:picChg chg="add del">
          <ac:chgData name="Lei Xing" userId="ebc240f8fe668455" providerId="LiveId" clId="{16CB6008-0EDE-4E5E-97F0-093AFD4D68A3}" dt="2025-03-06T10:12:26.258" v="662" actId="478"/>
          <ac:picMkLst>
            <pc:docMk/>
            <pc:sldMk cId="307574343" sldId="257"/>
            <ac:picMk id="1028" creationId="{7DDDD3A2-E161-F2FD-70EE-1174C67466C1}"/>
          </ac:picMkLst>
        </pc:picChg>
        <pc:extLst>
          <p:ext xmlns:p="http://schemas.openxmlformats.org/presentationml/2006/main" uri="{D6D511B9-2390-475A-947B-AFAB55BFBCF1}">
            <pc226:cmChg xmlns:pc226="http://schemas.microsoft.com/office/powerpoint/2022/06/main/command" chg="mod">
              <pc226:chgData name="Lei Xing" userId="ebc240f8fe668455" providerId="LiveId" clId="{16CB6008-0EDE-4E5E-97F0-093AFD4D68A3}" dt="2025-03-07T13:18:46.148" v="1839" actId="20577"/>
              <pc2:cmMkLst xmlns:pc2="http://schemas.microsoft.com/office/powerpoint/2019/9/main/command">
                <pc:docMk/>
                <pc:sldMk cId="307574343" sldId="257"/>
                <pc2:cmMk id="{B28B5F27-79DC-4FAB-947D-9013DC5D6440}"/>
              </pc2:cmMkLst>
            </pc226:cmChg>
          </p:ext>
        </pc:extLst>
      </pc:sldChg>
      <pc:sldChg chg="modSp mod">
        <pc:chgData name="Lei Xing" userId="ebc240f8fe668455" providerId="LiveId" clId="{16CB6008-0EDE-4E5E-97F0-093AFD4D68A3}" dt="2025-03-06T10:35:14.267" v="924" actId="1035"/>
        <pc:sldMkLst>
          <pc:docMk/>
          <pc:sldMk cId="369405069" sldId="259"/>
        </pc:sldMkLst>
        <pc:spChg chg="mod">
          <ac:chgData name="Lei Xing" userId="ebc240f8fe668455" providerId="LiveId" clId="{16CB6008-0EDE-4E5E-97F0-093AFD4D68A3}" dt="2025-03-06T10:35:14.267" v="924" actId="1035"/>
          <ac:spMkLst>
            <pc:docMk/>
            <pc:sldMk cId="369405069" sldId="259"/>
            <ac:spMk id="2" creationId="{F77A470B-753E-3B6B-4E26-E73CA45BBED4}"/>
          </ac:spMkLst>
        </pc:spChg>
        <pc:spChg chg="mod">
          <ac:chgData name="Lei Xing" userId="ebc240f8fe668455" providerId="LiveId" clId="{16CB6008-0EDE-4E5E-97F0-093AFD4D68A3}" dt="2025-03-06T10:35:06.990" v="910" actId="1036"/>
          <ac:spMkLst>
            <pc:docMk/>
            <pc:sldMk cId="369405069" sldId="259"/>
            <ac:spMk id="4" creationId="{51DAAE9E-A432-1F0A-0F2F-7F1E62F0E8FE}"/>
          </ac:spMkLst>
        </pc:spChg>
        <pc:spChg chg="mod">
          <ac:chgData name="Lei Xing" userId="ebc240f8fe668455" providerId="LiveId" clId="{16CB6008-0EDE-4E5E-97F0-093AFD4D68A3}" dt="2025-03-06T10:35:06.990" v="910" actId="1036"/>
          <ac:spMkLst>
            <pc:docMk/>
            <pc:sldMk cId="369405069" sldId="259"/>
            <ac:spMk id="5" creationId="{07182271-161C-2E7D-F412-FFE47D672E18}"/>
          </ac:spMkLst>
        </pc:spChg>
        <pc:spChg chg="mod">
          <ac:chgData name="Lei Xing" userId="ebc240f8fe668455" providerId="LiveId" clId="{16CB6008-0EDE-4E5E-97F0-093AFD4D68A3}" dt="2025-03-06T10:35:06.990" v="910" actId="1036"/>
          <ac:spMkLst>
            <pc:docMk/>
            <pc:sldMk cId="369405069" sldId="259"/>
            <ac:spMk id="6" creationId="{F3A79F14-25DD-FD75-D648-187A2CB398BB}"/>
          </ac:spMkLst>
        </pc:spChg>
        <pc:spChg chg="mod">
          <ac:chgData name="Lei Xing" userId="ebc240f8fe668455" providerId="LiveId" clId="{16CB6008-0EDE-4E5E-97F0-093AFD4D68A3}" dt="2025-03-06T10:35:06.990" v="910" actId="1036"/>
          <ac:spMkLst>
            <pc:docMk/>
            <pc:sldMk cId="369405069" sldId="259"/>
            <ac:spMk id="7" creationId="{8321FB89-B90F-BE0F-6D11-B669D4D76AC1}"/>
          </ac:spMkLst>
        </pc:spChg>
        <pc:spChg chg="mod">
          <ac:chgData name="Lei Xing" userId="ebc240f8fe668455" providerId="LiveId" clId="{16CB6008-0EDE-4E5E-97F0-093AFD4D68A3}" dt="2025-03-06T10:35:06.990" v="910" actId="1036"/>
          <ac:spMkLst>
            <pc:docMk/>
            <pc:sldMk cId="369405069" sldId="259"/>
            <ac:spMk id="9" creationId="{45668B82-C950-58A1-4C9F-4149F8C82BC9}"/>
          </ac:spMkLst>
        </pc:spChg>
        <pc:spChg chg="mod">
          <ac:chgData name="Lei Xing" userId="ebc240f8fe668455" providerId="LiveId" clId="{16CB6008-0EDE-4E5E-97F0-093AFD4D68A3}" dt="2025-03-06T10:35:06.990" v="910" actId="1036"/>
          <ac:spMkLst>
            <pc:docMk/>
            <pc:sldMk cId="369405069" sldId="259"/>
            <ac:spMk id="10" creationId="{B5C8EB84-ED1B-E6A9-62C1-4BC2328CF37C}"/>
          </ac:spMkLst>
        </pc:spChg>
        <pc:spChg chg="mod">
          <ac:chgData name="Lei Xing" userId="ebc240f8fe668455" providerId="LiveId" clId="{16CB6008-0EDE-4E5E-97F0-093AFD4D68A3}" dt="2025-03-06T10:35:06.990" v="910" actId="1036"/>
          <ac:spMkLst>
            <pc:docMk/>
            <pc:sldMk cId="369405069" sldId="259"/>
            <ac:spMk id="11" creationId="{F5246DD8-3AF3-43D5-9D3C-6DA007D549AE}"/>
          </ac:spMkLst>
        </pc:spChg>
        <pc:spChg chg="mod">
          <ac:chgData name="Lei Xing" userId="ebc240f8fe668455" providerId="LiveId" clId="{16CB6008-0EDE-4E5E-97F0-093AFD4D68A3}" dt="2025-03-06T10:35:06.990" v="910" actId="1036"/>
          <ac:spMkLst>
            <pc:docMk/>
            <pc:sldMk cId="369405069" sldId="259"/>
            <ac:spMk id="12" creationId="{ADA5CDC0-9178-3D58-8E98-217923E43D4C}"/>
          </ac:spMkLst>
        </pc:spChg>
        <pc:spChg chg="mod">
          <ac:chgData name="Lei Xing" userId="ebc240f8fe668455" providerId="LiveId" clId="{16CB6008-0EDE-4E5E-97F0-093AFD4D68A3}" dt="2025-03-06T10:35:06.990" v="910" actId="1036"/>
          <ac:spMkLst>
            <pc:docMk/>
            <pc:sldMk cId="369405069" sldId="259"/>
            <ac:spMk id="13" creationId="{6A67B2D9-8841-185E-A76E-1D6E5A98D750}"/>
          </ac:spMkLst>
        </pc:spChg>
        <pc:picChg chg="mod">
          <ac:chgData name="Lei Xing" userId="ebc240f8fe668455" providerId="LiveId" clId="{16CB6008-0EDE-4E5E-97F0-093AFD4D68A3}" dt="2025-03-06T10:35:06.990" v="910" actId="1036"/>
          <ac:picMkLst>
            <pc:docMk/>
            <pc:sldMk cId="369405069" sldId="259"/>
            <ac:picMk id="14" creationId="{0203A31C-5956-BF0D-00E7-B3A399DF7BC0}"/>
          </ac:picMkLst>
        </pc:picChg>
      </pc:sldChg>
      <pc:sldChg chg="modSp mod">
        <pc:chgData name="Lei Xing" userId="ebc240f8fe668455" providerId="LiveId" clId="{16CB6008-0EDE-4E5E-97F0-093AFD4D68A3}" dt="2025-03-06T11:25:33.091" v="1834" actId="115"/>
        <pc:sldMkLst>
          <pc:docMk/>
          <pc:sldMk cId="1959498744" sldId="260"/>
        </pc:sldMkLst>
        <pc:spChg chg="mod">
          <ac:chgData name="Lei Xing" userId="ebc240f8fe668455" providerId="LiveId" clId="{16CB6008-0EDE-4E5E-97F0-093AFD4D68A3}" dt="2025-03-06T11:25:08.703" v="1825" actId="115"/>
          <ac:spMkLst>
            <pc:docMk/>
            <pc:sldMk cId="1959498744" sldId="260"/>
            <ac:spMk id="6" creationId="{9667FF11-A73D-4659-CDE5-196BDCF459C0}"/>
          </ac:spMkLst>
        </pc:spChg>
        <pc:spChg chg="mod">
          <ac:chgData name="Lei Xing" userId="ebc240f8fe668455" providerId="LiveId" clId="{16CB6008-0EDE-4E5E-97F0-093AFD4D68A3}" dt="2025-03-06T11:25:11.271" v="1826" actId="115"/>
          <ac:spMkLst>
            <pc:docMk/>
            <pc:sldMk cId="1959498744" sldId="260"/>
            <ac:spMk id="8" creationId="{270D1192-72C9-DC22-44F9-B7734538192C}"/>
          </ac:spMkLst>
        </pc:spChg>
        <pc:spChg chg="mod">
          <ac:chgData name="Lei Xing" userId="ebc240f8fe668455" providerId="LiveId" clId="{16CB6008-0EDE-4E5E-97F0-093AFD4D68A3}" dt="2025-03-06T11:25:19.690" v="1829" actId="115"/>
          <ac:spMkLst>
            <pc:docMk/>
            <pc:sldMk cId="1959498744" sldId="260"/>
            <ac:spMk id="9" creationId="{2C449921-45D4-4C50-1297-D9FAF68CC495}"/>
          </ac:spMkLst>
        </pc:spChg>
        <pc:spChg chg="mod">
          <ac:chgData name="Lei Xing" userId="ebc240f8fe668455" providerId="LiveId" clId="{16CB6008-0EDE-4E5E-97F0-093AFD4D68A3}" dt="2025-03-06T11:25:33.091" v="1834" actId="115"/>
          <ac:spMkLst>
            <pc:docMk/>
            <pc:sldMk cId="1959498744" sldId="260"/>
            <ac:spMk id="10" creationId="{CD560350-19E8-2093-F547-B2F255A5E3D4}"/>
          </ac:spMkLst>
        </pc:spChg>
        <pc:spChg chg="mod">
          <ac:chgData name="Lei Xing" userId="ebc240f8fe668455" providerId="LiveId" clId="{16CB6008-0EDE-4E5E-97F0-093AFD4D68A3}" dt="2025-03-06T11:25:27.178" v="1832"/>
          <ac:spMkLst>
            <pc:docMk/>
            <pc:sldMk cId="1959498744" sldId="260"/>
            <ac:spMk id="11" creationId="{7E034CA6-EB83-CBC1-A864-D0161D1ADB18}"/>
          </ac:spMkLst>
        </pc:spChg>
        <pc:spChg chg="mod">
          <ac:chgData name="Lei Xing" userId="ebc240f8fe668455" providerId="LiveId" clId="{16CB6008-0EDE-4E5E-97F0-093AFD4D68A3}" dt="2025-03-06T11:25:30.395" v="1833" actId="115"/>
          <ac:spMkLst>
            <pc:docMk/>
            <pc:sldMk cId="1959498744" sldId="260"/>
            <ac:spMk id="12" creationId="{AE14A257-AB6C-548C-02F9-137AF4027A51}"/>
          </ac:spMkLst>
        </pc:spChg>
      </pc:sldChg>
      <pc:sldChg chg="modSp mod">
        <pc:chgData name="Lei Xing" userId="ebc240f8fe668455" providerId="LiveId" clId="{16CB6008-0EDE-4E5E-97F0-093AFD4D68A3}" dt="2025-03-07T13:19:19.469" v="1865" actId="20577"/>
        <pc:sldMkLst>
          <pc:docMk/>
          <pc:sldMk cId="2283700219" sldId="261"/>
        </pc:sldMkLst>
        <pc:spChg chg="mod">
          <ac:chgData name="Lei Xing" userId="ebc240f8fe668455" providerId="LiveId" clId="{16CB6008-0EDE-4E5E-97F0-093AFD4D68A3}" dt="2025-03-06T10:39:45.520" v="936" actId="20577"/>
          <ac:spMkLst>
            <pc:docMk/>
            <pc:sldMk cId="2283700219" sldId="261"/>
            <ac:spMk id="10" creationId="{C529CBD4-3D84-EDEE-DC6C-EE657E220AD0}"/>
          </ac:spMkLst>
        </pc:spChg>
        <pc:graphicFrameChg chg="modGraphic">
          <ac:chgData name="Lei Xing" userId="ebc240f8fe668455" providerId="LiveId" clId="{16CB6008-0EDE-4E5E-97F0-093AFD4D68A3}" dt="2025-03-07T13:19:19.469" v="1865" actId="20577"/>
          <ac:graphicFrameMkLst>
            <pc:docMk/>
            <pc:sldMk cId="2283700219" sldId="261"/>
            <ac:graphicFrameMk id="5" creationId="{86730AC3-C24D-FD4B-F348-21012C0A425A}"/>
          </ac:graphicFrameMkLst>
        </pc:graphicFrameChg>
      </pc:sldChg>
      <pc:sldChg chg="modSp mod">
        <pc:chgData name="Lei Xing" userId="ebc240f8fe668455" providerId="LiveId" clId="{16CB6008-0EDE-4E5E-97F0-093AFD4D68A3}" dt="2025-03-06T10:40:03.531" v="945" actId="108"/>
        <pc:sldMkLst>
          <pc:docMk/>
          <pc:sldMk cId="3458324166" sldId="262"/>
        </pc:sldMkLst>
        <pc:spChg chg="mod">
          <ac:chgData name="Lei Xing" userId="ebc240f8fe668455" providerId="LiveId" clId="{16CB6008-0EDE-4E5E-97F0-093AFD4D68A3}" dt="2025-03-06T10:40:03.531" v="945" actId="108"/>
          <ac:spMkLst>
            <pc:docMk/>
            <pc:sldMk cId="3458324166" sldId="262"/>
            <ac:spMk id="16" creationId="{A3A9AE24-58DA-D44A-85CA-01D9B65660C4}"/>
          </ac:spMkLst>
        </pc:spChg>
      </pc:sldChg>
      <pc:sldChg chg="addSp delSp modSp mod">
        <pc:chgData name="Lei Xing" userId="ebc240f8fe668455" providerId="LiveId" clId="{16CB6008-0EDE-4E5E-97F0-093AFD4D68A3}" dt="2025-03-07T13:21:39.809" v="1895"/>
        <pc:sldMkLst>
          <pc:docMk/>
          <pc:sldMk cId="4015809894" sldId="263"/>
        </pc:sldMkLst>
        <pc:spChg chg="mod">
          <ac:chgData name="Lei Xing" userId="ebc240f8fe668455" providerId="LiveId" clId="{16CB6008-0EDE-4E5E-97F0-093AFD4D68A3}" dt="2025-03-06T11:05:50.775" v="1545" actId="1076"/>
          <ac:spMkLst>
            <pc:docMk/>
            <pc:sldMk cId="4015809894" sldId="263"/>
            <ac:spMk id="3" creationId="{50F96E56-FD4D-B9B6-DEAB-E9106568D97F}"/>
          </ac:spMkLst>
        </pc:spChg>
        <pc:spChg chg="mod">
          <ac:chgData name="Lei Xing" userId="ebc240f8fe668455" providerId="LiveId" clId="{16CB6008-0EDE-4E5E-97F0-093AFD4D68A3}" dt="2025-03-06T10:41:54.682" v="958" actId="14100"/>
          <ac:spMkLst>
            <pc:docMk/>
            <pc:sldMk cId="4015809894" sldId="263"/>
            <ac:spMk id="5" creationId="{40FD8FD6-A2D8-B27F-B6E9-760A0B95E2AA}"/>
          </ac:spMkLst>
        </pc:spChg>
        <pc:spChg chg="add del mod">
          <ac:chgData name="Lei Xing" userId="ebc240f8fe668455" providerId="LiveId" clId="{16CB6008-0EDE-4E5E-97F0-093AFD4D68A3}" dt="2025-03-06T10:51:14.021" v="1380" actId="478"/>
          <ac:spMkLst>
            <pc:docMk/>
            <pc:sldMk cId="4015809894" sldId="263"/>
            <ac:spMk id="6" creationId="{DE02794C-D220-60AF-35A0-624E9E3B144B}"/>
          </ac:spMkLst>
        </pc:spChg>
        <pc:spChg chg="mod">
          <ac:chgData name="Lei Xing" userId="ebc240f8fe668455" providerId="LiveId" clId="{16CB6008-0EDE-4E5E-97F0-093AFD4D68A3}" dt="2025-03-06T10:42:13.735" v="967" actId="1076"/>
          <ac:spMkLst>
            <pc:docMk/>
            <pc:sldMk cId="4015809894" sldId="263"/>
            <ac:spMk id="7" creationId="{CFB58503-F1E0-795F-3857-BCA30F1FA016}"/>
          </ac:spMkLst>
        </pc:spChg>
        <pc:spChg chg="mod">
          <ac:chgData name="Lei Xing" userId="ebc240f8fe668455" providerId="LiveId" clId="{16CB6008-0EDE-4E5E-97F0-093AFD4D68A3}" dt="2025-03-06T10:42:13.735" v="967" actId="1076"/>
          <ac:spMkLst>
            <pc:docMk/>
            <pc:sldMk cId="4015809894" sldId="263"/>
            <ac:spMk id="8" creationId="{E8582AFA-F73C-32A0-5ED0-6C08D7815E31}"/>
          </ac:spMkLst>
        </pc:spChg>
        <pc:spChg chg="mod">
          <ac:chgData name="Lei Xing" userId="ebc240f8fe668455" providerId="LiveId" clId="{16CB6008-0EDE-4E5E-97F0-093AFD4D68A3}" dt="2025-03-07T13:21:39.809" v="1895"/>
          <ac:spMkLst>
            <pc:docMk/>
            <pc:sldMk cId="4015809894" sldId="263"/>
            <ac:spMk id="9" creationId="{8D385908-C875-8499-49B4-005E95EE1FF5}"/>
          </ac:spMkLst>
        </pc:spChg>
        <pc:spChg chg="mod">
          <ac:chgData name="Lei Xing" userId="ebc240f8fe668455" providerId="LiveId" clId="{16CB6008-0EDE-4E5E-97F0-093AFD4D68A3}" dt="2025-03-06T11:05:34.218" v="1538" actId="1076"/>
          <ac:spMkLst>
            <pc:docMk/>
            <pc:sldMk cId="4015809894" sldId="263"/>
            <ac:spMk id="10" creationId="{C80F9A96-4DF6-78F7-7A74-58977BBFDD87}"/>
          </ac:spMkLst>
        </pc:spChg>
      </pc:sldChg>
      <pc:sldChg chg="addSp delSp modSp mod">
        <pc:chgData name="Lei Xing" userId="ebc240f8fe668455" providerId="LiveId" clId="{16CB6008-0EDE-4E5E-97F0-093AFD4D68A3}" dt="2025-03-06T09:46:33.468" v="238" actId="1076"/>
        <pc:sldMkLst>
          <pc:docMk/>
          <pc:sldMk cId="759183669" sldId="264"/>
        </pc:sldMkLst>
        <pc:spChg chg="mod">
          <ac:chgData name="Lei Xing" userId="ebc240f8fe668455" providerId="LiveId" clId="{16CB6008-0EDE-4E5E-97F0-093AFD4D68A3}" dt="2025-03-06T09:46:33.468" v="238" actId="1076"/>
          <ac:spMkLst>
            <pc:docMk/>
            <pc:sldMk cId="759183669" sldId="264"/>
            <ac:spMk id="2" creationId="{401E1511-F4A6-F426-CB4D-25DF31A88B29}"/>
          </ac:spMkLst>
        </pc:spChg>
        <pc:spChg chg="add mod">
          <ac:chgData name="Lei Xing" userId="ebc240f8fe668455" providerId="LiveId" clId="{16CB6008-0EDE-4E5E-97F0-093AFD4D68A3}" dt="2025-03-06T09:43:59.491" v="164" actId="20577"/>
          <ac:spMkLst>
            <pc:docMk/>
            <pc:sldMk cId="759183669" sldId="264"/>
            <ac:spMk id="3" creationId="{384FFE39-8B28-3B2E-2D68-DB00D1844468}"/>
          </ac:spMkLst>
        </pc:spChg>
        <pc:spChg chg="del mod">
          <ac:chgData name="Lei Xing" userId="ebc240f8fe668455" providerId="LiveId" clId="{16CB6008-0EDE-4E5E-97F0-093AFD4D68A3}" dt="2025-03-06T09:36:25.551" v="87" actId="21"/>
          <ac:spMkLst>
            <pc:docMk/>
            <pc:sldMk cId="759183669" sldId="264"/>
            <ac:spMk id="9" creationId="{384FFE39-8B28-3B2E-2D68-DB00D1844468}"/>
          </ac:spMkLst>
        </pc:spChg>
      </pc:sldChg>
      <pc:sldChg chg="modSp mod">
        <pc:chgData name="Lei Xing" userId="ebc240f8fe668455" providerId="LiveId" clId="{16CB6008-0EDE-4E5E-97F0-093AFD4D68A3}" dt="2025-03-06T10:55:40.006" v="1485" actId="20577"/>
        <pc:sldMkLst>
          <pc:docMk/>
          <pc:sldMk cId="2258516616" sldId="265"/>
        </pc:sldMkLst>
        <pc:spChg chg="mod">
          <ac:chgData name="Lei Xing" userId="ebc240f8fe668455" providerId="LiveId" clId="{16CB6008-0EDE-4E5E-97F0-093AFD4D68A3}" dt="2025-03-06T10:55:40.006" v="1485" actId="20577"/>
          <ac:spMkLst>
            <pc:docMk/>
            <pc:sldMk cId="2258516616" sldId="265"/>
            <ac:spMk id="13" creationId="{339248F8-5690-798C-ADE3-FEF01BE63BC3}"/>
          </ac:spMkLst>
        </pc:spChg>
      </pc:sldChg>
      <pc:sldChg chg="del">
        <pc:chgData name="Lei Xing" userId="ebc240f8fe668455" providerId="LiveId" clId="{16CB6008-0EDE-4E5E-97F0-093AFD4D68A3}" dt="2025-03-04T22:05:55.209" v="0" actId="47"/>
        <pc:sldMkLst>
          <pc:docMk/>
          <pc:sldMk cId="1116418743" sldId="266"/>
        </pc:sldMkLst>
      </pc:sldChg>
    </pc:docChg>
  </pc:docChgLst>
</pc:chgInfo>
</file>

<file path=ppt/comments/modernComment_101_12553647.xml><?xml version="1.0" encoding="utf-8"?>
<p188:cmLst xmlns:a="http://schemas.openxmlformats.org/drawingml/2006/main" xmlns:r="http://schemas.openxmlformats.org/officeDocument/2006/relationships" xmlns:p188="http://schemas.microsoft.com/office/powerpoint/2018/8/main">
  <p188:cm id="{10EB04F1-FF56-48D1-BBA7-F6D1C2532E19}" authorId="{70C7DD4F-2532-C18F-766F-BA334E28979E}" created="2025-02-25T10:04:49.746">
    <pc:sldMkLst xmlns:pc="http://schemas.microsoft.com/office/powerpoint/2013/main/command">
      <pc:docMk/>
      <pc:sldMk cId="307574343" sldId="257"/>
    </pc:sldMkLst>
    <p188:txBody>
      <a:bodyPr/>
      <a:lstStyle/>
      <a:p>
        <a:r>
          <a:rPr lang="en-GB"/>
          <a:t>排版，字体</a:t>
        </a:r>
      </a:p>
    </p188:txBody>
  </p188:cm>
  <p188:cm id="{B28B5F27-79DC-4FAB-947D-9013DC5D6440}" authorId="{70C7DD4F-2532-C18F-766F-BA334E28979E}" created="2025-02-25T10:05:45.380">
    <ac:txMkLst xmlns:ac="http://schemas.microsoft.com/office/drawing/2013/main/command">
      <pc:docMk xmlns:pc="http://schemas.microsoft.com/office/powerpoint/2013/main/command"/>
      <pc:sldMk xmlns:pc="http://schemas.microsoft.com/office/powerpoint/2013/main/command" cId="307574343" sldId="257"/>
      <ac:spMk id="6" creationId="{D8565392-DCF6-4623-B7FC-98FBE6C871ED}"/>
      <ac:txMk cp="5" len="263">
        <ac:context len="269" hash="702692265"/>
      </ac:txMk>
    </ac:txMkLst>
    <p188:pos x="4122838" y="1078018"/>
    <p188:txBody>
      <a:bodyPr/>
      <a:lstStyle/>
      <a:p>
        <a:r>
          <a:rPr lang="en-GB"/>
          <a:t>再打磨一下吧。翻译得比较生硬</a:t>
        </a:r>
      </a:p>
    </p188:txBody>
  </p188:cm>
</p188:cmLst>
</file>

<file path=ppt/comments/modernComment_103_1604AC8D.xml><?xml version="1.0" encoding="utf-8"?>
<p188:cmLst xmlns:a="http://schemas.openxmlformats.org/drawingml/2006/main" xmlns:r="http://schemas.openxmlformats.org/officeDocument/2006/relationships" xmlns:p188="http://schemas.microsoft.com/office/powerpoint/2018/8/main">
  <p188:cm id="{6E9F2ED3-15D6-4A27-AC57-89BB259D45EF}" authorId="{70C7DD4F-2532-C18F-766F-BA334E28979E}" created="2025-02-25T10:09:23.907">
    <ac:txMkLst xmlns:ac="http://schemas.microsoft.com/office/drawing/2013/main/command">
      <pc:docMk xmlns:pc="http://schemas.microsoft.com/office/powerpoint/2013/main/command"/>
      <pc:sldMk xmlns:pc="http://schemas.microsoft.com/office/powerpoint/2013/main/command" cId="369405069" sldId="259"/>
      <ac:spMk id="4" creationId="{51DAAE9E-A432-1F0A-0F2F-7F1E62F0E8FE}"/>
      <ac:txMk cp="31" len="1">
        <ac:context len="307" hash="216494930"/>
      </ac:txMk>
    </ac:txMkLst>
    <p188:pos x="2441388" y="668484"/>
    <p188:txBody>
      <a:bodyPr/>
      <a:lstStyle/>
      <a:p>
        <a:r>
          <a:rPr lang="en-GB"/>
          <a:t>学部</a:t>
        </a:r>
      </a:p>
    </p188:txBody>
  </p188:cm>
  <p188:cm id="{02C925A1-4F8F-4498-9CBA-C4604AA21BFC}" authorId="{70C7DD4F-2532-C18F-766F-BA334E28979E}" created="2025-02-25T10:09:49.707">
    <ac:txMkLst xmlns:ac="http://schemas.microsoft.com/office/drawing/2013/main/command">
      <pc:docMk xmlns:pc="http://schemas.microsoft.com/office/powerpoint/2013/main/command"/>
      <pc:sldMk xmlns:pc="http://schemas.microsoft.com/office/powerpoint/2013/main/command" cId="369405069" sldId="259"/>
      <ac:spMk id="4" creationId="{51DAAE9E-A432-1F0A-0F2F-7F1E62F0E8FE}"/>
      <ac:txMk cp="61">
        <ac:context len="307" hash="216494930"/>
      </ac:txMk>
    </ac:txMkLst>
    <p188:pos x="835010" y="890906"/>
    <p188:txBody>
      <a:bodyPr/>
      <a:lstStyle/>
      <a:p>
        <a:r>
          <a:rPr lang="en-GB"/>
          <a:t>正式教师</a:t>
        </a:r>
      </a:p>
    </p188:txBody>
  </p188:cm>
  <p188:cm id="{D1B1491D-24B6-43B6-9131-13C2E1041118}" authorId="{70C7DD4F-2532-C18F-766F-BA334E28979E}" created="2025-02-25T10:11:27.240">
    <ac:txMkLst xmlns:ac="http://schemas.microsoft.com/office/drawing/2013/main/command">
      <pc:docMk xmlns:pc="http://schemas.microsoft.com/office/powerpoint/2013/main/command"/>
      <pc:sldMk xmlns:pc="http://schemas.microsoft.com/office/powerpoint/2013/main/command" cId="369405069" sldId="259"/>
      <ac:spMk id="4" creationId="{51DAAE9E-A432-1F0A-0F2F-7F1E62F0E8FE}"/>
      <ac:txMk cp="227">
        <ac:context len="307" hash="216494930"/>
      </ac:txMk>
    </ac:txMkLst>
    <p188:pos x="1193356" y="3559965"/>
    <p188:txBody>
      <a:bodyPr/>
      <a:lstStyle/>
      <a:p>
        <a:r>
          <a:rPr lang="en-GB"/>
          <a:t>有的地方用的第二人称，有的又用的第三人称</a:t>
        </a:r>
      </a:p>
    </p188:txBody>
  </p188:cm>
</p188:cmLst>
</file>

<file path=ppt/comments/modernComment_106_CE21D6C6.xml><?xml version="1.0" encoding="utf-8"?>
<p188:cmLst xmlns:a="http://schemas.openxmlformats.org/drawingml/2006/main" xmlns:r="http://schemas.openxmlformats.org/officeDocument/2006/relationships" xmlns:p188="http://schemas.microsoft.com/office/powerpoint/2018/8/main">
  <p188:cm id="{3C550D61-A178-4DE7-9AF7-79CDD7172970}" authorId="{70C7DD4F-2532-C18F-766F-BA334E28979E}" created="2025-02-25T10:16:42.307">
    <ac:deMkLst xmlns:ac="http://schemas.microsoft.com/office/drawing/2013/main/command">
      <pc:docMk xmlns:pc="http://schemas.microsoft.com/office/powerpoint/2013/main/command"/>
      <pc:sldMk xmlns:pc="http://schemas.microsoft.com/office/powerpoint/2013/main/command" cId="3458324166" sldId="262"/>
      <ac:spMk id="16" creationId="{A3A9AE24-58DA-D44A-85CA-01D9B65660C4}"/>
    </ac:deMkLst>
    <p188:txBody>
      <a:bodyPr/>
      <a:lstStyle/>
      <a:p>
        <a:r>
          <a:rPr lang="en-GB"/>
          <a:t>Title missed</a:t>
        </a:r>
      </a:p>
    </p188:txBody>
  </p188:cm>
  <p188:cm id="{3232367F-64F7-435E-9D5D-F14EA2736DFE}" authorId="{70C7DD4F-2532-C18F-766F-BA334E28979E}" created="2025-02-25T10:17:05.323">
    <ac:txMkLst xmlns:ac="http://schemas.microsoft.com/office/drawing/2013/main/command">
      <pc:docMk xmlns:pc="http://schemas.microsoft.com/office/powerpoint/2013/main/command"/>
      <pc:sldMk xmlns:pc="http://schemas.microsoft.com/office/powerpoint/2013/main/command" cId="3458324166" sldId="262"/>
      <ac:graphicFrameMk id="4" creationId="{B1189DBA-57C6-FF49-CE22-AB1CF341B1D9}"/>
      <ac:tblMk/>
      <ac:tcMk rowId="3717403071" colId="2478389103"/>
      <ac:txMk cp="0" len="23">
        <ac:context len="24" hash="4199352800"/>
      </ac:txMk>
    </ac:txMkLst>
    <p188:pos x="5708822" y="843360"/>
    <p188:txBody>
      <a:bodyPr/>
      <a:lstStyle/>
      <a:p>
        <a:r>
          <a:rPr lang="en-GB"/>
          <a:t>生硬</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B493F-0C1A-44BA-BEC8-BBEFFE1CF052}" type="datetimeFigureOut">
              <a:rPr lang="en-GB" smtClean="0"/>
              <a:t>07/03/2025</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AF5CA-D840-4B0D-A03D-E5F32FFDBCF0}" type="slidenum">
              <a:rPr lang="en-GB" smtClean="0"/>
              <a:t>‹#›</a:t>
            </a:fld>
            <a:endParaRPr lang="en-GB"/>
          </a:p>
        </p:txBody>
      </p:sp>
    </p:spTree>
    <p:extLst>
      <p:ext uri="{BB962C8B-B14F-4D97-AF65-F5344CB8AC3E}">
        <p14:creationId xmlns:p14="http://schemas.microsoft.com/office/powerpoint/2010/main" val="53271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schools </a:t>
            </a:r>
            <a:r>
              <a:rPr lang="en-US" dirty="0" err="1"/>
              <a:t>mes</a:t>
            </a:r>
            <a:r>
              <a:rPr lang="en-US" dirty="0"/>
              <a:t> civ chem</a:t>
            </a:r>
            <a:endParaRPr lang="en-GB" dirty="0"/>
          </a:p>
        </p:txBody>
      </p:sp>
      <p:sp>
        <p:nvSpPr>
          <p:cNvPr id="4" name="Slide Number Placeholder 3"/>
          <p:cNvSpPr>
            <a:spLocks noGrp="1"/>
          </p:cNvSpPr>
          <p:nvPr>
            <p:ph type="sldNum" sz="quarter" idx="5"/>
          </p:nvPr>
        </p:nvSpPr>
        <p:spPr/>
        <p:txBody>
          <a:bodyPr/>
          <a:lstStyle/>
          <a:p>
            <a:fld id="{DE8AF5CA-D840-4B0D-A03D-E5F32FFDBCF0}" type="slidenum">
              <a:rPr lang="en-GB" smtClean="0"/>
              <a:t>3</a:t>
            </a:fld>
            <a:endParaRPr lang="en-GB"/>
          </a:p>
        </p:txBody>
      </p:sp>
    </p:spTree>
    <p:extLst>
      <p:ext uri="{BB962C8B-B14F-4D97-AF65-F5344CB8AC3E}">
        <p14:creationId xmlns:p14="http://schemas.microsoft.com/office/powerpoint/2010/main" val="381486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and skill building and group projects are the same, so I added facilities tour, or tour across the university</a:t>
            </a:r>
            <a:endParaRPr lang="en-GB" dirty="0"/>
          </a:p>
        </p:txBody>
      </p:sp>
      <p:sp>
        <p:nvSpPr>
          <p:cNvPr id="4" name="Slide Number Placeholder 3"/>
          <p:cNvSpPr>
            <a:spLocks noGrp="1"/>
          </p:cNvSpPr>
          <p:nvPr>
            <p:ph type="sldNum" sz="quarter" idx="5"/>
          </p:nvPr>
        </p:nvSpPr>
        <p:spPr/>
        <p:txBody>
          <a:bodyPr/>
          <a:lstStyle/>
          <a:p>
            <a:fld id="{DE8AF5CA-D840-4B0D-A03D-E5F32FFDBCF0}" type="slidenum">
              <a:rPr lang="en-GB" smtClean="0"/>
              <a:t>4</a:t>
            </a:fld>
            <a:endParaRPr lang="en-GB"/>
          </a:p>
        </p:txBody>
      </p:sp>
    </p:spTree>
    <p:extLst>
      <p:ext uri="{BB962C8B-B14F-4D97-AF65-F5344CB8AC3E}">
        <p14:creationId xmlns:p14="http://schemas.microsoft.com/office/powerpoint/2010/main" val="168047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C52BCA-D55B-4046-9127-FAC2D4082003}" type="datetimeFigureOut">
              <a:rPr lang="en-GB" smtClean="0"/>
              <a:t>07/03/2025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346176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C52BCA-D55B-4046-9127-FAC2D4082003}" type="datetimeFigureOut">
              <a:rPr lang="en-GB" smtClean="0"/>
              <a:t>07/03/2025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247269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C52BCA-D55B-4046-9127-FAC2D4082003}" type="datetimeFigureOut">
              <a:rPr lang="en-GB" smtClean="0"/>
              <a:t>07/03/2025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167341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C52BCA-D55B-4046-9127-FAC2D4082003}" type="datetimeFigureOut">
              <a:rPr lang="en-GB" smtClean="0"/>
              <a:t>07/03/2025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71585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C52BCA-D55B-4046-9127-FAC2D4082003}" type="datetimeFigureOut">
              <a:rPr lang="en-GB" smtClean="0"/>
              <a:t>07/03/2025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246961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C52BCA-D55B-4046-9127-FAC2D4082003}" type="datetimeFigureOut">
              <a:rPr lang="en-GB" smtClean="0"/>
              <a:t>07/03/2025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72991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C52BCA-D55B-4046-9127-FAC2D4082003}" type="datetimeFigureOut">
              <a:rPr lang="en-GB" smtClean="0"/>
              <a:t>07/03/2025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77431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C52BCA-D55B-4046-9127-FAC2D4082003}" type="datetimeFigureOut">
              <a:rPr lang="en-GB" smtClean="0"/>
              <a:t>07/03/2025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298821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2BCA-D55B-4046-9127-FAC2D4082003}" type="datetimeFigureOut">
              <a:rPr lang="en-GB" smtClean="0"/>
              <a:t>07/03/2025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233531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C52BCA-D55B-4046-9127-FAC2D4082003}" type="datetimeFigureOut">
              <a:rPr lang="en-GB" smtClean="0"/>
              <a:t>07/03/2025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159315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C52BCA-D55B-4046-9127-FAC2D4082003}" type="datetimeFigureOut">
              <a:rPr lang="en-GB" smtClean="0"/>
              <a:t>07/03/2025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8B7F99-61A4-4578-B720-BFAE7046E6DA}" type="slidenum">
              <a:rPr lang="en-GB" smtClean="0"/>
              <a:t>‹#›</a:t>
            </a:fld>
            <a:endParaRPr lang="en-GB"/>
          </a:p>
        </p:txBody>
      </p:sp>
    </p:spTree>
    <p:extLst>
      <p:ext uri="{BB962C8B-B14F-4D97-AF65-F5344CB8AC3E}">
        <p14:creationId xmlns:p14="http://schemas.microsoft.com/office/powerpoint/2010/main" val="294615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rgbClr val="00A4B1"/>
            </a:gs>
            <a:gs pos="45000">
              <a:schemeClr val="accent4">
                <a:lumMod val="75000"/>
              </a:schemeClr>
            </a:gs>
            <a:gs pos="60000">
              <a:srgbClr val="25384A">
                <a:alpha val="91000"/>
              </a:srgb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82000"/>
                  </a:schemeClr>
                </a:solidFill>
              </a:defRPr>
            </a:lvl1pPr>
          </a:lstStyle>
          <a:p>
            <a:fld id="{22C52BCA-D55B-4046-9127-FAC2D4082003}" type="datetimeFigureOut">
              <a:rPr lang="en-GB" smtClean="0"/>
              <a:t>07/03/2025</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82000"/>
                  </a:schemeClr>
                </a:solidFill>
              </a:defRPr>
            </a:lvl1pPr>
          </a:lstStyle>
          <a:p>
            <a:fld id="{D28B7F99-61A4-4578-B720-BFAE7046E6DA}" type="slidenum">
              <a:rPr lang="en-GB" smtClean="0"/>
              <a:t>‹#›</a:t>
            </a:fld>
            <a:endParaRPr lang="en-GB"/>
          </a:p>
        </p:txBody>
      </p:sp>
    </p:spTree>
    <p:extLst>
      <p:ext uri="{BB962C8B-B14F-4D97-AF65-F5344CB8AC3E}">
        <p14:creationId xmlns:p14="http://schemas.microsoft.com/office/powerpoint/2010/main" val="1161390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mailto:a.behnejad@surrey.ac.uk" TargetMode="External"/><Relationship Id="rId3" Type="http://schemas.microsoft.com/office/2018/10/relationships/comments" Target="../comments/modernComment_101_12553647.xm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l.xing@surrey.ac.uk" TargetMode="External"/><Relationship Id="rId4" Type="http://schemas.openxmlformats.org/officeDocument/2006/relationships/image" Target="../media/image2.png"/><Relationship Id="rId9" Type="http://schemas.openxmlformats.org/officeDocument/2006/relationships/hyperlink" Target="mailto:g.tian@surrey.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microsoft.com/office/2018/10/relationships/comments" Target="../comments/modernComment_103_1604AC8D.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6_CE21D6C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hyperlink" Target="https://store.surrey.ac.uk/short-courses/feps-faculty-of-engineering-physical-sciences/short-courses/surrey-science-engineering-summer-school-2025" TargetMode="External"/><Relationship Id="rId3" Type="http://schemas.openxmlformats.org/officeDocument/2006/relationships/image" Target="../media/image9.png"/><Relationship Id="rId7" Type="http://schemas.openxmlformats.org/officeDocument/2006/relationships/hyperlink" Target="mailto:g.tian@surrey.ac.uk"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mailto:a.behnejad@surrey.ac.uk" TargetMode="External"/><Relationship Id="rId5" Type="http://schemas.openxmlformats.org/officeDocument/2006/relationships/hyperlink" Target="mailto:l.xing@surrey.ac.uk" TargetMode="External"/><Relationship Id="rId4" Type="http://schemas.openxmlformats.org/officeDocument/2006/relationships/hyperlink" Target="mailto:FEPS-Summer-Schools@surrey.ac.uk"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with trees in the background&#10;&#10;Description automatically generated">
            <a:extLst>
              <a:ext uri="{FF2B5EF4-FFF2-40B4-BE49-F238E27FC236}">
                <a16:creationId xmlns:a16="http://schemas.microsoft.com/office/drawing/2014/main" id="{AD660D81-B93E-4938-73C0-8A57FC889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51" y="-860695"/>
            <a:ext cx="7975003" cy="4679576"/>
          </a:xfrm>
          <a:prstGeom prst="rect">
            <a:avLst/>
          </a:prstGeom>
        </p:spPr>
      </p:pic>
      <p:sp>
        <p:nvSpPr>
          <p:cNvPr id="13" name="Rectangle 12">
            <a:extLst>
              <a:ext uri="{FF2B5EF4-FFF2-40B4-BE49-F238E27FC236}">
                <a16:creationId xmlns:a16="http://schemas.microsoft.com/office/drawing/2014/main" id="{6C6DD8D5-7938-2D13-D58A-ECA93D857C49}"/>
              </a:ext>
            </a:extLst>
          </p:cNvPr>
          <p:cNvSpPr/>
          <p:nvPr/>
        </p:nvSpPr>
        <p:spPr>
          <a:xfrm rot="855485">
            <a:off x="-1360402" y="2625660"/>
            <a:ext cx="8719294" cy="7631108"/>
          </a:xfrm>
          <a:prstGeom prst="rect">
            <a:avLst/>
          </a:prstGeom>
          <a:gradFill flip="none" rotWithShape="1">
            <a:gsLst>
              <a:gs pos="64000">
                <a:schemeClr val="accent1">
                  <a:lumMod val="67000"/>
                </a:schemeClr>
              </a:gs>
              <a:gs pos="78000">
                <a:schemeClr val="accent1">
                  <a:lumMod val="97000"/>
                  <a:lumOff val="3000"/>
                </a:schemeClr>
              </a:gs>
              <a:gs pos="94000">
                <a:schemeClr val="accent1">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93FF61F-9A54-D857-D232-B48B186802DC}"/>
              </a:ext>
            </a:extLst>
          </p:cNvPr>
          <p:cNvSpPr txBox="1"/>
          <p:nvPr/>
        </p:nvSpPr>
        <p:spPr>
          <a:xfrm>
            <a:off x="135924" y="3814633"/>
            <a:ext cx="6635579" cy="3299558"/>
          </a:xfrm>
          <a:prstGeom prst="rect">
            <a:avLst/>
          </a:prstGeom>
          <a:noFill/>
        </p:spPr>
        <p:txBody>
          <a:bodyPr wrap="square" rtlCol="0">
            <a:spAutoFit/>
          </a:bodyPr>
          <a:lstStyle/>
          <a:p>
            <a:pPr algn="ctr">
              <a:lnSpc>
                <a:spcPct val="107000"/>
              </a:lnSpc>
              <a:spcAft>
                <a:spcPts val="800"/>
              </a:spcAft>
            </a:pPr>
            <a:r>
              <a:rPr lang="zh-CN" altLang="en-US" sz="25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rPr>
              <a:t>萨里大学 </a:t>
            </a:r>
            <a:r>
              <a:rPr lang="en-US" altLang="zh-CN" sz="25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rPr>
              <a:t>2025 </a:t>
            </a:r>
            <a:r>
              <a:rPr lang="zh-CN" altLang="en-US" sz="25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rPr>
              <a:t>科学工程暑期</a:t>
            </a:r>
            <a:r>
              <a:rPr lang="zh-CN" altLang="en-US" sz="2500" b="1" kern="100" dirty="0">
                <a:solidFill>
                  <a:schemeClr val="bg1"/>
                </a:solidFill>
                <a:latin typeface="Georgia" panose="02040502050405020303" pitchFamily="18" charset="0"/>
                <a:ea typeface="Aptos" panose="020B0004020202020204" pitchFamily="34" charset="0"/>
                <a:cs typeface="Arial" panose="020B0604020202020204" pitchFamily="34" charset="0"/>
              </a:rPr>
              <a:t>项目</a:t>
            </a:r>
            <a:r>
              <a:rPr lang="zh-CN" altLang="en-US" sz="25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rPr>
              <a:t> </a:t>
            </a:r>
            <a:endParaRPr lang="en-GB" sz="25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endParaRPr>
          </a:p>
          <a:p>
            <a:pPr algn="ctr"/>
            <a:endParaRPr lang="en-GB" sz="12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zh-CN" altLang="en-US" sz="2500"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可持续的未来：</a:t>
            </a:r>
            <a:endParaRPr lang="en-US" altLang="zh-CN" sz="2500"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7000"/>
              </a:lnSpc>
              <a:spcAft>
                <a:spcPts val="800"/>
              </a:spcAft>
            </a:pPr>
            <a:r>
              <a:rPr lang="zh-CN" altLang="en-US" sz="2500"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用工程打造更绿色的明天</a:t>
            </a:r>
            <a:endParaRPr lang="en-GB" sz="2500"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7000"/>
              </a:lnSpc>
              <a:spcAft>
                <a:spcPts val="800"/>
              </a:spcAft>
            </a:pPr>
            <a:endParaRPr lang="en-GB" sz="16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endParaRPr>
          </a:p>
          <a:p>
            <a:pPr algn="ctr">
              <a:lnSpc>
                <a:spcPct val="107000"/>
              </a:lnSpc>
              <a:spcAft>
                <a:spcPts val="800"/>
              </a:spcAft>
            </a:pPr>
            <a:endParaRPr lang="en-GB" sz="1600" b="1" kern="100" dirty="0">
              <a:solidFill>
                <a:srgbClr val="F1B53D"/>
              </a:solidFill>
              <a:latin typeface="Aptos" panose="020B00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en-GB"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2025</a:t>
            </a:r>
            <a:r>
              <a:rPr lang="zh-CN" altLang="en-US"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年</a:t>
            </a:r>
            <a:r>
              <a:rPr lang="en-US" altLang="zh-CN"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7</a:t>
            </a:r>
            <a:r>
              <a:rPr lang="zh-CN" altLang="en-US"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月</a:t>
            </a:r>
            <a:r>
              <a:rPr lang="en-GB"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13 – 26</a:t>
            </a:r>
            <a:r>
              <a:rPr lang="zh-CN" altLang="en-US"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日</a:t>
            </a:r>
            <a:r>
              <a:rPr lang="en-GB"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 </a:t>
            </a:r>
            <a:endParaRPr lang="en-GB" sz="2000" b="1" kern="100" dirty="0">
              <a:solidFill>
                <a:srgbClr val="F1B53D"/>
              </a:solidFill>
              <a:latin typeface="Aptos" panose="020B00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zh-CN" altLang="en-US" sz="2000" b="1" kern="100" dirty="0">
                <a:solidFill>
                  <a:srgbClr val="F1B53D"/>
                </a:solidFill>
                <a:effectLst/>
                <a:latin typeface="Aptos" panose="020B0004020202020204" pitchFamily="34" charset="0"/>
                <a:ea typeface="Aptos" panose="020B0004020202020204" pitchFamily="34" charset="0"/>
                <a:cs typeface="Arial" panose="020B0604020202020204" pitchFamily="34" charset="0"/>
              </a:rPr>
              <a:t>萨里大学 英国 吉尔福德 </a:t>
            </a:r>
            <a:r>
              <a:rPr lang="en-GB"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p>
        </p:txBody>
      </p:sp>
      <p:pic>
        <p:nvPicPr>
          <p:cNvPr id="21" name="Picture 20" descr="A colorful lines in a black background&#10;&#10;Description automatically generated">
            <a:extLst>
              <a:ext uri="{FF2B5EF4-FFF2-40B4-BE49-F238E27FC236}">
                <a16:creationId xmlns:a16="http://schemas.microsoft.com/office/drawing/2014/main" id="{19097598-DF85-1560-F5F2-DEA9A30E4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53489">
            <a:off x="132140" y="6573995"/>
            <a:ext cx="6858000" cy="4848301"/>
          </a:xfrm>
          <a:prstGeom prst="rect">
            <a:avLst/>
          </a:prstGeom>
        </p:spPr>
      </p:pic>
      <p:grpSp>
        <p:nvGrpSpPr>
          <p:cNvPr id="19" name="Group 18">
            <a:extLst>
              <a:ext uri="{FF2B5EF4-FFF2-40B4-BE49-F238E27FC236}">
                <a16:creationId xmlns:a16="http://schemas.microsoft.com/office/drawing/2014/main" id="{A3036415-FCC4-4802-6DCF-CA7A1E76AA8F}"/>
              </a:ext>
            </a:extLst>
          </p:cNvPr>
          <p:cNvGrpSpPr/>
          <p:nvPr/>
        </p:nvGrpSpPr>
        <p:grpSpPr>
          <a:xfrm>
            <a:off x="345440" y="2429128"/>
            <a:ext cx="2669045" cy="1036509"/>
            <a:chOff x="345440" y="2429128"/>
            <a:chExt cx="2669045" cy="1036509"/>
          </a:xfrm>
        </p:grpSpPr>
        <p:pic>
          <p:nvPicPr>
            <p:cNvPr id="15" name="Picture 14" descr="A logo with white text&#10;&#10;Description automatically generated">
              <a:extLst>
                <a:ext uri="{FF2B5EF4-FFF2-40B4-BE49-F238E27FC236}">
                  <a16:creationId xmlns:a16="http://schemas.microsoft.com/office/drawing/2014/main" id="{32B02D7D-C741-4793-E61E-C2477196846A}"/>
                </a:ext>
              </a:extLst>
            </p:cNvPr>
            <p:cNvPicPr>
              <a:picLocks noChangeAspect="1"/>
            </p:cNvPicPr>
            <p:nvPr/>
          </p:nvPicPr>
          <p:blipFill>
            <a:blip r:embed="rId4">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3" name="TextBox 2">
              <a:extLst>
                <a:ext uri="{FF2B5EF4-FFF2-40B4-BE49-F238E27FC236}">
                  <a16:creationId xmlns:a16="http://schemas.microsoft.com/office/drawing/2014/main" id="{D4C4CA83-E5A8-8E15-5298-DDDBEB8B7596}"/>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27ED3D-B857-70F6-55EA-CEF247A2BC2E}"/>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E735E66-AD97-9C0A-4C2B-330BBE29069E}"/>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FFA23272-C811-FE7D-94B7-E8F40E0FD219}"/>
              </a:ext>
            </a:extLst>
          </p:cNvPr>
          <p:cNvGrpSpPr/>
          <p:nvPr/>
        </p:nvGrpSpPr>
        <p:grpSpPr>
          <a:xfrm>
            <a:off x="1437133" y="7472430"/>
            <a:ext cx="4030357" cy="720000"/>
            <a:chOff x="1437133" y="7472430"/>
            <a:chExt cx="4030357" cy="720000"/>
          </a:xfrm>
        </p:grpSpPr>
        <p:sp>
          <p:nvSpPr>
            <p:cNvPr id="11" name="Rectangle 10">
              <a:extLst>
                <a:ext uri="{FF2B5EF4-FFF2-40B4-BE49-F238E27FC236}">
                  <a16:creationId xmlns:a16="http://schemas.microsoft.com/office/drawing/2014/main" id="{8B48D39A-C0F5-3413-AFC0-EB0CB69F5348}"/>
                </a:ext>
              </a:extLst>
            </p:cNvPr>
            <p:cNvSpPr/>
            <p:nvPr/>
          </p:nvSpPr>
          <p:spPr>
            <a:xfrm>
              <a:off x="1437133" y="7472430"/>
              <a:ext cx="4030357"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blue text on a black background&#10;&#10;Description automatically generated">
              <a:extLst>
                <a:ext uri="{FF2B5EF4-FFF2-40B4-BE49-F238E27FC236}">
                  <a16:creationId xmlns:a16="http://schemas.microsoft.com/office/drawing/2014/main" id="{4E6512E6-7965-473C-993E-1F5A15E87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662" y="7526621"/>
              <a:ext cx="1815862" cy="612000"/>
            </a:xfrm>
            <a:prstGeom prst="rect">
              <a:avLst/>
            </a:prstGeom>
          </p:spPr>
        </p:pic>
        <p:pic>
          <p:nvPicPr>
            <p:cNvPr id="5" name="Picture 4" descr="A logo with blue text&#10;&#10;Description automatically generated">
              <a:extLst>
                <a:ext uri="{FF2B5EF4-FFF2-40B4-BE49-F238E27FC236}">
                  <a16:creationId xmlns:a16="http://schemas.microsoft.com/office/drawing/2014/main" id="{5B44F252-6834-F228-5817-90243B4CF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028" y="7474544"/>
              <a:ext cx="1721461" cy="717886"/>
            </a:xfrm>
            <a:prstGeom prst="rect">
              <a:avLst/>
            </a:prstGeom>
          </p:spPr>
        </p:pic>
      </p:grpSp>
    </p:spTree>
    <p:extLst>
      <p:ext uri="{BB962C8B-B14F-4D97-AF65-F5344CB8AC3E}">
        <p14:creationId xmlns:p14="http://schemas.microsoft.com/office/powerpoint/2010/main" val="281004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holding signs&#10;&#10;Description automatically generated">
            <a:extLst>
              <a:ext uri="{FF2B5EF4-FFF2-40B4-BE49-F238E27FC236}">
                <a16:creationId xmlns:a16="http://schemas.microsoft.com/office/drawing/2014/main" id="{2D654DEA-0528-4377-6C63-5C54E1829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7" name="Picture 6">
            <a:extLst>
              <a:ext uri="{FF2B5EF4-FFF2-40B4-BE49-F238E27FC236}">
                <a16:creationId xmlns:a16="http://schemas.microsoft.com/office/drawing/2014/main" id="{E0F458D4-9F3A-8318-89C9-FACC90BAB6A9}"/>
              </a:ext>
            </a:extLst>
          </p:cNvPr>
          <p:cNvPicPr>
            <a:picLocks noChangeAspect="1"/>
          </p:cNvPicPr>
          <p:nvPr/>
        </p:nvPicPr>
        <p:blipFill>
          <a:blip r:embed="rId3"/>
          <a:stretch>
            <a:fillRect/>
          </a:stretch>
        </p:blipFill>
        <p:spPr>
          <a:xfrm rot="21067593">
            <a:off x="-1668213" y="3351170"/>
            <a:ext cx="9738134" cy="8997440"/>
          </a:xfrm>
          <a:prstGeom prst="rect">
            <a:avLst/>
          </a:prstGeom>
        </p:spPr>
      </p:pic>
      <p:grpSp>
        <p:nvGrpSpPr>
          <p:cNvPr id="19" name="Group 18">
            <a:extLst>
              <a:ext uri="{FF2B5EF4-FFF2-40B4-BE49-F238E27FC236}">
                <a16:creationId xmlns:a16="http://schemas.microsoft.com/office/drawing/2014/main" id="{505865FC-C350-0951-38CD-0F11E708DFAE}"/>
              </a:ext>
            </a:extLst>
          </p:cNvPr>
          <p:cNvGrpSpPr/>
          <p:nvPr/>
        </p:nvGrpSpPr>
        <p:grpSpPr>
          <a:xfrm>
            <a:off x="2094477" y="290464"/>
            <a:ext cx="4641323" cy="4047508"/>
            <a:chOff x="345440" y="2429128"/>
            <a:chExt cx="4641323" cy="4047508"/>
          </a:xfrm>
        </p:grpSpPr>
        <p:pic>
          <p:nvPicPr>
            <p:cNvPr id="20" name="Picture 19" descr="A logo with white text&#10;&#10;Description automatically generated">
              <a:extLst>
                <a:ext uri="{FF2B5EF4-FFF2-40B4-BE49-F238E27FC236}">
                  <a16:creationId xmlns:a16="http://schemas.microsoft.com/office/drawing/2014/main" id="{A2E84AF6-6FAE-335F-1F37-3DBAC07A718D}"/>
                </a:ext>
              </a:extLst>
            </p:cNvPr>
            <p:cNvPicPr>
              <a:picLocks noChangeAspect="1"/>
            </p:cNvPicPr>
            <p:nvPr/>
          </p:nvPicPr>
          <p:blipFill>
            <a:blip r:embed="rId4">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21" name="TextBox 20">
              <a:extLst>
                <a:ext uri="{FF2B5EF4-FFF2-40B4-BE49-F238E27FC236}">
                  <a16:creationId xmlns:a16="http://schemas.microsoft.com/office/drawing/2014/main" id="{D08A388E-C0B5-44CD-3A8F-6D524B0A3122}"/>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D33A745-9C44-61F2-25BC-75799DC1890B}"/>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D6101C27-335E-E3C5-A54A-62D0CF1EB1FC}"/>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01E1511-F4A6-F426-CB4D-25DF31A88B29}"/>
                </a:ext>
              </a:extLst>
            </p:cNvPr>
            <p:cNvSpPr txBox="1"/>
            <p:nvPr/>
          </p:nvSpPr>
          <p:spPr>
            <a:xfrm>
              <a:off x="2720684" y="5968805"/>
              <a:ext cx="2266079" cy="507831"/>
            </a:xfrm>
            <a:prstGeom prst="rect">
              <a:avLst/>
            </a:prstGeom>
            <a:noFill/>
          </p:spPr>
          <p:txBody>
            <a:bodyPr wrap="square" rtlCol="0">
              <a:spAutoFit/>
            </a:bodyPr>
            <a:lstStyle/>
            <a:p>
              <a:pPr algn="ctr">
                <a:spcAft>
                  <a:spcPts val="600"/>
                </a:spcAft>
              </a:pPr>
              <a:r>
                <a:rPr lang="en-US" sz="11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Photo of 2024 summer school</a:t>
              </a:r>
            </a:p>
            <a:p>
              <a:pPr algn="ctr">
                <a:spcAft>
                  <a:spcPts val="600"/>
                </a:spcAft>
              </a:pPr>
              <a:r>
                <a:rPr lang="en-US" sz="11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2024</a:t>
              </a:r>
              <a:r>
                <a:rPr lang="zh-CN" altLang="en-US" sz="11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年萨里大学暑期项目合影</a:t>
              </a:r>
              <a:endParaRPr lang="en-GB" sz="11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grpSp>
      <p:pic>
        <p:nvPicPr>
          <p:cNvPr id="4" name="Picture 3" descr="A colorful lines in a black background&#10;&#10;Description automatically generated">
            <a:extLst>
              <a:ext uri="{FF2B5EF4-FFF2-40B4-BE49-F238E27FC236}">
                <a16:creationId xmlns:a16="http://schemas.microsoft.com/office/drawing/2014/main" id="{4876CC48-B779-FF4E-EB62-E86396F70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653489">
            <a:off x="-117851" y="6766114"/>
            <a:ext cx="6858000" cy="4848301"/>
          </a:xfrm>
          <a:prstGeom prst="rect">
            <a:avLst/>
          </a:prstGeom>
        </p:spPr>
      </p:pic>
      <p:sp>
        <p:nvSpPr>
          <p:cNvPr id="3" name="TextBox 8">
            <a:extLst>
              <a:ext uri="{FF2B5EF4-FFF2-40B4-BE49-F238E27FC236}">
                <a16:creationId xmlns:a16="http://schemas.microsoft.com/office/drawing/2014/main" id="{384FFE39-8B28-3B2E-2D68-DB00D1844468}"/>
              </a:ext>
            </a:extLst>
          </p:cNvPr>
          <p:cNvSpPr txBox="1"/>
          <p:nvPr/>
        </p:nvSpPr>
        <p:spPr>
          <a:xfrm>
            <a:off x="265309" y="4678373"/>
            <a:ext cx="6470491" cy="3308598"/>
          </a:xfrm>
          <a:prstGeom prst="rect">
            <a:avLst/>
          </a:prstGeom>
          <a:noFill/>
        </p:spPr>
        <p:txBody>
          <a:bodyPr wrap="square" rtlCol="0">
            <a:spAutoFit/>
          </a:bodyPr>
          <a:lstStyle/>
          <a:p>
            <a:pPr algn="just"/>
            <a:r>
              <a:rPr lang="zh-CN" altLang="en-US" sz="1900" b="1" kern="100" dirty="0">
                <a:solidFill>
                  <a:schemeClr val="bg1"/>
                </a:solidFill>
                <a:latin typeface="华文楷体" panose="02010600040101010101" pitchFamily="2" charset="-122"/>
                <a:ea typeface="华文楷体" panose="02010600040101010101" pitchFamily="2" charset="-122"/>
                <a:cs typeface="Arial" panose="020B0604020202020204" pitchFamily="34" charset="0"/>
              </a:rPr>
              <a:t>在萨里大学充满活力的学术环境中拓展您的工程知识，培养关键技术技能。与这所知名大学的导师和学生交流互动，探索应对全球挑战的创新工程解决方案。除了技能培训与拓展，我们的项目还包括丰富的文化、社交和出访活动，让您的体验更加充实。加入 </a:t>
            </a:r>
            <a:r>
              <a:rPr lang="en-US" altLang="zh-CN" sz="1900" b="1" kern="100" dirty="0">
                <a:solidFill>
                  <a:schemeClr val="bg1"/>
                </a:solidFill>
                <a:latin typeface="华文楷体" panose="02010600040101010101" pitchFamily="2" charset="-122"/>
                <a:ea typeface="华文楷体" panose="02010600040101010101" pitchFamily="2" charset="-122"/>
                <a:cs typeface="Arial" panose="020B0604020202020204" pitchFamily="34" charset="0"/>
              </a:rPr>
              <a:t>2025 </a:t>
            </a:r>
            <a:r>
              <a:rPr lang="zh-CN" altLang="en-US" sz="1900" b="1" kern="100" dirty="0">
                <a:solidFill>
                  <a:schemeClr val="bg1"/>
                </a:solidFill>
                <a:latin typeface="华文楷体" panose="02010600040101010101" pitchFamily="2" charset="-122"/>
                <a:ea typeface="华文楷体" panose="02010600040101010101" pitchFamily="2" charset="-122"/>
                <a:cs typeface="Arial" panose="020B0604020202020204" pitchFamily="34" charset="0"/>
              </a:rPr>
              <a:t>年萨里大学工程暑期项目，在实践学习、合作交流和难忘的经历中开拓国际化视野、收获成长！</a:t>
            </a:r>
            <a:endParaRPr lang="en-US" altLang="zh-CN" sz="1900" b="1" kern="100" dirty="0">
              <a:solidFill>
                <a:schemeClr val="bg1"/>
              </a:solidFill>
              <a:latin typeface="华文楷体" panose="02010600040101010101" pitchFamily="2" charset="-122"/>
              <a:ea typeface="华文楷体" panose="02010600040101010101" pitchFamily="2" charset="-122"/>
              <a:cs typeface="Arial" panose="020B0604020202020204" pitchFamily="34" charset="0"/>
            </a:endParaRPr>
          </a:p>
          <a:p>
            <a:pPr algn="just"/>
            <a:endParaRPr lang="en-US" sz="1900" b="1" kern="100" dirty="0">
              <a:solidFill>
                <a:schemeClr val="bg1"/>
              </a:solidFill>
              <a:latin typeface="华文楷体" panose="02010600040101010101" pitchFamily="2" charset="-122"/>
              <a:ea typeface="华文楷体" panose="02010600040101010101" pitchFamily="2" charset="-122"/>
              <a:cs typeface="Arial" panose="020B0604020202020204" pitchFamily="34" charset="0"/>
            </a:endParaRPr>
          </a:p>
          <a:p>
            <a:pPr algn="just"/>
            <a:r>
              <a:rPr lang="zh-CN" altLang="en-US"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所有参与者将获得</a:t>
            </a:r>
            <a:r>
              <a:rPr lang="en-US" altLang="zh-CN"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UNITAR (</a:t>
            </a:r>
            <a:r>
              <a:rPr lang="zh-CN" altLang="en-US"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联合国训练研究所</a:t>
            </a:r>
            <a:r>
              <a:rPr lang="en-GB" altLang="zh-CN"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 </a:t>
            </a:r>
            <a:r>
              <a:rPr lang="en-US" altLang="zh-CN"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/CIFAL(</a:t>
            </a:r>
            <a:r>
              <a:rPr lang="zh-CN" altLang="en-US"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国际地方政府培训中心</a:t>
            </a:r>
            <a:r>
              <a:rPr lang="en-US" altLang="zh-CN"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a:t>
            </a:r>
            <a:r>
              <a:rPr lang="zh-CN" altLang="en-US"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萨里参与证书。此外，若满足学习要求并承担相关费用，参与者还可申请</a:t>
            </a:r>
            <a:r>
              <a:rPr lang="en-US" altLang="zh-CN"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UNITAR/CIFAL</a:t>
            </a:r>
            <a:r>
              <a:rPr lang="zh-CN" altLang="en-US" sz="1900" b="1" kern="100" dirty="0">
                <a:solidFill>
                  <a:srgbClr val="FFC000"/>
                </a:solidFill>
                <a:latin typeface="华文楷体" panose="02010600040101010101" pitchFamily="2" charset="-122"/>
                <a:ea typeface="华文楷体" panose="02010600040101010101" pitchFamily="2" charset="-122"/>
                <a:cs typeface="Arial" panose="020B0604020202020204" pitchFamily="34" charset="0"/>
              </a:rPr>
              <a:t>萨里结业证书</a:t>
            </a:r>
            <a:r>
              <a:rPr lang="zh-CN" altLang="en-US" sz="1900" dirty="0">
                <a:solidFill>
                  <a:srgbClr val="FFC000"/>
                </a:solidFill>
                <a:latin typeface="华文楷体" panose="02010600040101010101" pitchFamily="2" charset="-122"/>
                <a:ea typeface="华文楷体" panose="02010600040101010101" pitchFamily="2" charset="-122"/>
              </a:rPr>
              <a:t>。</a:t>
            </a:r>
            <a:endParaRPr lang="en-GB" sz="1900" dirty="0">
              <a:solidFill>
                <a:srgbClr val="FFC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759183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565392-DCF6-4623-B7FC-98FBE6C871ED}"/>
              </a:ext>
            </a:extLst>
          </p:cNvPr>
          <p:cNvSpPr txBox="1"/>
          <p:nvPr/>
        </p:nvSpPr>
        <p:spPr>
          <a:xfrm>
            <a:off x="118170" y="130614"/>
            <a:ext cx="4044050" cy="3128998"/>
          </a:xfrm>
          <a:prstGeom prst="rect">
            <a:avLst/>
          </a:prstGeom>
          <a:noFill/>
        </p:spPr>
        <p:txBody>
          <a:bodyPr wrap="square" rtlCol="0">
            <a:spAutoFit/>
          </a:bodyPr>
          <a:lstStyle/>
          <a:p>
            <a:pPr>
              <a:lnSpc>
                <a:spcPct val="107000"/>
              </a:lnSpc>
              <a:spcBef>
                <a:spcPct val="0"/>
              </a:spcBef>
              <a:spcAft>
                <a:spcPts val="800"/>
              </a:spcAft>
            </a:pPr>
            <a:r>
              <a:rPr lang="zh-CN" altLang="en-US" b="1" cap="all" dirty="0">
                <a:solidFill>
                  <a:schemeClr val="bg1"/>
                </a:solidFill>
                <a:latin typeface="Cambria" panose="02040503050406030204" pitchFamily="18" charset="0"/>
                <a:cs typeface="+mj-cs"/>
              </a:rPr>
              <a:t>项目介绍</a:t>
            </a:r>
            <a:endParaRPr lang="en-US" b="1" cap="all" dirty="0">
              <a:solidFill>
                <a:schemeClr val="bg1"/>
              </a:solidFill>
              <a:latin typeface="Cambria" panose="02040503050406030204" pitchFamily="18" charset="0"/>
              <a:cs typeface="+mj-cs"/>
            </a:endParaRPr>
          </a:p>
          <a:p>
            <a:pPr>
              <a:lnSpc>
                <a:spcPct val="107000"/>
              </a:lnSpc>
              <a:spcBef>
                <a:spcPct val="0"/>
              </a:spcBef>
              <a:spcAft>
                <a:spcPts val="600"/>
              </a:spcAft>
            </a:pPr>
            <a:r>
              <a:rPr lang="zh-CN" altLang="en-US" sz="1300" kern="100" dirty="0">
                <a:solidFill>
                  <a:schemeClr val="bg1"/>
                </a:solidFill>
                <a:cs typeface="Arial" panose="020B0604020202020204" pitchFamily="34" charset="0"/>
              </a:rPr>
              <a:t>本课程深入探讨了工程与物理科学学部内各工程学科及跨学科工程的创新与交叉。您将在化学、机械、土木、环境工程等领域培养核心技能，同时探索这些领域如何协同工作以应对全球挑战。</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学生将通过理论学习、实践项目和实地考察，将所学技能应用于现实世界的工程挑战中。游览和研讨会将提供对英国工程行业的深入了解，包括参观当地公司以及与专业人士的讨论。此外，萨里充满活力的文化和学术环境为提升英语水平提供了独特的机会，使您能够在多样化的情境中提高技术和语言能力。这一体验将加深学生对全球背景下工程学的理解，帮助他们在当今互联的世界中产生持久的影响。</a:t>
            </a:r>
            <a:endParaRPr lang="en-GB" sz="1300" kern="100" dirty="0">
              <a:solidFill>
                <a:schemeClr val="bg1"/>
              </a:solidFill>
              <a:cs typeface="Arial" panose="020B0604020202020204" pitchFamily="34" charset="0"/>
            </a:endParaRPr>
          </a:p>
        </p:txBody>
      </p:sp>
      <p:pic>
        <p:nvPicPr>
          <p:cNvPr id="7" name="Picture 6" descr="A colorful lines in a black background&#10;&#10;Description automatically generated">
            <a:extLst>
              <a:ext uri="{FF2B5EF4-FFF2-40B4-BE49-F238E27FC236}">
                <a16:creationId xmlns:a16="http://schemas.microsoft.com/office/drawing/2014/main" id="{D9F06DD4-5A22-694A-0C46-A01AE76A6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53489">
            <a:off x="-55711" y="6343819"/>
            <a:ext cx="6858000" cy="4848301"/>
          </a:xfrm>
          <a:prstGeom prst="rect">
            <a:avLst/>
          </a:prstGeom>
        </p:spPr>
      </p:pic>
      <p:sp>
        <p:nvSpPr>
          <p:cNvPr id="8" name="TextBox 7">
            <a:extLst>
              <a:ext uri="{FF2B5EF4-FFF2-40B4-BE49-F238E27FC236}">
                <a16:creationId xmlns:a16="http://schemas.microsoft.com/office/drawing/2014/main" id="{2D30E3C3-FED4-BFC9-61F6-D0A5AF644879}"/>
              </a:ext>
            </a:extLst>
          </p:cNvPr>
          <p:cNvSpPr txBox="1"/>
          <p:nvPr/>
        </p:nvSpPr>
        <p:spPr>
          <a:xfrm>
            <a:off x="98232" y="3292977"/>
            <a:ext cx="6571748" cy="1649169"/>
          </a:xfrm>
          <a:prstGeom prst="rect">
            <a:avLst/>
          </a:prstGeom>
          <a:noFill/>
        </p:spPr>
        <p:txBody>
          <a:bodyPr wrap="square" rtlCol="0">
            <a:spAutoFit/>
          </a:bodyPr>
          <a:lstStyle/>
          <a:p>
            <a:pPr>
              <a:lnSpc>
                <a:spcPct val="107000"/>
              </a:lnSpc>
              <a:spcBef>
                <a:spcPts val="600"/>
              </a:spcBef>
              <a:spcAft>
                <a:spcPts val="600"/>
              </a:spcAft>
            </a:pPr>
            <a:r>
              <a:rPr lang="zh-CN" altLang="en-US" sz="1600" b="1" cap="all" dirty="0">
                <a:solidFill>
                  <a:schemeClr val="bg1"/>
                </a:solidFill>
                <a:latin typeface="Cambria" panose="02040503050406030204" pitchFamily="18" charset="0"/>
                <a:cs typeface="+mj-cs"/>
              </a:rPr>
              <a:t>化学与化学工程方向</a:t>
            </a:r>
          </a:p>
          <a:p>
            <a:pPr algn="just">
              <a:lnSpc>
                <a:spcPct val="107000"/>
              </a:lnSpc>
              <a:spcBef>
                <a:spcPct val="0"/>
              </a:spcBef>
              <a:spcAft>
                <a:spcPts val="600"/>
              </a:spcAft>
            </a:pPr>
            <a:r>
              <a:rPr lang="zh-CN" altLang="en-US" sz="1300" kern="100" dirty="0">
                <a:solidFill>
                  <a:schemeClr val="bg1"/>
                </a:solidFill>
                <a:cs typeface="Arial" panose="020B0604020202020204" pitchFamily="34" charset="0"/>
              </a:rPr>
              <a:t>化学与化学工程学院专注于跨学科研究，囊括了新能源、绿色氢能、循环化工、医疗保健、可持续水处理等领域。学院拥有世界一流的研究人员和设施，包括核磁共振光谱仪、</a:t>
            </a:r>
            <a:r>
              <a:rPr lang="fr-FR" sz="1300" kern="100" dirty="0">
                <a:solidFill>
                  <a:schemeClr val="bg1"/>
                </a:solidFill>
                <a:cs typeface="Arial" panose="020B0604020202020204" pitchFamily="34" charset="0"/>
              </a:rPr>
              <a:t>X</a:t>
            </a:r>
            <a:r>
              <a:rPr lang="zh-CN" altLang="en-US" sz="1300" kern="100" dirty="0">
                <a:solidFill>
                  <a:schemeClr val="bg1"/>
                </a:solidFill>
                <a:cs typeface="Arial" panose="020B0604020202020204" pitchFamily="34" charset="0"/>
              </a:rPr>
              <a:t>射线衍射仪，以及获得过英国皇家化学会（</a:t>
            </a:r>
            <a:r>
              <a:rPr lang="en-GB" altLang="zh-CN" sz="1300" kern="100" dirty="0">
                <a:solidFill>
                  <a:schemeClr val="bg1"/>
                </a:solidFill>
                <a:cs typeface="Arial" panose="020B0604020202020204" pitchFamily="34" charset="0"/>
              </a:rPr>
              <a:t>RSC</a:t>
            </a:r>
            <a:r>
              <a:rPr lang="zh-CN" altLang="en-US" sz="1300" kern="100" dirty="0">
                <a:solidFill>
                  <a:schemeClr val="bg1"/>
                </a:solidFill>
                <a:cs typeface="Arial" panose="020B0604020202020204" pitchFamily="34" charset="0"/>
              </a:rPr>
              <a:t>）教育奖章的</a:t>
            </a:r>
            <a:r>
              <a:rPr lang="en-GB" altLang="zh-CN" sz="1300" kern="100" dirty="0">
                <a:solidFill>
                  <a:schemeClr val="bg1"/>
                </a:solidFill>
                <a:cs typeface="Arial" panose="020B0604020202020204" pitchFamily="34" charset="0"/>
              </a:rPr>
              <a:t>F</a:t>
            </a:r>
            <a:r>
              <a:rPr lang="en-US" altLang="zh-CN" sz="1300" kern="100" dirty="0" err="1">
                <a:solidFill>
                  <a:schemeClr val="bg1"/>
                </a:solidFill>
                <a:cs typeface="Arial" panose="020B0604020202020204" pitchFamily="34" charset="0"/>
              </a:rPr>
              <a:t>luor</a:t>
            </a:r>
            <a:r>
              <a:rPr lang="en-US" altLang="zh-CN" sz="1300" kern="100" baseline="30000" dirty="0">
                <a:solidFill>
                  <a:schemeClr val="bg1"/>
                </a:solidFill>
                <a:cs typeface="Arial" panose="020B0604020202020204" pitchFamily="34" charset="0"/>
                <a:sym typeface="Symbol" panose="05050102010706020507" pitchFamily="18" charset="2"/>
              </a:rPr>
              <a:t></a:t>
            </a:r>
            <a:r>
              <a:rPr lang="zh-CN" altLang="en-US" sz="1300" kern="100" dirty="0">
                <a:solidFill>
                  <a:schemeClr val="bg1"/>
                </a:solidFill>
                <a:cs typeface="Arial" panose="020B0604020202020204" pitchFamily="34" charset="0"/>
              </a:rPr>
              <a:t>化工中试工厂。</a:t>
            </a:r>
          </a:p>
          <a:p>
            <a:pPr>
              <a:lnSpc>
                <a:spcPct val="107000"/>
              </a:lnSpc>
              <a:spcBef>
                <a:spcPct val="0"/>
              </a:spcBef>
              <a:spcAft>
                <a:spcPts val="600"/>
              </a:spcAft>
            </a:pPr>
            <a:r>
              <a:rPr lang="zh-CN" altLang="en-US" sz="1300" b="1" kern="100" dirty="0">
                <a:solidFill>
                  <a:srgbClr val="FFC000"/>
                </a:solidFill>
                <a:cs typeface="Arial" panose="020B0604020202020204" pitchFamily="34" charset="0"/>
              </a:rPr>
              <a:t>方向负责人：邢磊 博士</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邮箱地址：</a:t>
            </a:r>
            <a:r>
              <a:rPr lang="en-GB" altLang="zh-CN" sz="1300" kern="1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l.xing@surrey.ac.uk</a:t>
            </a:r>
            <a:endParaRPr lang="en-GB" sz="1300" kern="100" dirty="0">
              <a:solidFill>
                <a:schemeClr val="bg1"/>
              </a:solidFill>
              <a:cs typeface="Arial" panose="020B0604020202020204" pitchFamily="34" charset="0"/>
            </a:endParaRPr>
          </a:p>
        </p:txBody>
      </p:sp>
      <p:grpSp>
        <p:nvGrpSpPr>
          <p:cNvPr id="13" name="Group 12">
            <a:extLst>
              <a:ext uri="{FF2B5EF4-FFF2-40B4-BE49-F238E27FC236}">
                <a16:creationId xmlns:a16="http://schemas.microsoft.com/office/drawing/2014/main" id="{F71041FC-EB96-5663-439F-DBDD6DB21C26}"/>
              </a:ext>
            </a:extLst>
          </p:cNvPr>
          <p:cNvGrpSpPr/>
          <p:nvPr/>
        </p:nvGrpSpPr>
        <p:grpSpPr>
          <a:xfrm>
            <a:off x="4188955" y="177508"/>
            <a:ext cx="2669045" cy="1036509"/>
            <a:chOff x="345440" y="2429128"/>
            <a:chExt cx="2669045" cy="1036509"/>
          </a:xfrm>
        </p:grpSpPr>
        <p:pic>
          <p:nvPicPr>
            <p:cNvPr id="15" name="Picture 14" descr="A logo with white text&#10;&#10;Description automatically generated">
              <a:extLst>
                <a:ext uri="{FF2B5EF4-FFF2-40B4-BE49-F238E27FC236}">
                  <a16:creationId xmlns:a16="http://schemas.microsoft.com/office/drawing/2014/main" id="{92D525BF-4EDE-D704-6CE2-007AAA5AD5C4}"/>
                </a:ext>
              </a:extLst>
            </p:cNvPr>
            <p:cNvPicPr>
              <a:picLocks noChangeAspect="1"/>
            </p:cNvPicPr>
            <p:nvPr/>
          </p:nvPicPr>
          <p:blipFill>
            <a:blip r:embed="rId6">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16" name="TextBox 15">
              <a:extLst>
                <a:ext uri="{FF2B5EF4-FFF2-40B4-BE49-F238E27FC236}">
                  <a16:creationId xmlns:a16="http://schemas.microsoft.com/office/drawing/2014/main" id="{6BC1EBBB-B688-E4E3-C440-EE6B7172492A}"/>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9FCC3B8-BECC-CAAD-484D-430EF709C185}"/>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F6B6FA48-A5A3-5E94-8AB8-D69CC50A1FA3}"/>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0" name="Picture 19" descr="A group of people around a table&#10;&#10;Description automatically generated">
            <a:extLst>
              <a:ext uri="{FF2B5EF4-FFF2-40B4-BE49-F238E27FC236}">
                <a16:creationId xmlns:a16="http://schemas.microsoft.com/office/drawing/2014/main" id="{4EFC1B94-D1AA-68C4-E622-75B469EB1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9282" y="1265547"/>
            <a:ext cx="2377554" cy="1783166"/>
          </a:xfrm>
          <a:prstGeom prst="rect">
            <a:avLst/>
          </a:prstGeom>
        </p:spPr>
      </p:pic>
      <p:sp>
        <p:nvSpPr>
          <p:cNvPr id="23" name="TextBox 22">
            <a:extLst>
              <a:ext uri="{FF2B5EF4-FFF2-40B4-BE49-F238E27FC236}">
                <a16:creationId xmlns:a16="http://schemas.microsoft.com/office/drawing/2014/main" id="{F9612590-EEEB-ACD9-F2CA-8E54F5EB5A07}"/>
              </a:ext>
            </a:extLst>
          </p:cNvPr>
          <p:cNvSpPr txBox="1"/>
          <p:nvPr/>
        </p:nvSpPr>
        <p:spPr>
          <a:xfrm>
            <a:off x="98232" y="5025596"/>
            <a:ext cx="6571748" cy="1657570"/>
          </a:xfrm>
          <a:prstGeom prst="rect">
            <a:avLst/>
          </a:prstGeom>
          <a:noFill/>
        </p:spPr>
        <p:txBody>
          <a:bodyPr wrap="square" rtlCol="0">
            <a:spAutoFit/>
          </a:bodyPr>
          <a:lstStyle/>
          <a:p>
            <a:pPr>
              <a:spcBef>
                <a:spcPts val="600"/>
              </a:spcBef>
              <a:spcAft>
                <a:spcPts val="600"/>
              </a:spcAft>
            </a:pPr>
            <a:r>
              <a:rPr lang="zh-CN" altLang="en-US" sz="1600" b="1" cap="all" dirty="0">
                <a:solidFill>
                  <a:schemeClr val="bg1"/>
                </a:solidFill>
                <a:latin typeface="Cambria" panose="02040503050406030204" pitchFamily="18" charset="0"/>
                <a:cs typeface="+mj-cs"/>
              </a:rPr>
              <a:t>可持续发展、土木与环境工程方向</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可持续性、土木与环境工程学院致力于开创性研究，整合技术、社会和经济维度以应对全球挑战。学院拥有先进的设施，包括萨里高级岩土工程实验室（</a:t>
            </a:r>
            <a:r>
              <a:rPr lang="en-US" altLang="zh-CN" sz="1300" kern="100" dirty="0">
                <a:solidFill>
                  <a:schemeClr val="bg1"/>
                </a:solidFill>
                <a:cs typeface="Arial" panose="020B0604020202020204" pitchFamily="34" charset="0"/>
              </a:rPr>
              <a:t>SAGE Lab</a:t>
            </a:r>
            <a:r>
              <a:rPr lang="zh-CN" altLang="en-US" sz="1300" kern="100" dirty="0">
                <a:solidFill>
                  <a:schemeClr val="bg1"/>
                </a:solidFill>
                <a:cs typeface="Arial" panose="020B0604020202020204" pitchFamily="34" charset="0"/>
              </a:rPr>
              <a:t>）、环境健康中心和空间结构研究中心，以及世界一流的空气质量实验室。</a:t>
            </a:r>
          </a:p>
          <a:p>
            <a:pPr>
              <a:lnSpc>
                <a:spcPct val="107000"/>
              </a:lnSpc>
              <a:spcBef>
                <a:spcPct val="0"/>
              </a:spcBef>
              <a:spcAft>
                <a:spcPts val="600"/>
              </a:spcAft>
            </a:pPr>
            <a:r>
              <a:rPr lang="zh-CN" altLang="en-US" sz="1300" b="1" kern="100" dirty="0">
                <a:solidFill>
                  <a:srgbClr val="FFC000"/>
                </a:solidFill>
                <a:cs typeface="Arial" panose="020B0604020202020204" pitchFamily="34" charset="0"/>
              </a:rPr>
              <a:t>方向负责人：</a:t>
            </a:r>
            <a:r>
              <a:rPr lang="en-US" altLang="zh-CN" sz="1300" b="1" kern="100" dirty="0">
                <a:solidFill>
                  <a:srgbClr val="FFC000"/>
                </a:solidFill>
                <a:cs typeface="Arial" panose="020B0604020202020204" pitchFamily="34" charset="0"/>
              </a:rPr>
              <a:t>Alireza </a:t>
            </a:r>
            <a:r>
              <a:rPr lang="en-US" altLang="zh-CN" sz="1300" b="1" kern="100" dirty="0" err="1">
                <a:solidFill>
                  <a:srgbClr val="FFC000"/>
                </a:solidFill>
                <a:cs typeface="Arial" panose="020B0604020202020204" pitchFamily="34" charset="0"/>
              </a:rPr>
              <a:t>Behnejad</a:t>
            </a:r>
            <a:r>
              <a:rPr lang="en-US" altLang="zh-CN" sz="1300" b="1" kern="100" dirty="0">
                <a:solidFill>
                  <a:srgbClr val="FFC000"/>
                </a:solidFill>
                <a:cs typeface="Arial" panose="020B0604020202020204" pitchFamily="34" charset="0"/>
              </a:rPr>
              <a:t> </a:t>
            </a:r>
            <a:r>
              <a:rPr lang="zh-CN" altLang="en-US" sz="1300" b="1" kern="100" dirty="0">
                <a:solidFill>
                  <a:srgbClr val="FFC000"/>
                </a:solidFill>
                <a:cs typeface="Arial" panose="020B0604020202020204" pitchFamily="34" charset="0"/>
              </a:rPr>
              <a:t>博士</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邮箱地址：</a:t>
            </a:r>
            <a:r>
              <a:rPr lang="en-GB" altLang="zh-CN" sz="1300" kern="100" dirty="0">
                <a:solidFill>
                  <a:schemeClr val="bg1"/>
                </a:solidFill>
                <a:cs typeface="Arial" panose="020B0604020202020204" pitchFamily="34" charset="0"/>
                <a:hlinkClick r:id="rId8">
                  <a:extLst>
                    <a:ext uri="{A12FA001-AC4F-418D-AE19-62706E023703}">
                      <ahyp:hlinkClr xmlns:ahyp="http://schemas.microsoft.com/office/drawing/2018/hyperlinkcolor" val="tx"/>
                    </a:ext>
                  </a:extLst>
                </a:hlinkClick>
              </a:rPr>
              <a:t> a.behnejad@surrey.ac.uk</a:t>
            </a:r>
            <a:endParaRPr lang="en-US" sz="1300" kern="100" dirty="0">
              <a:solidFill>
                <a:schemeClr val="bg1"/>
              </a:solidFill>
              <a:cs typeface="Arial" panose="020B0604020202020204" pitchFamily="34" charset="0"/>
            </a:endParaRPr>
          </a:p>
        </p:txBody>
      </p:sp>
      <p:sp>
        <p:nvSpPr>
          <p:cNvPr id="24" name="TextBox 23">
            <a:extLst>
              <a:ext uri="{FF2B5EF4-FFF2-40B4-BE49-F238E27FC236}">
                <a16:creationId xmlns:a16="http://schemas.microsoft.com/office/drawing/2014/main" id="{4503A059-B01C-5534-04F4-E7D46EAFA569}"/>
              </a:ext>
            </a:extLst>
          </p:cNvPr>
          <p:cNvSpPr txBox="1"/>
          <p:nvPr/>
        </p:nvSpPr>
        <p:spPr>
          <a:xfrm>
            <a:off x="87415" y="6789806"/>
            <a:ext cx="6571748" cy="1863202"/>
          </a:xfrm>
          <a:prstGeom prst="rect">
            <a:avLst/>
          </a:prstGeom>
          <a:noFill/>
        </p:spPr>
        <p:txBody>
          <a:bodyPr wrap="square" rtlCol="0">
            <a:spAutoFit/>
          </a:bodyPr>
          <a:lstStyle/>
          <a:p>
            <a:pPr>
              <a:lnSpc>
                <a:spcPct val="107000"/>
              </a:lnSpc>
              <a:spcBef>
                <a:spcPts val="600"/>
              </a:spcBef>
              <a:spcAft>
                <a:spcPts val="600"/>
              </a:spcAft>
            </a:pPr>
            <a:r>
              <a:rPr lang="zh-CN" altLang="en-US" sz="1600" b="1" cap="all" dirty="0">
                <a:solidFill>
                  <a:schemeClr val="bg1"/>
                </a:solidFill>
                <a:latin typeface="Cambria" panose="02040503050406030204" pitchFamily="18" charset="0"/>
                <a:cs typeface="+mj-cs"/>
              </a:rPr>
              <a:t>机械工程科学方向</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机械工程学院是创新与跨学科研究的中心，将机械工程与航空航天、汽车、生物医学应用和机器人等领域相结合。学院配备了最先进的设施，包括风洞、设计中心、微观结构与表面分析设施以及临床级人体运动实验室，这些设施促进了工程原理的实践学习和实际应用。</a:t>
            </a:r>
          </a:p>
          <a:p>
            <a:pPr>
              <a:lnSpc>
                <a:spcPct val="107000"/>
              </a:lnSpc>
              <a:spcBef>
                <a:spcPct val="0"/>
              </a:spcBef>
              <a:spcAft>
                <a:spcPts val="600"/>
              </a:spcAft>
            </a:pPr>
            <a:r>
              <a:rPr lang="zh-CN" altLang="en-US" sz="1300" b="1" kern="100" dirty="0">
                <a:solidFill>
                  <a:srgbClr val="FFC000"/>
                </a:solidFill>
                <a:cs typeface="Arial" panose="020B0604020202020204" pitchFamily="34" charset="0"/>
              </a:rPr>
              <a:t>方向负责人：田国弘 博士</a:t>
            </a:r>
          </a:p>
          <a:p>
            <a:pPr>
              <a:lnSpc>
                <a:spcPct val="107000"/>
              </a:lnSpc>
              <a:spcBef>
                <a:spcPct val="0"/>
              </a:spcBef>
              <a:spcAft>
                <a:spcPts val="600"/>
              </a:spcAft>
            </a:pPr>
            <a:r>
              <a:rPr lang="zh-CN" altLang="en-US" sz="1300" kern="100" dirty="0">
                <a:solidFill>
                  <a:schemeClr val="bg1"/>
                </a:solidFill>
                <a:cs typeface="Arial" panose="020B0604020202020204" pitchFamily="34" charset="0"/>
              </a:rPr>
              <a:t>邮箱地址：</a:t>
            </a:r>
            <a:r>
              <a:rPr lang="en-GB" altLang="zh-CN" sz="1300" kern="100" dirty="0">
                <a:solidFill>
                  <a:schemeClr val="bg1"/>
                </a:solidFill>
                <a:cs typeface="Arial" panose="020B0604020202020204" pitchFamily="34" charset="0"/>
                <a:hlinkClick r:id="rId9">
                  <a:extLst>
                    <a:ext uri="{A12FA001-AC4F-418D-AE19-62706E023703}">
                      <ahyp:hlinkClr xmlns:ahyp="http://schemas.microsoft.com/office/drawing/2018/hyperlinkcolor" val="tx"/>
                    </a:ext>
                  </a:extLst>
                </a:hlinkClick>
              </a:rPr>
              <a:t>g.tian@surrey.ac.uk</a:t>
            </a:r>
            <a:endParaRPr lang="en-GB" sz="1300" kern="100" dirty="0">
              <a:solidFill>
                <a:schemeClr val="bg1"/>
              </a:solidFill>
              <a:cs typeface="Arial" panose="020B0604020202020204" pitchFamily="34" charset="0"/>
            </a:endParaRPr>
          </a:p>
        </p:txBody>
      </p:sp>
    </p:spTree>
    <p:extLst>
      <p:ext uri="{BB962C8B-B14F-4D97-AF65-F5344CB8AC3E}">
        <p14:creationId xmlns:p14="http://schemas.microsoft.com/office/powerpoint/2010/main" val="30757434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F92FF0-70AC-3723-E106-FC8DCA7584DD}"/>
              </a:ext>
            </a:extLst>
          </p:cNvPr>
          <p:cNvSpPr txBox="1"/>
          <p:nvPr/>
        </p:nvSpPr>
        <p:spPr>
          <a:xfrm>
            <a:off x="117353" y="636341"/>
            <a:ext cx="5550940" cy="584775"/>
          </a:xfrm>
          <a:prstGeom prst="rect">
            <a:avLst/>
          </a:prstGeom>
          <a:noFill/>
        </p:spPr>
        <p:txBody>
          <a:bodyPr wrap="square" rtlCol="0">
            <a:spAutoFit/>
          </a:bodyPr>
          <a:lstStyle/>
          <a:p>
            <a:r>
              <a:rPr lang="zh-CN" altLang="en-US" sz="3200" b="1" cap="all" spc="600" dirty="0">
                <a:solidFill>
                  <a:schemeClr val="bg1"/>
                </a:solidFill>
                <a:latin typeface="华文楷体" panose="02010600040101010101" pitchFamily="2" charset="-122"/>
                <a:ea typeface="华文楷体" panose="02010600040101010101" pitchFamily="2" charset="-122"/>
                <a:cs typeface="+mj-cs"/>
              </a:rPr>
              <a:t>课程概况</a:t>
            </a:r>
            <a:endParaRPr lang="en-GB" sz="3200" b="1" dirty="0">
              <a:solidFill>
                <a:schemeClr val="bg1"/>
              </a:solidFill>
              <a:latin typeface="华文楷体" panose="02010600040101010101" pitchFamily="2" charset="-122"/>
              <a:ea typeface="华文楷体" panose="02010600040101010101" pitchFamily="2" charset="-122"/>
            </a:endParaRPr>
          </a:p>
        </p:txBody>
      </p:sp>
      <p:sp>
        <p:nvSpPr>
          <p:cNvPr id="6" name="TextBox 5">
            <a:extLst>
              <a:ext uri="{FF2B5EF4-FFF2-40B4-BE49-F238E27FC236}">
                <a16:creationId xmlns:a16="http://schemas.microsoft.com/office/drawing/2014/main" id="{9667FF11-A73D-4659-CDE5-196BDCF459C0}"/>
              </a:ext>
            </a:extLst>
          </p:cNvPr>
          <p:cNvSpPr txBox="1"/>
          <p:nvPr/>
        </p:nvSpPr>
        <p:spPr>
          <a:xfrm>
            <a:off x="210350" y="1300321"/>
            <a:ext cx="2062800" cy="2723526"/>
          </a:xfrm>
          <a:prstGeom prst="roundRect">
            <a:avLst/>
          </a:prstGeom>
          <a:noFill/>
          <a:ln w="381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b="1" u="sng" dirty="0">
                <a:solidFill>
                  <a:schemeClr val="bg1"/>
                </a:solidFill>
                <a:latin typeface="华文中宋" panose="02010600040101010101" pitchFamily="2" charset="-122"/>
                <a:ea typeface="华文中宋" panose="02010600040101010101" pitchFamily="2" charset="-122"/>
              </a:rPr>
              <a:t>理论基础教育</a:t>
            </a:r>
          </a:p>
          <a:p>
            <a:endParaRPr lang="zh-CN" altLang="en-US" sz="1400" b="1" dirty="0">
              <a:solidFill>
                <a:schemeClr val="bg1"/>
              </a:solidFill>
            </a:endParaRPr>
          </a:p>
          <a:p>
            <a:pPr algn="l">
              <a:spcAft>
                <a:spcPts val="1800"/>
              </a:spcAft>
            </a:pPr>
            <a:r>
              <a:rPr lang="zh-CN" altLang="en-US" sz="1300" b="1" kern="100" dirty="0">
                <a:solidFill>
                  <a:schemeClr val="bg1"/>
                </a:solidFill>
                <a:cs typeface="Arial" panose="020B0604020202020204" pitchFamily="34" charset="0"/>
              </a:rPr>
              <a:t>学生将探索工程学的原理和实践基础，包括设计创新、可持续性、系统集成和资源管理。他们将全面了解特定学科和跨学科工程中所涉及的基本要素和有效策略。</a:t>
            </a:r>
            <a:endParaRPr lang="en-GB" sz="1300" b="1" kern="100" dirty="0">
              <a:solidFill>
                <a:schemeClr val="bg1"/>
              </a:solidFill>
              <a:cs typeface="Arial" panose="020B0604020202020204" pitchFamily="34" charset="0"/>
            </a:endParaRPr>
          </a:p>
        </p:txBody>
      </p:sp>
      <p:sp>
        <p:nvSpPr>
          <p:cNvPr id="8" name="TextBox 7">
            <a:extLst>
              <a:ext uri="{FF2B5EF4-FFF2-40B4-BE49-F238E27FC236}">
                <a16:creationId xmlns:a16="http://schemas.microsoft.com/office/drawing/2014/main" id="{270D1192-72C9-DC22-44F9-B7734538192C}"/>
              </a:ext>
            </a:extLst>
          </p:cNvPr>
          <p:cNvSpPr txBox="1"/>
          <p:nvPr/>
        </p:nvSpPr>
        <p:spPr>
          <a:xfrm>
            <a:off x="2417738" y="1298647"/>
            <a:ext cx="2061505" cy="2725200"/>
          </a:xfrm>
          <a:prstGeom prst="roundRect">
            <a:avLst/>
          </a:prstGeom>
          <a:noFill/>
          <a:ln w="381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sz="1400" b="1">
                <a:solidFill>
                  <a:srgbClr val="25384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u="sng" dirty="0">
                <a:solidFill>
                  <a:schemeClr val="bg1"/>
                </a:solidFill>
                <a:latin typeface="华文中宋" panose="02010600040101010101" pitchFamily="2" charset="-122"/>
                <a:ea typeface="华文中宋" panose="02010600040101010101" pitchFamily="2" charset="-122"/>
              </a:rPr>
              <a:t>实践与技能培养</a:t>
            </a:r>
          </a:p>
          <a:p>
            <a:endParaRPr lang="zh-CN" altLang="en-US" dirty="0">
              <a:solidFill>
                <a:schemeClr val="bg1"/>
              </a:solidFill>
            </a:endParaRPr>
          </a:p>
          <a:p>
            <a:pPr algn="l"/>
            <a:r>
              <a:rPr lang="zh-CN" altLang="en-US" sz="1300" kern="100" dirty="0">
                <a:solidFill>
                  <a:schemeClr val="bg1"/>
                </a:solidFill>
                <a:cs typeface="Arial" panose="020B0604020202020204" pitchFamily="34" charset="0"/>
              </a:rPr>
              <a:t>在导师的指导下，学生将以团队合作的形式开展工程项目。他们将进行可行性研究、制定项目计划并参与各种实践任务。学生将学习包括领导力、项目管理、时间管理和团队合作在内的关键技能。</a:t>
            </a:r>
            <a:endParaRPr lang="en-GB" sz="1300" kern="100" dirty="0">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2C449921-45D4-4C50-1297-D9FAF68CC495}"/>
              </a:ext>
            </a:extLst>
          </p:cNvPr>
          <p:cNvSpPr txBox="1"/>
          <p:nvPr/>
        </p:nvSpPr>
        <p:spPr>
          <a:xfrm>
            <a:off x="4614758" y="1298646"/>
            <a:ext cx="2061505" cy="2725200"/>
          </a:xfrm>
          <a:prstGeom prst="roundRect">
            <a:avLst/>
          </a:prstGeom>
          <a:noFill/>
          <a:ln w="381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sz="1400" b="1">
                <a:solidFill>
                  <a:srgbClr val="25384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u="sng" dirty="0">
                <a:solidFill>
                  <a:schemeClr val="bg1"/>
                </a:solidFill>
                <a:latin typeface="华文中宋" panose="02010600040101010101" pitchFamily="2" charset="-122"/>
                <a:ea typeface="华文中宋" panose="02010600040101010101" pitchFamily="2" charset="-122"/>
              </a:rPr>
              <a:t>学术写作能力培养</a:t>
            </a:r>
            <a:endParaRPr lang="en-GB" altLang="zh-CN" sz="1600" u="sng" dirty="0">
              <a:solidFill>
                <a:schemeClr val="bg1"/>
              </a:solidFill>
              <a:latin typeface="华文中宋" panose="02010600040101010101" pitchFamily="2" charset="-122"/>
              <a:ea typeface="华文中宋" panose="02010600040101010101" pitchFamily="2" charset="-122"/>
            </a:endParaRPr>
          </a:p>
          <a:p>
            <a:endParaRPr lang="zh-CN" altLang="en-US" dirty="0">
              <a:solidFill>
                <a:schemeClr val="bg1"/>
              </a:solidFill>
            </a:endParaRPr>
          </a:p>
          <a:p>
            <a:pPr algn="l"/>
            <a:r>
              <a:rPr lang="zh-CN" altLang="en-US" sz="1300" kern="100" dirty="0">
                <a:solidFill>
                  <a:schemeClr val="bg1"/>
                </a:solidFill>
                <a:cs typeface="Arial" panose="020B0604020202020204" pitchFamily="34" charset="0"/>
              </a:rPr>
              <a:t>学生将参与专注于在工程背景下培养有效写作技巧的实践课程。通过互动研讨会，学生将学习如何清晰且有说服力地表达自己的想法。</a:t>
            </a:r>
            <a:endParaRPr lang="en-GB" sz="1300" kern="100"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CD560350-19E8-2093-F547-B2F255A5E3D4}"/>
              </a:ext>
            </a:extLst>
          </p:cNvPr>
          <p:cNvSpPr txBox="1"/>
          <p:nvPr/>
        </p:nvSpPr>
        <p:spPr>
          <a:xfrm>
            <a:off x="4625126" y="4182288"/>
            <a:ext cx="2061505" cy="4449600"/>
          </a:xfrm>
          <a:prstGeom prst="roundRect">
            <a:avLst/>
          </a:prstGeom>
          <a:noFill/>
          <a:ln w="38100">
            <a:solidFill>
              <a:schemeClr val="bg1"/>
            </a:solidFill>
          </a:ln>
        </p:spPr>
        <p:style>
          <a:lnRef idx="2">
            <a:schemeClr val="accent4"/>
          </a:lnRef>
          <a:fillRef idx="1">
            <a:schemeClr val="lt1"/>
          </a:fillRef>
          <a:effectRef idx="0">
            <a:schemeClr val="accent4"/>
          </a:effectRef>
          <a:fontRef idx="minor">
            <a:schemeClr val="dk1"/>
          </a:fontRef>
        </p:style>
        <p:txBody>
          <a:bodyPr rtlCol="0" anchor="t"/>
          <a:lstStyle>
            <a:defPPr>
              <a:defRPr lang="en-US"/>
            </a:defPPr>
            <a:lvl1pPr algn="ctr">
              <a:defRPr sz="1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dirty="0">
              <a:solidFill>
                <a:schemeClr val="bg1"/>
              </a:solidFill>
            </a:endParaRPr>
          </a:p>
          <a:p>
            <a:endParaRPr lang="en-US" altLang="zh-CN" sz="1500" dirty="0">
              <a:solidFill>
                <a:schemeClr val="bg1"/>
              </a:solidFill>
            </a:endParaRPr>
          </a:p>
          <a:p>
            <a:r>
              <a:rPr lang="zh-CN" altLang="en-US" sz="1600" u="sng" dirty="0">
                <a:solidFill>
                  <a:schemeClr val="bg1"/>
                </a:solidFill>
                <a:latin typeface="华文中宋" panose="02010600040101010101" pitchFamily="2" charset="-122"/>
                <a:ea typeface="华文中宋" panose="02010600040101010101" pitchFamily="2" charset="-122"/>
              </a:rPr>
              <a:t>企业实习参观</a:t>
            </a:r>
          </a:p>
          <a:p>
            <a:endParaRPr lang="zh-CN" altLang="en-US" dirty="0">
              <a:solidFill>
                <a:schemeClr val="bg1"/>
              </a:solidFill>
            </a:endParaRPr>
          </a:p>
          <a:p>
            <a:pPr algn="l"/>
            <a:r>
              <a:rPr lang="zh-CN" altLang="en-US" sz="1300" kern="100" dirty="0">
                <a:solidFill>
                  <a:schemeClr val="bg1"/>
                </a:solidFill>
                <a:cs typeface="Arial" panose="020B0604020202020204" pitchFamily="34" charset="0"/>
              </a:rPr>
              <a:t>作为实践学习的一部分，学生将有机会参观当地企业，如吉尔福德附近的</a:t>
            </a:r>
            <a:r>
              <a:rPr lang="en-GB" altLang="zh-CN" sz="1300" kern="100" dirty="0">
                <a:solidFill>
                  <a:schemeClr val="bg1"/>
                </a:solidFill>
                <a:cs typeface="Arial" panose="020B0604020202020204" pitchFamily="34" charset="0"/>
              </a:rPr>
              <a:t>S</a:t>
            </a:r>
            <a:r>
              <a:rPr lang="en-US" altLang="zh-CN" sz="1300" kern="100" dirty="0" err="1">
                <a:solidFill>
                  <a:schemeClr val="bg1"/>
                </a:solidFill>
                <a:cs typeface="Arial" panose="020B0604020202020204" pitchFamily="34" charset="0"/>
              </a:rPr>
              <a:t>ilent</a:t>
            </a:r>
            <a:r>
              <a:rPr lang="en-US" altLang="zh-CN" sz="1300" kern="100" dirty="0">
                <a:solidFill>
                  <a:schemeClr val="bg1"/>
                </a:solidFill>
                <a:cs typeface="Arial" panose="020B0604020202020204" pitchFamily="34" charset="0"/>
              </a:rPr>
              <a:t> Pool</a:t>
            </a:r>
            <a:r>
              <a:rPr lang="zh-CN" altLang="en-US" sz="1300" kern="100" dirty="0">
                <a:solidFill>
                  <a:schemeClr val="bg1"/>
                </a:solidFill>
                <a:cs typeface="Arial" panose="020B0604020202020204" pitchFamily="34" charset="0"/>
              </a:rPr>
              <a:t>金酒公司、迈凯伦赛车公司等，了解其生产工艺、业务流程、管理实践和创新策略。通过与企业员工的互动，学生将深入了解企业文化、市场趋势和行业挑战，从而能够将所学知识应用于实际情况中。</a:t>
            </a:r>
            <a:endParaRPr lang="en-GB" sz="1300" kern="100"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7E034CA6-EB83-CBC1-A864-D0161D1ADB18}"/>
              </a:ext>
            </a:extLst>
          </p:cNvPr>
          <p:cNvSpPr txBox="1"/>
          <p:nvPr/>
        </p:nvSpPr>
        <p:spPr>
          <a:xfrm>
            <a:off x="210350" y="4182288"/>
            <a:ext cx="2061505" cy="4448432"/>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u="sng" dirty="0">
                <a:solidFill>
                  <a:schemeClr val="bg1"/>
                </a:solidFill>
                <a:latin typeface="华文中宋" panose="02010600040101010101" pitchFamily="2" charset="-122"/>
                <a:ea typeface="华文中宋" panose="02010600040101010101" pitchFamily="2" charset="-122"/>
              </a:rPr>
              <a:t>面试演讲技巧提升</a:t>
            </a:r>
          </a:p>
          <a:p>
            <a:endParaRPr lang="zh-CN" altLang="en-US" dirty="0">
              <a:solidFill>
                <a:schemeClr val="bg1"/>
              </a:solidFill>
            </a:endParaRPr>
          </a:p>
          <a:p>
            <a:pPr algn="l"/>
            <a:r>
              <a:rPr lang="zh-CN" altLang="en-US" sz="1300" kern="100" dirty="0">
                <a:solidFill>
                  <a:schemeClr val="bg1"/>
                </a:solidFill>
                <a:cs typeface="Arial" panose="020B0604020202020204" pitchFamily="34" charset="0"/>
              </a:rPr>
              <a:t>本课程强调有效面试技巧的实际应用，帮助学生提高在工程面试中取得成功的能力。学生将参与互动课程，重点掌握面试技巧，而非传统的英语课程。通过这些实践，学生将能够自信地表达自己，有效回答常见的面试问题，并清晰地展示自己的想法。这些实践经验将提升他们在专业环境中的表现和竞争力。</a:t>
            </a:r>
            <a:endParaRPr lang="en-GB" sz="1300" kern="100" dirty="0">
              <a:solidFill>
                <a:schemeClr val="bg1"/>
              </a:solidFill>
              <a:cs typeface="Arial" panose="020B0604020202020204" pitchFamily="34" charset="0"/>
            </a:endParaRPr>
          </a:p>
        </p:txBody>
      </p:sp>
      <p:sp>
        <p:nvSpPr>
          <p:cNvPr id="12" name="TextBox 11">
            <a:extLst>
              <a:ext uri="{FF2B5EF4-FFF2-40B4-BE49-F238E27FC236}">
                <a16:creationId xmlns:a16="http://schemas.microsoft.com/office/drawing/2014/main" id="{AE14A257-AB6C-548C-02F9-137AF4027A51}"/>
              </a:ext>
            </a:extLst>
          </p:cNvPr>
          <p:cNvSpPr txBox="1"/>
          <p:nvPr/>
        </p:nvSpPr>
        <p:spPr>
          <a:xfrm>
            <a:off x="2417738" y="4157574"/>
            <a:ext cx="2061505" cy="444960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u="sng" dirty="0">
                <a:solidFill>
                  <a:schemeClr val="bg1"/>
                </a:solidFill>
                <a:latin typeface="华文中宋" panose="02010600040101010101" pitchFamily="2" charset="-122"/>
                <a:ea typeface="华文中宋" panose="02010600040101010101" pitchFamily="2" charset="-122"/>
              </a:rPr>
              <a:t>参观知名学府与英国标志性景点</a:t>
            </a:r>
          </a:p>
          <a:p>
            <a:endParaRPr lang="zh-CN" altLang="en-US" dirty="0">
              <a:solidFill>
                <a:schemeClr val="bg1"/>
              </a:solidFill>
            </a:endParaRPr>
          </a:p>
          <a:p>
            <a:pPr algn="l"/>
            <a:r>
              <a:rPr lang="zh-CN" altLang="en-US" sz="1300" kern="100" dirty="0">
                <a:solidFill>
                  <a:schemeClr val="bg1"/>
                </a:solidFill>
                <a:cs typeface="Arial" panose="020B0604020202020204" pitchFamily="34" charset="0"/>
              </a:rPr>
              <a:t>作为课程的一部分，学生将有机会参观世界著名的剑桥大学和牛津大学，亲身体验其悠久的历史并了解其卓越的学术成就。除了这些知名学府外，前往历史悠久的温莎镇和充满活力的伦敦的短途旅行，将为您提供探索英国标志性文化和遗产的机会，让您在英国的时光无比难忘。</a:t>
            </a:r>
            <a:endParaRPr lang="en-GB" sz="1300" kern="100" dirty="0">
              <a:solidFill>
                <a:schemeClr val="bg1"/>
              </a:solidFill>
              <a:cs typeface="Arial" panose="020B0604020202020204" pitchFamily="34" charset="0"/>
            </a:endParaRPr>
          </a:p>
        </p:txBody>
      </p:sp>
      <p:pic>
        <p:nvPicPr>
          <p:cNvPr id="13" name="Picture 12">
            <a:extLst>
              <a:ext uri="{FF2B5EF4-FFF2-40B4-BE49-F238E27FC236}">
                <a16:creationId xmlns:a16="http://schemas.microsoft.com/office/drawing/2014/main" id="{9EDB9250-9929-2E31-23A2-B4BC34A679D0}"/>
              </a:ext>
            </a:extLst>
          </p:cNvPr>
          <p:cNvPicPr>
            <a:picLocks noChangeAspect="1"/>
          </p:cNvPicPr>
          <p:nvPr/>
        </p:nvPicPr>
        <p:blipFill>
          <a:blip r:embed="rId3"/>
          <a:stretch>
            <a:fillRect/>
          </a:stretch>
        </p:blipFill>
        <p:spPr>
          <a:xfrm>
            <a:off x="-416579" y="5493113"/>
            <a:ext cx="8801896" cy="7170438"/>
          </a:xfrm>
          <a:prstGeom prst="rect">
            <a:avLst/>
          </a:prstGeom>
        </p:spPr>
      </p:pic>
      <p:grpSp>
        <p:nvGrpSpPr>
          <p:cNvPr id="15" name="Group 14">
            <a:extLst>
              <a:ext uri="{FF2B5EF4-FFF2-40B4-BE49-F238E27FC236}">
                <a16:creationId xmlns:a16="http://schemas.microsoft.com/office/drawing/2014/main" id="{441BFBB2-D260-EB18-8AF1-74A89F266A54}"/>
              </a:ext>
            </a:extLst>
          </p:cNvPr>
          <p:cNvGrpSpPr/>
          <p:nvPr/>
        </p:nvGrpSpPr>
        <p:grpSpPr>
          <a:xfrm>
            <a:off x="4310987" y="120050"/>
            <a:ext cx="2669045" cy="1036509"/>
            <a:chOff x="345440" y="2429128"/>
            <a:chExt cx="2669045" cy="1036509"/>
          </a:xfrm>
        </p:grpSpPr>
        <p:pic>
          <p:nvPicPr>
            <p:cNvPr id="16" name="Picture 15" descr="A logo with white text&#10;&#10;Description automatically generated">
              <a:extLst>
                <a:ext uri="{FF2B5EF4-FFF2-40B4-BE49-F238E27FC236}">
                  <a16:creationId xmlns:a16="http://schemas.microsoft.com/office/drawing/2014/main" id="{DB6445B3-8F61-E13D-8DA4-D74D5E8CD563}"/>
                </a:ext>
              </a:extLst>
            </p:cNvPr>
            <p:cNvPicPr>
              <a:picLocks noChangeAspect="1"/>
            </p:cNvPicPr>
            <p:nvPr/>
          </p:nvPicPr>
          <p:blipFill>
            <a:blip r:embed="rId4">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17" name="TextBox 16">
              <a:extLst>
                <a:ext uri="{FF2B5EF4-FFF2-40B4-BE49-F238E27FC236}">
                  <a16:creationId xmlns:a16="http://schemas.microsoft.com/office/drawing/2014/main" id="{B0336C07-2955-5AC1-8AA2-64BE2DBFECE2}"/>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D6145A-4D03-F557-1434-65F36EBD8C5C}"/>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6EE8B7A-97C8-F767-73AB-E9E6295B9AF1}"/>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59498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E8EF78-89B5-3AC8-0155-B0D8A6EE36F9}"/>
              </a:ext>
            </a:extLst>
          </p:cNvPr>
          <p:cNvPicPr>
            <a:picLocks noChangeAspect="1"/>
          </p:cNvPicPr>
          <p:nvPr/>
        </p:nvPicPr>
        <p:blipFill>
          <a:blip r:embed="rId3"/>
          <a:stretch>
            <a:fillRect/>
          </a:stretch>
        </p:blipFill>
        <p:spPr>
          <a:xfrm>
            <a:off x="-1491301" y="5832588"/>
            <a:ext cx="8801896" cy="7170438"/>
          </a:xfrm>
          <a:prstGeom prst="rect">
            <a:avLst/>
          </a:prstGeom>
        </p:spPr>
      </p:pic>
      <p:sp>
        <p:nvSpPr>
          <p:cNvPr id="4" name="TextBox 3">
            <a:extLst>
              <a:ext uri="{FF2B5EF4-FFF2-40B4-BE49-F238E27FC236}">
                <a16:creationId xmlns:a16="http://schemas.microsoft.com/office/drawing/2014/main" id="{51DAAE9E-A432-1F0A-0F2F-7F1E62F0E8FE}"/>
              </a:ext>
            </a:extLst>
          </p:cNvPr>
          <p:cNvSpPr txBox="1"/>
          <p:nvPr/>
        </p:nvSpPr>
        <p:spPr>
          <a:xfrm>
            <a:off x="212822" y="820457"/>
            <a:ext cx="6385039" cy="3798925"/>
          </a:xfrm>
          <a:prstGeom prst="rect">
            <a:avLst/>
          </a:prstGeom>
          <a:noFill/>
        </p:spPr>
        <p:txBody>
          <a:bodyPr wrap="square" rtlCol="0">
            <a:spAutoFit/>
          </a:bodyPr>
          <a:lstStyle/>
          <a:p>
            <a:pPr>
              <a:lnSpc>
                <a:spcPct val="107000"/>
              </a:lnSpc>
              <a:spcAft>
                <a:spcPts val="800"/>
              </a:spcAft>
            </a:pPr>
            <a:r>
              <a:rPr lang="zh-CN" altLang="en-US" sz="1400" b="1" kern="100" dirty="0">
                <a:solidFill>
                  <a:schemeClr val="bg1"/>
                </a:solidFill>
                <a:cs typeface="Arial" panose="020B0604020202020204" pitchFamily="34" charset="0"/>
              </a:rPr>
              <a:t>萨里大学官方课程与</a:t>
            </a:r>
            <a:r>
              <a:rPr lang="en-US" altLang="zh-CN" sz="1400" b="1" kern="100" dirty="0">
                <a:solidFill>
                  <a:schemeClr val="bg1"/>
                </a:solidFill>
                <a:cs typeface="Arial" panose="020B0604020202020204" pitchFamily="34" charset="0"/>
              </a:rPr>
              <a:t>UNITAR</a:t>
            </a:r>
            <a:r>
              <a:rPr lang="zh-CN" altLang="en-US" sz="1400" b="1" kern="100" dirty="0">
                <a:solidFill>
                  <a:schemeClr val="bg1"/>
                </a:solidFill>
                <a:cs typeface="Arial" panose="020B0604020202020204" pitchFamily="34" charset="0"/>
              </a:rPr>
              <a:t>认证</a:t>
            </a:r>
          </a:p>
          <a:p>
            <a:pPr algn="just">
              <a:lnSpc>
                <a:spcPct val="107000"/>
              </a:lnSpc>
              <a:spcAft>
                <a:spcPts val="800"/>
              </a:spcAft>
            </a:pPr>
            <a:r>
              <a:rPr lang="zh-CN" altLang="en-US" sz="1400" kern="100" dirty="0">
                <a:solidFill>
                  <a:schemeClr val="bg1"/>
                </a:solidFill>
                <a:cs typeface="Arial" panose="020B0604020202020204" pitchFamily="34" charset="0"/>
              </a:rPr>
              <a:t>本暑期项目由工程与物理科学学部与</a:t>
            </a:r>
            <a:r>
              <a:rPr lang="en-US" altLang="zh-CN" sz="1400" kern="100" dirty="0">
                <a:solidFill>
                  <a:schemeClr val="bg1"/>
                </a:solidFill>
                <a:cs typeface="Arial" panose="020B0604020202020204" pitchFamily="34" charset="0"/>
              </a:rPr>
              <a:t>CIFAL</a:t>
            </a:r>
            <a:r>
              <a:rPr lang="zh-CN" altLang="en-US" sz="1400" kern="100" dirty="0">
                <a:solidFill>
                  <a:schemeClr val="bg1"/>
                </a:solidFill>
                <a:cs typeface="Arial" panose="020B0604020202020204" pitchFamily="34" charset="0"/>
              </a:rPr>
              <a:t>萨里共同组织、管理和运营，并由学院的正式教师授课。参与者将获得</a:t>
            </a:r>
            <a:r>
              <a:rPr lang="en-US" altLang="zh-CN" sz="1400" kern="100" dirty="0">
                <a:solidFill>
                  <a:schemeClr val="bg1"/>
                </a:solidFill>
                <a:cs typeface="Arial" panose="020B0604020202020204" pitchFamily="34" charset="0"/>
              </a:rPr>
              <a:t>UNITAR/CIFAL</a:t>
            </a:r>
            <a:r>
              <a:rPr lang="zh-CN" altLang="en-US" sz="1400" kern="100" dirty="0">
                <a:solidFill>
                  <a:schemeClr val="bg1"/>
                </a:solidFill>
                <a:cs typeface="Arial" panose="020B0604020202020204" pitchFamily="34" charset="0"/>
              </a:rPr>
              <a:t>萨里参与证书，若满足学习要求并承担相关费用，还可申请</a:t>
            </a:r>
            <a:r>
              <a:rPr lang="en-US" altLang="zh-CN" sz="1400" kern="100" dirty="0">
                <a:solidFill>
                  <a:schemeClr val="bg1"/>
                </a:solidFill>
                <a:cs typeface="Arial" panose="020B0604020202020204" pitchFamily="34" charset="0"/>
              </a:rPr>
              <a:t>UNITAR/CIFAL</a:t>
            </a:r>
            <a:r>
              <a:rPr lang="zh-CN" altLang="en-US" sz="1400" kern="100" dirty="0">
                <a:solidFill>
                  <a:schemeClr val="bg1"/>
                </a:solidFill>
                <a:cs typeface="Arial" panose="020B0604020202020204" pitchFamily="34" charset="0"/>
              </a:rPr>
              <a:t>萨里结业证书。</a:t>
            </a:r>
            <a:endParaRPr lang="en-GB" sz="1050" kern="100" dirty="0">
              <a:solidFill>
                <a:schemeClr val="bg1"/>
              </a:solidFill>
              <a:cs typeface="Arial" panose="020B0604020202020204" pitchFamily="34" charset="0"/>
            </a:endParaRPr>
          </a:p>
          <a:p>
            <a:pPr>
              <a:lnSpc>
                <a:spcPct val="107000"/>
              </a:lnSpc>
              <a:spcAft>
                <a:spcPts val="800"/>
              </a:spcAft>
            </a:pPr>
            <a:r>
              <a:rPr lang="zh-CN" altLang="en-US" sz="1400" b="1" kern="100" dirty="0">
                <a:solidFill>
                  <a:schemeClr val="bg1"/>
                </a:solidFill>
                <a:cs typeface="Arial" panose="020B0604020202020204" pitchFamily="34" charset="0"/>
              </a:rPr>
              <a:t>沉浸式提升</a:t>
            </a:r>
          </a:p>
          <a:p>
            <a:pPr algn="just">
              <a:lnSpc>
                <a:spcPct val="107000"/>
              </a:lnSpc>
              <a:spcAft>
                <a:spcPts val="800"/>
              </a:spcAft>
            </a:pPr>
            <a:r>
              <a:rPr lang="zh-CN" altLang="en-US" sz="1400" kern="100" dirty="0">
                <a:solidFill>
                  <a:schemeClr val="bg1"/>
                </a:solidFill>
                <a:cs typeface="Arial" panose="020B0604020202020204" pitchFamily="34" charset="0"/>
              </a:rPr>
              <a:t>在萨里大学学习和生活的全面沉浸式体验，为参与者申请硕士学位或进一步留学积累宝贵的海外经历。</a:t>
            </a:r>
            <a:endParaRPr lang="en-US" altLang="zh-CN" sz="1400" kern="100" dirty="0">
              <a:solidFill>
                <a:schemeClr val="bg1"/>
              </a:solidFill>
              <a:cs typeface="Arial" panose="020B0604020202020204" pitchFamily="34" charset="0"/>
            </a:endParaRPr>
          </a:p>
          <a:p>
            <a:pPr>
              <a:lnSpc>
                <a:spcPct val="107000"/>
              </a:lnSpc>
              <a:spcAft>
                <a:spcPts val="800"/>
              </a:spcAft>
            </a:pPr>
            <a:r>
              <a:rPr lang="zh-CN" altLang="en-US" sz="1400" b="1" kern="100" dirty="0">
                <a:solidFill>
                  <a:schemeClr val="bg1"/>
                </a:solidFill>
                <a:cs typeface="Arial" panose="020B0604020202020204" pitchFamily="34" charset="0"/>
              </a:rPr>
              <a:t>推荐信</a:t>
            </a:r>
          </a:p>
          <a:p>
            <a:pPr algn="just">
              <a:lnSpc>
                <a:spcPct val="107000"/>
              </a:lnSpc>
              <a:spcAft>
                <a:spcPts val="800"/>
              </a:spcAft>
            </a:pPr>
            <a:r>
              <a:rPr lang="zh-CN" altLang="en-US" sz="1400" kern="100" dirty="0">
                <a:solidFill>
                  <a:schemeClr val="bg1"/>
                </a:solidFill>
                <a:cs typeface="Arial" panose="020B0604020202020204" pitchFamily="34" charset="0"/>
              </a:rPr>
              <a:t>表现优异的学生有机会获得项目负责人的推荐信，以支持他们未来的留学申请。</a:t>
            </a:r>
            <a:endParaRPr lang="en-US" altLang="zh-CN" sz="1400" kern="100" dirty="0">
              <a:solidFill>
                <a:schemeClr val="bg1"/>
              </a:solidFill>
              <a:cs typeface="Arial" panose="020B0604020202020204" pitchFamily="34" charset="0"/>
            </a:endParaRPr>
          </a:p>
          <a:p>
            <a:pPr>
              <a:lnSpc>
                <a:spcPct val="107000"/>
              </a:lnSpc>
              <a:spcAft>
                <a:spcPts val="800"/>
              </a:spcAft>
            </a:pPr>
            <a:r>
              <a:rPr lang="zh-CN" altLang="en-US" sz="1400" b="1" kern="100" dirty="0">
                <a:solidFill>
                  <a:schemeClr val="bg1"/>
                </a:solidFill>
                <a:cs typeface="Arial" panose="020B0604020202020204" pitchFamily="34" charset="0"/>
              </a:rPr>
              <a:t>培养工程技能</a:t>
            </a:r>
          </a:p>
          <a:p>
            <a:pPr algn="just">
              <a:lnSpc>
                <a:spcPct val="107000"/>
              </a:lnSpc>
              <a:spcAft>
                <a:spcPts val="800"/>
              </a:spcAft>
            </a:pPr>
            <a:r>
              <a:rPr lang="zh-CN" altLang="en-US" sz="1400" kern="100" dirty="0">
                <a:solidFill>
                  <a:schemeClr val="bg1"/>
                </a:solidFill>
                <a:cs typeface="Arial" panose="020B0604020202020204" pitchFamily="34" charset="0"/>
              </a:rPr>
              <a:t>学生将理论知识与实践经验相结合，探索创新工程应用，并亲自动手完成项目。通过参与该项目，不仅能丰富个人履历，还能深入了解工程领域的挑战，提升解决实际问题的能力。</a:t>
            </a:r>
            <a:endParaRPr lang="en-GB" sz="1400" kern="100" dirty="0">
              <a:solidFill>
                <a:schemeClr val="bg1"/>
              </a:solidFill>
              <a:cs typeface="Arial" panose="020B0604020202020204" pitchFamily="34" charset="0"/>
            </a:endParaRPr>
          </a:p>
        </p:txBody>
      </p:sp>
      <p:pic>
        <p:nvPicPr>
          <p:cNvPr id="14" name="Picture 13">
            <a:extLst>
              <a:ext uri="{FF2B5EF4-FFF2-40B4-BE49-F238E27FC236}">
                <a16:creationId xmlns:a16="http://schemas.microsoft.com/office/drawing/2014/main" id="{0203A31C-5956-BF0D-00E7-B3A399DF7BC0}"/>
              </a:ext>
            </a:extLst>
          </p:cNvPr>
          <p:cNvPicPr>
            <a:picLocks noChangeAspect="1"/>
          </p:cNvPicPr>
          <p:nvPr/>
        </p:nvPicPr>
        <p:blipFill>
          <a:blip r:embed="rId4"/>
          <a:stretch>
            <a:fillRect/>
          </a:stretch>
        </p:blipFill>
        <p:spPr>
          <a:xfrm>
            <a:off x="274606" y="4636554"/>
            <a:ext cx="2054476" cy="1362637"/>
          </a:xfrm>
          <a:prstGeom prst="rect">
            <a:avLst/>
          </a:prstGeom>
          <a:ln w="127000" cap="sq">
            <a:noFill/>
            <a:miter lim="800000"/>
          </a:ln>
          <a:effectLst>
            <a:outerShdw blurRad="57150" dist="50800" dir="2700000" algn="tl" rotWithShape="0">
              <a:srgbClr val="000000">
                <a:alpha val="40000"/>
              </a:srgbClr>
            </a:outerShdw>
          </a:effectLst>
        </p:spPr>
      </p:pic>
      <p:pic>
        <p:nvPicPr>
          <p:cNvPr id="16" name="Picture 15" descr="A building with a dome on top&#10;&#10;Description automatically generated">
            <a:extLst>
              <a:ext uri="{FF2B5EF4-FFF2-40B4-BE49-F238E27FC236}">
                <a16:creationId xmlns:a16="http://schemas.microsoft.com/office/drawing/2014/main" id="{8A96DF95-A4D5-C4AF-3735-838066D5F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0662" y="4636554"/>
            <a:ext cx="2046602" cy="1364400"/>
          </a:xfrm>
          <a:prstGeom prst="rect">
            <a:avLst/>
          </a:prstGeom>
          <a:ln w="127000" cap="sq">
            <a:noFill/>
            <a:miter lim="800000"/>
          </a:ln>
          <a:effectLst>
            <a:outerShdw blurRad="57150" dist="50800" dir="2700000" algn="tl" rotWithShape="0">
              <a:srgbClr val="000000">
                <a:alpha val="40000"/>
              </a:srgbClr>
            </a:outerShdw>
          </a:effectLst>
        </p:spPr>
      </p:pic>
      <p:pic>
        <p:nvPicPr>
          <p:cNvPr id="17" name="Picture 16">
            <a:extLst>
              <a:ext uri="{FF2B5EF4-FFF2-40B4-BE49-F238E27FC236}">
                <a16:creationId xmlns:a16="http://schemas.microsoft.com/office/drawing/2014/main" id="{17C6F83D-6750-2F8E-BF65-B6A64FCDB4C6}"/>
              </a:ext>
            </a:extLst>
          </p:cNvPr>
          <p:cNvPicPr>
            <a:picLocks noChangeAspect="1"/>
          </p:cNvPicPr>
          <p:nvPr/>
        </p:nvPicPr>
        <p:blipFill>
          <a:blip r:embed="rId6"/>
          <a:stretch>
            <a:fillRect/>
          </a:stretch>
        </p:blipFill>
        <p:spPr>
          <a:xfrm>
            <a:off x="2441658" y="4636554"/>
            <a:ext cx="2046428" cy="1364400"/>
          </a:xfrm>
          <a:prstGeom prst="rect">
            <a:avLst/>
          </a:prstGeom>
          <a:ln w="127000" cap="sq">
            <a:no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F77A470B-753E-3B6B-4E26-E73CA45BBED4}"/>
              </a:ext>
            </a:extLst>
          </p:cNvPr>
          <p:cNvSpPr txBox="1"/>
          <p:nvPr/>
        </p:nvSpPr>
        <p:spPr>
          <a:xfrm>
            <a:off x="134177" y="126230"/>
            <a:ext cx="5550940" cy="584775"/>
          </a:xfrm>
          <a:prstGeom prst="rect">
            <a:avLst/>
          </a:prstGeom>
          <a:noFill/>
        </p:spPr>
        <p:txBody>
          <a:bodyPr wrap="square" rtlCol="0">
            <a:spAutoFit/>
          </a:bodyPr>
          <a:lstStyle/>
          <a:p>
            <a:r>
              <a:rPr lang="zh-CN" altLang="en-US" sz="3200" b="1" cap="all" spc="600" dirty="0">
                <a:solidFill>
                  <a:schemeClr val="bg1"/>
                </a:solidFill>
                <a:latin typeface="华文楷体" panose="02010600040101010101" pitchFamily="2" charset="-122"/>
                <a:ea typeface="华文楷体" panose="02010600040101010101" pitchFamily="2" charset="-122"/>
                <a:cs typeface="+mj-cs"/>
              </a:rPr>
              <a:t>项目亮点</a:t>
            </a:r>
            <a:endParaRPr lang="en-GB" sz="3200" b="1" cap="all" spc="600" dirty="0">
              <a:solidFill>
                <a:schemeClr val="bg1"/>
              </a:solidFill>
              <a:latin typeface="华文楷体" panose="02010600040101010101" pitchFamily="2" charset="-122"/>
              <a:ea typeface="华文楷体" panose="02010600040101010101" pitchFamily="2" charset="-122"/>
              <a:cs typeface="+mj-cs"/>
            </a:endParaRPr>
          </a:p>
        </p:txBody>
      </p:sp>
      <p:sp>
        <p:nvSpPr>
          <p:cNvPr id="5" name="Star: 5 Points 4">
            <a:extLst>
              <a:ext uri="{FF2B5EF4-FFF2-40B4-BE49-F238E27FC236}">
                <a16:creationId xmlns:a16="http://schemas.microsoft.com/office/drawing/2014/main" id="{07182271-161C-2E7D-F412-FFE47D672E18}"/>
              </a:ext>
            </a:extLst>
          </p:cNvPr>
          <p:cNvSpPr/>
          <p:nvPr/>
        </p:nvSpPr>
        <p:spPr>
          <a:xfrm>
            <a:off x="126873" y="915825"/>
            <a:ext cx="123568" cy="13438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F3A79F14-25DD-FD75-D648-187A2CB398BB}"/>
              </a:ext>
            </a:extLst>
          </p:cNvPr>
          <p:cNvSpPr/>
          <p:nvPr/>
        </p:nvSpPr>
        <p:spPr>
          <a:xfrm>
            <a:off x="121403" y="2056306"/>
            <a:ext cx="123568" cy="104308"/>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8321FB89-B90F-BE0F-6D11-B669D4D76AC1}"/>
              </a:ext>
            </a:extLst>
          </p:cNvPr>
          <p:cNvSpPr/>
          <p:nvPr/>
        </p:nvSpPr>
        <p:spPr>
          <a:xfrm>
            <a:off x="108636" y="2943956"/>
            <a:ext cx="123568" cy="13438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45668B82-C950-58A1-4C9F-4149F8C82BC9}"/>
              </a:ext>
            </a:extLst>
          </p:cNvPr>
          <p:cNvSpPr/>
          <p:nvPr/>
        </p:nvSpPr>
        <p:spPr>
          <a:xfrm>
            <a:off x="134177" y="3578925"/>
            <a:ext cx="123568" cy="13438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B5C8EB84-ED1B-E6A9-62C1-4BC2328CF37C}"/>
              </a:ext>
            </a:extLst>
          </p:cNvPr>
          <p:cNvSpPr/>
          <p:nvPr/>
        </p:nvSpPr>
        <p:spPr>
          <a:xfrm>
            <a:off x="134177" y="7034732"/>
            <a:ext cx="123568" cy="10993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F5246DD8-3AF3-43D5-9D3C-6DA007D549AE}"/>
              </a:ext>
            </a:extLst>
          </p:cNvPr>
          <p:cNvSpPr/>
          <p:nvPr/>
        </p:nvSpPr>
        <p:spPr>
          <a:xfrm>
            <a:off x="143521" y="7926151"/>
            <a:ext cx="123568" cy="13438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ADA5CDC0-9178-3D58-8E98-217923E43D4C}"/>
              </a:ext>
            </a:extLst>
          </p:cNvPr>
          <p:cNvSpPr/>
          <p:nvPr/>
        </p:nvSpPr>
        <p:spPr>
          <a:xfrm>
            <a:off x="143727" y="6108309"/>
            <a:ext cx="115833" cy="134385"/>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A67B2D9-8841-185E-A76E-1D6E5A98D750}"/>
              </a:ext>
            </a:extLst>
          </p:cNvPr>
          <p:cNvSpPr txBox="1"/>
          <p:nvPr/>
        </p:nvSpPr>
        <p:spPr>
          <a:xfrm>
            <a:off x="240214" y="6037693"/>
            <a:ext cx="6449315" cy="2671693"/>
          </a:xfrm>
          <a:prstGeom prst="rect">
            <a:avLst/>
          </a:prstGeom>
          <a:noFill/>
        </p:spPr>
        <p:txBody>
          <a:bodyPr wrap="square" rtlCol="0">
            <a:spAutoFit/>
          </a:bodyPr>
          <a:lstStyle/>
          <a:p>
            <a:pPr>
              <a:lnSpc>
                <a:spcPct val="107000"/>
              </a:lnSpc>
              <a:spcAft>
                <a:spcPts val="800"/>
              </a:spcAft>
            </a:pPr>
            <a:r>
              <a:rPr lang="zh-CN" altLang="en-US" sz="1400" b="1" kern="100" dirty="0">
                <a:solidFill>
                  <a:schemeClr val="bg1"/>
                </a:solidFill>
                <a:cs typeface="Arial" panose="020B0604020202020204" pitchFamily="34" charset="0"/>
              </a:rPr>
              <a:t>提升英语水平</a:t>
            </a:r>
          </a:p>
          <a:p>
            <a:pPr algn="just">
              <a:lnSpc>
                <a:spcPct val="107000"/>
              </a:lnSpc>
              <a:spcAft>
                <a:spcPts val="800"/>
              </a:spcAft>
            </a:pPr>
            <a:r>
              <a:rPr lang="zh-CN" altLang="en-US" sz="1400" kern="100" dirty="0">
                <a:solidFill>
                  <a:schemeClr val="bg1"/>
                </a:solidFill>
                <a:cs typeface="Arial" panose="020B0604020202020204" pitchFamily="34" charset="0"/>
              </a:rPr>
              <a:t>本暑期项目专注于工程领域的面试技巧，通过有针对性的学习和实践，提升学生的实际英语应用能力。</a:t>
            </a:r>
            <a:endParaRPr lang="en-US" altLang="zh-CN" sz="1400" kern="100" dirty="0">
              <a:solidFill>
                <a:schemeClr val="bg1"/>
              </a:solidFill>
              <a:cs typeface="Arial" panose="020B0604020202020204" pitchFamily="34" charset="0"/>
            </a:endParaRPr>
          </a:p>
          <a:p>
            <a:pPr>
              <a:lnSpc>
                <a:spcPct val="107000"/>
              </a:lnSpc>
              <a:spcAft>
                <a:spcPts val="800"/>
              </a:spcAft>
            </a:pPr>
            <a:r>
              <a:rPr lang="zh-CN" altLang="en-US" sz="1400" b="1" kern="100" dirty="0">
                <a:solidFill>
                  <a:schemeClr val="bg1"/>
                </a:solidFill>
                <a:cs typeface="Arial" panose="020B0604020202020204" pitchFamily="34" charset="0"/>
              </a:rPr>
              <a:t>住宿与保障</a:t>
            </a:r>
          </a:p>
          <a:p>
            <a:pPr algn="just">
              <a:lnSpc>
                <a:spcPct val="107000"/>
              </a:lnSpc>
              <a:spcAft>
                <a:spcPts val="800"/>
              </a:spcAft>
            </a:pPr>
            <a:r>
              <a:rPr lang="zh-CN" altLang="en-US" sz="1400" kern="100" dirty="0">
                <a:solidFill>
                  <a:schemeClr val="bg1"/>
                </a:solidFill>
                <a:cs typeface="Arial" panose="020B0604020202020204" pitchFamily="34" charset="0"/>
              </a:rPr>
              <a:t>参与者将入住萨里大学校内的单人间学生宿舍，步行即可到达教室和各类校园设施，包括萨里体育公园。萨里大学工作人员将全程陪伴，提供支持。</a:t>
            </a:r>
            <a:endParaRPr lang="en-US" altLang="zh-CN" sz="1400" kern="100" dirty="0">
              <a:solidFill>
                <a:schemeClr val="bg1"/>
              </a:solidFill>
              <a:cs typeface="Arial" panose="020B0604020202020204" pitchFamily="34" charset="0"/>
            </a:endParaRPr>
          </a:p>
          <a:p>
            <a:pPr>
              <a:lnSpc>
                <a:spcPct val="107000"/>
              </a:lnSpc>
              <a:spcAft>
                <a:spcPts val="800"/>
              </a:spcAft>
            </a:pPr>
            <a:r>
              <a:rPr lang="zh-CN" altLang="en-US" sz="1400" b="1" kern="100" dirty="0">
                <a:solidFill>
                  <a:schemeClr val="bg1"/>
                </a:solidFill>
                <a:cs typeface="Arial" panose="020B0604020202020204" pitchFamily="34" charset="0"/>
              </a:rPr>
              <a:t>文化与社交活动</a:t>
            </a:r>
          </a:p>
          <a:p>
            <a:pPr algn="just">
              <a:lnSpc>
                <a:spcPct val="107000"/>
              </a:lnSpc>
              <a:spcAft>
                <a:spcPts val="800"/>
              </a:spcAft>
            </a:pPr>
            <a:r>
              <a:rPr lang="zh-CN" altLang="en-US" sz="1400" kern="100" dirty="0">
                <a:solidFill>
                  <a:schemeClr val="bg1"/>
                </a:solidFill>
                <a:cs typeface="Arial" panose="020B0604020202020204" pitchFamily="34" charset="0"/>
              </a:rPr>
              <a:t>项目包括参观伦敦、牛津大学和</a:t>
            </a:r>
            <a:r>
              <a:rPr lang="en-US" altLang="zh-CN" sz="1400" kern="100" dirty="0">
                <a:solidFill>
                  <a:schemeClr val="bg1"/>
                </a:solidFill>
                <a:cs typeface="Arial" panose="020B0604020202020204" pitchFamily="34" charset="0"/>
              </a:rPr>
              <a:t>/</a:t>
            </a:r>
            <a:r>
              <a:rPr lang="zh-CN" altLang="en-US" sz="1400" kern="100" dirty="0">
                <a:solidFill>
                  <a:schemeClr val="bg1"/>
                </a:solidFill>
                <a:cs typeface="Arial" panose="020B0604020202020204" pitchFamily="34" charset="0"/>
              </a:rPr>
              <a:t>或剑桥大学等知名学府，以及在校内和风景如画的萨里地区举办的丰富多彩的社交活动。</a:t>
            </a:r>
            <a:endParaRPr lang="en-GB" dirty="0"/>
          </a:p>
        </p:txBody>
      </p:sp>
      <p:grpSp>
        <p:nvGrpSpPr>
          <p:cNvPr id="22" name="Group 21">
            <a:extLst>
              <a:ext uri="{FF2B5EF4-FFF2-40B4-BE49-F238E27FC236}">
                <a16:creationId xmlns:a16="http://schemas.microsoft.com/office/drawing/2014/main" id="{E27AB749-5365-1AC7-2F7F-E0C2268AC43B}"/>
              </a:ext>
            </a:extLst>
          </p:cNvPr>
          <p:cNvGrpSpPr/>
          <p:nvPr/>
        </p:nvGrpSpPr>
        <p:grpSpPr>
          <a:xfrm>
            <a:off x="4289441" y="73810"/>
            <a:ext cx="2669045" cy="1036509"/>
            <a:chOff x="345440" y="2429128"/>
            <a:chExt cx="2669045" cy="1036509"/>
          </a:xfrm>
        </p:grpSpPr>
        <p:pic>
          <p:nvPicPr>
            <p:cNvPr id="23" name="Picture 22" descr="A logo with white text&#10;&#10;Description automatically generated">
              <a:extLst>
                <a:ext uri="{FF2B5EF4-FFF2-40B4-BE49-F238E27FC236}">
                  <a16:creationId xmlns:a16="http://schemas.microsoft.com/office/drawing/2014/main" id="{C7C57FC5-2750-56FC-A364-EB90CDCCB199}"/>
                </a:ext>
              </a:extLst>
            </p:cNvPr>
            <p:cNvPicPr>
              <a:picLocks noChangeAspect="1"/>
            </p:cNvPicPr>
            <p:nvPr/>
          </p:nvPicPr>
          <p:blipFill>
            <a:blip r:embed="rId7">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24" name="TextBox 23">
              <a:extLst>
                <a:ext uri="{FF2B5EF4-FFF2-40B4-BE49-F238E27FC236}">
                  <a16:creationId xmlns:a16="http://schemas.microsoft.com/office/drawing/2014/main" id="{72356826-5A9B-C272-6A9E-CD2EF58D18CE}"/>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9E385E3-621C-5CF9-9EEA-797EC0682D38}"/>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86561848-E220-7163-5F50-28B97BEC27DF}"/>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40506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730AC3-C24D-FD4B-F348-21012C0A425A}"/>
              </a:ext>
            </a:extLst>
          </p:cNvPr>
          <p:cNvGraphicFramePr>
            <a:graphicFrameLocks noGrp="1"/>
          </p:cNvGraphicFramePr>
          <p:nvPr>
            <p:extLst>
              <p:ext uri="{D42A27DB-BD31-4B8C-83A1-F6EECF244321}">
                <p14:modId xmlns:p14="http://schemas.microsoft.com/office/powerpoint/2010/main" val="1828529577"/>
              </p:ext>
            </p:extLst>
          </p:nvPr>
        </p:nvGraphicFramePr>
        <p:xfrm>
          <a:off x="298450" y="1899524"/>
          <a:ext cx="6456338" cy="7010101"/>
        </p:xfrm>
        <a:graphic>
          <a:graphicData uri="http://schemas.openxmlformats.org/drawingml/2006/table">
            <a:tbl>
              <a:tblPr firstRow="1" firstCol="1" bandRow="1">
                <a:tableStyleId>{5C22544A-7EE6-4342-B048-85BDC9FD1C3A}</a:tableStyleId>
              </a:tblPr>
              <a:tblGrid>
                <a:gridCol w="932868">
                  <a:extLst>
                    <a:ext uri="{9D8B030D-6E8A-4147-A177-3AD203B41FA5}">
                      <a16:colId xmlns:a16="http://schemas.microsoft.com/office/drawing/2014/main" val="4002295949"/>
                    </a:ext>
                  </a:extLst>
                </a:gridCol>
                <a:gridCol w="913774">
                  <a:extLst>
                    <a:ext uri="{9D8B030D-6E8A-4147-A177-3AD203B41FA5}">
                      <a16:colId xmlns:a16="http://schemas.microsoft.com/office/drawing/2014/main" val="2061637971"/>
                    </a:ext>
                  </a:extLst>
                </a:gridCol>
                <a:gridCol w="1063307">
                  <a:extLst>
                    <a:ext uri="{9D8B030D-6E8A-4147-A177-3AD203B41FA5}">
                      <a16:colId xmlns:a16="http://schemas.microsoft.com/office/drawing/2014/main" val="877361132"/>
                    </a:ext>
                  </a:extLst>
                </a:gridCol>
                <a:gridCol w="3546389">
                  <a:extLst>
                    <a:ext uri="{9D8B030D-6E8A-4147-A177-3AD203B41FA5}">
                      <a16:colId xmlns:a16="http://schemas.microsoft.com/office/drawing/2014/main" val="3189946557"/>
                    </a:ext>
                  </a:extLst>
                </a:gridCol>
              </a:tblGrid>
              <a:tr h="345239">
                <a:tc>
                  <a:txBody>
                    <a:bodyPr/>
                    <a:lstStyle/>
                    <a:p>
                      <a:pPr marL="0" algn="ctr" defTabSz="685800" rtl="0" eaLnBrk="1" latinLnBrk="0" hangingPunct="1">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mn-cs"/>
                        </a:rPr>
                        <a:t>日期</a:t>
                      </a:r>
                      <a:endParaRPr lang="en-GB" sz="12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mn-cs"/>
                        </a:rPr>
                        <a:t>时间</a:t>
                      </a:r>
                      <a:endParaRPr lang="en-GB" sz="12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mn-cs"/>
                        </a:rPr>
                        <a:t>课程内容</a:t>
                      </a:r>
                      <a:endParaRPr lang="en-GB" sz="12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mn-cs"/>
                        </a:rPr>
                        <a:t>预期成果</a:t>
                      </a:r>
                      <a:endParaRPr lang="en-GB" sz="12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6074161"/>
                  </a:ext>
                </a:extLst>
              </a:tr>
              <a:tr h="328824">
                <a:tc>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 周日</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全天</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启程</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抵达萨里。萨里大学提供机场接机及交通服务。</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1820348518"/>
                  </a:ext>
                </a:extLst>
              </a:tr>
              <a:tr h="584578">
                <a:tc rowSpan="2">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周一</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上午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欢迎仪式及项目介绍</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注册，方向负责人致欢迎辞，与团队见面，了解课程目标和项目内容。</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466762945"/>
                  </a:ext>
                </a:extLst>
              </a:tr>
              <a:tr h="607071">
                <a:tc vMerge="1">
                  <a:txBody>
                    <a:bodyPr/>
                    <a:lstStyle/>
                    <a:p>
                      <a:endParaRPr lang="en-GB"/>
                    </a:p>
                  </a:txBody>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下午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迎新会</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校园</a:t>
                      </a:r>
                      <a:r>
                        <a:rPr lang="en-US" altLang="zh-CN" sz="1000" kern="100" baseline="0" dirty="0">
                          <a:solidFill>
                            <a:srgbClr val="25384A"/>
                          </a:solidFill>
                          <a:effectLst/>
                          <a:latin typeface="+mn-lt"/>
                          <a:ea typeface="宋体" panose="02010600030101010101" pitchFamily="2" charset="-122"/>
                          <a:cs typeface="+mn-cs"/>
                        </a:rPr>
                        <a:t>/</a:t>
                      </a:r>
                      <a:r>
                        <a:rPr lang="zh-CN" altLang="en-US" sz="1000" kern="100" baseline="0" dirty="0">
                          <a:solidFill>
                            <a:srgbClr val="25384A"/>
                          </a:solidFill>
                          <a:effectLst/>
                          <a:latin typeface="+mn-lt"/>
                          <a:ea typeface="宋体" panose="02010600030101010101" pitchFamily="2" charset="-122"/>
                          <a:cs typeface="+mn-cs"/>
                        </a:rPr>
                        <a:t>城市游览，破冰活动，欢迎招待会。</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1295739535"/>
                  </a:ext>
                </a:extLst>
              </a:tr>
              <a:tr h="597214">
                <a:tc rowSpan="2">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周二</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上午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讲座：可持续发展</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初步了解可持续发展的概念及其在广泛工程领域中的应用与影响。</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4217974711"/>
                  </a:ext>
                </a:extLst>
              </a:tr>
              <a:tr h="691033">
                <a:tc vMerge="1">
                  <a:txBody>
                    <a:bodyPr/>
                    <a:lstStyle/>
                    <a:p>
                      <a:endParaRPr lang="en-GB"/>
                    </a:p>
                  </a:txBody>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下午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研究技能</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查询文献资料，做好批判性笔记，并运用信息支持写作观点。合理规划研究项目，并掌握研究过程中涉及的伦理、知识产权和安全规范。</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1535702833"/>
                  </a:ext>
                </a:extLst>
              </a:tr>
              <a:tr h="296478">
                <a:tc>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周三</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全天</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文化参观</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全天参观牛津或剑桥</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970072363"/>
                  </a:ext>
                </a:extLst>
              </a:tr>
              <a:tr h="523518">
                <a:tc rowSpan="2">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周四</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上午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讲座：工程领域的人工智能</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介绍人工智能在工程学科中的应用。</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3424712636"/>
                  </a:ext>
                </a:extLst>
              </a:tr>
              <a:tr h="632096">
                <a:tc vMerge="1">
                  <a:txBody>
                    <a:bodyPr/>
                    <a:lstStyle/>
                    <a:p>
                      <a:endParaRPr dirty="0"/>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下午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面试技巧</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学生将学习并掌握有效参与英语面试所需的语言和技巧。学生将培养清晰表达自身能力并熟练回答面试问题的能力。</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622095858"/>
                  </a:ext>
                </a:extLst>
              </a:tr>
              <a:tr h="595761">
                <a:tc rowSpan="2">
                  <a:txBody>
                    <a:bodyPr/>
                    <a:lstStyle/>
                    <a:p>
                      <a:pPr marL="0" algn="ctr" defTabSz="685800" rtl="0" eaLnBrk="1" latinLnBrk="0" hangingPunct="1">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mn-cs"/>
                        </a:rPr>
                        <a:t>周五</a:t>
                      </a:r>
                      <a:endParaRPr lang="en-GB" sz="11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上午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小组项目</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导师会面，团队建设和项目分配，创意发展与批判性思维。</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3516560594"/>
                  </a:ext>
                </a:extLst>
              </a:tr>
              <a:tr h="937764">
                <a:tc vMerge="1">
                  <a:txBody>
                    <a:bodyPr/>
                    <a:lstStyle/>
                    <a:p>
                      <a:endParaRPr dirty="0"/>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下午</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实验项目</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在您的学科领域中获得动手经验。</a:t>
                      </a:r>
                      <a:endParaRPr lang="en-GB" altLang="zh-CN" sz="1000" kern="100" baseline="0" dirty="0">
                        <a:solidFill>
                          <a:srgbClr val="25384A"/>
                        </a:solidFill>
                        <a:effectLst/>
                        <a:latin typeface="+mn-lt"/>
                        <a:ea typeface="宋体" panose="02010600030101010101" pitchFamily="2" charset="-122"/>
                        <a:cs typeface="+mn-cs"/>
                      </a:endParaRPr>
                    </a:p>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示例实验室包括：车辆模拟器、风洞中的翼型测量、爆米花实验测量化学反应速率、苯甲酸甲酯的硝化、指纹提取与化学识别、</a:t>
                      </a:r>
                      <a:r>
                        <a:rPr lang="zh-CN" altLang="en-US" sz="1000" kern="100" baseline="0">
                          <a:solidFill>
                            <a:srgbClr val="25384A"/>
                          </a:solidFill>
                          <a:effectLst/>
                          <a:latin typeface="+mn-lt"/>
                          <a:ea typeface="宋体" panose="02010600030101010101" pitchFamily="2" charset="-122"/>
                          <a:cs typeface="+mn-cs"/>
                        </a:rPr>
                        <a:t>化工中试实验</a:t>
                      </a:r>
                      <a:r>
                        <a:rPr lang="zh-CN" altLang="en-US" sz="1000" kern="100" baseline="0" dirty="0">
                          <a:solidFill>
                            <a:srgbClr val="25384A"/>
                          </a:solidFill>
                          <a:effectLst/>
                          <a:latin typeface="+mn-lt"/>
                          <a:ea typeface="宋体" panose="02010600030101010101" pitchFamily="2" charset="-122"/>
                          <a:cs typeface="+mn-cs"/>
                        </a:rPr>
                        <a:t>等。</a:t>
                      </a:r>
                      <a:endParaRPr lang="en-GB" sz="100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507770024"/>
                  </a:ext>
                </a:extLst>
              </a:tr>
              <a:tr h="347007">
                <a:tc>
                  <a:txBody>
                    <a:bodyPr/>
                    <a:lstStyle/>
                    <a:p>
                      <a:pPr algn="ctr">
                        <a:lnSpc>
                          <a:spcPct val="107000"/>
                        </a:lnSpc>
                        <a:spcAft>
                          <a:spcPts val="800"/>
                        </a:spcAft>
                      </a:pPr>
                      <a:r>
                        <a:rPr lang="zh-CN" altLang="en-US" sz="11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rPr>
                        <a:t>周六</a:t>
                      </a:r>
                      <a:endParaRPr lang="en-GB" sz="11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b="0" kern="100" baseline="0" dirty="0">
                          <a:solidFill>
                            <a:srgbClr val="25384A"/>
                          </a:solidFill>
                          <a:effectLst/>
                          <a:latin typeface="+mn-lt"/>
                          <a:ea typeface="宋体" panose="02010600030101010101" pitchFamily="2" charset="-122"/>
                          <a:cs typeface="+mn-cs"/>
                        </a:rPr>
                        <a:t>全天</a:t>
                      </a:r>
                      <a:endParaRPr lang="en-GB" sz="1000" b="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ea typeface="宋体" panose="02010600030101010101" pitchFamily="2" charset="-122"/>
                        </a:rPr>
                        <a:t>城市观光（伦敦）</a:t>
                      </a:r>
                      <a:endParaRPr lang="en-GB" sz="10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nSpc>
                          <a:spcPct val="107000"/>
                        </a:lnSpc>
                        <a:spcAft>
                          <a:spcPts val="800"/>
                        </a:spcAft>
                      </a:pPr>
                      <a:r>
                        <a:rPr lang="zh-CN" altLang="en-US" sz="1000" b="0" i="0" baseline="0" dirty="0">
                          <a:solidFill>
                            <a:srgbClr val="404040"/>
                          </a:solidFill>
                          <a:effectLst/>
                          <a:latin typeface="Inter"/>
                          <a:ea typeface="宋体" panose="02010600030101010101" pitchFamily="2" charset="-122"/>
                        </a:rPr>
                        <a:t>学生们将探访伦敦的标志性建筑，并深入探索这座著名城市（此活动为可选项目）。</a:t>
                      </a:r>
                      <a:endParaRPr lang="en-GB" sz="10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2857361679"/>
                  </a:ext>
                </a:extLst>
              </a:tr>
              <a:tr h="523518">
                <a:tc>
                  <a:txBody>
                    <a:bodyPr/>
                    <a:lstStyle/>
                    <a:p>
                      <a:pPr algn="ctr">
                        <a:lnSpc>
                          <a:spcPct val="107000"/>
                        </a:lnSpc>
                        <a:spcAft>
                          <a:spcPts val="800"/>
                        </a:spcAft>
                      </a:pPr>
                      <a:r>
                        <a:rPr lang="zh-CN" altLang="en-US" sz="11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rPr>
                        <a:t>周日</a:t>
                      </a:r>
                      <a:endParaRPr lang="en-GB" sz="11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marL="0" algn="ctr" defTabSz="685800" rtl="0" eaLnBrk="1" latinLnBrk="0" hangingPunct="1">
                        <a:lnSpc>
                          <a:spcPct val="107000"/>
                        </a:lnSpc>
                        <a:spcAft>
                          <a:spcPts val="800"/>
                        </a:spcAft>
                      </a:pPr>
                      <a:r>
                        <a:rPr lang="zh-CN" altLang="en-US" sz="1000" b="0" kern="100" baseline="0" dirty="0">
                          <a:solidFill>
                            <a:srgbClr val="25384A"/>
                          </a:solidFill>
                          <a:effectLst/>
                          <a:latin typeface="+mn-lt"/>
                          <a:ea typeface="宋体" panose="02010600030101010101" pitchFamily="2" charset="-122"/>
                          <a:cs typeface="+mn-cs"/>
                        </a:rPr>
                        <a:t>全天</a:t>
                      </a:r>
                      <a:endParaRPr lang="en-GB" sz="1000" b="0" kern="100" baseline="0" dirty="0">
                        <a:solidFill>
                          <a:srgbClr val="25384A"/>
                        </a:solidFill>
                        <a:effectLst/>
                        <a:latin typeface="+mn-lt"/>
                        <a:ea typeface="宋体" panose="02010600030101010101" pitchFamily="2" charset="-122"/>
                        <a:cs typeface="+mn-cs"/>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ea typeface="宋体" panose="02010600030101010101" pitchFamily="2" charset="-122"/>
                        </a:rPr>
                        <a:t>自由活动</a:t>
                      </a:r>
                      <a:endParaRPr lang="en-GB" sz="10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r>
                        <a:rPr lang="zh-CN" altLang="en-US" sz="1000" b="0" i="0" kern="1200" baseline="0" dirty="0">
                          <a:solidFill>
                            <a:srgbClr val="404040"/>
                          </a:solidFill>
                          <a:effectLst/>
                          <a:latin typeface="Inter"/>
                          <a:ea typeface="宋体" panose="02010600030101010101" pitchFamily="2" charset="-122"/>
                          <a:cs typeface="+mn-cs"/>
                        </a:rPr>
                        <a:t>学生们可以自行安排活动，可以探索当地风光，也可以享受大学设施带来的便利。</a:t>
                      </a: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1978055358"/>
                  </a:ext>
                </a:extLst>
              </a:tr>
            </a:tbl>
          </a:graphicData>
        </a:graphic>
      </p:graphicFrame>
      <p:sp>
        <p:nvSpPr>
          <p:cNvPr id="10" name="TextBox 9">
            <a:extLst>
              <a:ext uri="{FF2B5EF4-FFF2-40B4-BE49-F238E27FC236}">
                <a16:creationId xmlns:a16="http://schemas.microsoft.com/office/drawing/2014/main" id="{C529CBD4-3D84-EDEE-DC6C-EE657E220AD0}"/>
              </a:ext>
            </a:extLst>
          </p:cNvPr>
          <p:cNvSpPr txBox="1"/>
          <p:nvPr/>
        </p:nvSpPr>
        <p:spPr>
          <a:xfrm>
            <a:off x="219399" y="940187"/>
            <a:ext cx="6413505" cy="846386"/>
          </a:xfrm>
          <a:prstGeom prst="rect">
            <a:avLst/>
          </a:prstGeom>
          <a:noFill/>
        </p:spPr>
        <p:txBody>
          <a:bodyPr wrap="square" rtlCol="0">
            <a:spAutoFit/>
          </a:bodyPr>
          <a:lstStyle/>
          <a:p>
            <a:pPr algn="ctr">
              <a:spcAft>
                <a:spcPts val="600"/>
              </a:spcAft>
            </a:pPr>
            <a:r>
              <a:rPr lang="zh-CN" altLang="en-US" sz="2400" b="1" spc="100" dirty="0">
                <a:solidFill>
                  <a:schemeClr val="bg1"/>
                </a:solidFill>
                <a:latin typeface="华文楷体" panose="02010600040101010101" pitchFamily="2" charset="-122"/>
                <a:ea typeface="华文楷体" panose="02010600040101010101" pitchFamily="2" charset="-122"/>
              </a:rPr>
              <a:t>暑期项目日程</a:t>
            </a:r>
          </a:p>
          <a:p>
            <a:pPr algn="ctr"/>
            <a:r>
              <a:rPr lang="zh-CN" altLang="en-US" sz="2000" b="1" spc="100" dirty="0">
                <a:solidFill>
                  <a:schemeClr val="bg1"/>
                </a:solidFill>
                <a:latin typeface="华文楷体" panose="02010600040101010101" pitchFamily="2" charset="-122"/>
                <a:ea typeface="华文楷体" panose="02010600040101010101" pitchFamily="2" charset="-122"/>
              </a:rPr>
              <a:t>第一周：</a:t>
            </a:r>
            <a:r>
              <a:rPr lang="zh-CN" altLang="en-US" sz="2000" b="1" spc="100" dirty="0">
                <a:solidFill>
                  <a:srgbClr val="FFC000"/>
                </a:solidFill>
                <a:latin typeface="华文楷体" panose="02010600040101010101" pitchFamily="2" charset="-122"/>
                <a:ea typeface="华文楷体" panose="02010600040101010101" pitchFamily="2" charset="-122"/>
              </a:rPr>
              <a:t>基础培训与探索</a:t>
            </a:r>
            <a:endParaRPr lang="en-GB" sz="2000" b="1" spc="100" dirty="0">
              <a:solidFill>
                <a:srgbClr val="FFC000"/>
              </a:solidFill>
              <a:latin typeface="华文楷体" panose="02010600040101010101" pitchFamily="2" charset="-122"/>
              <a:ea typeface="华文楷体" panose="02010600040101010101" pitchFamily="2" charset="-122"/>
            </a:endParaRPr>
          </a:p>
        </p:txBody>
      </p:sp>
      <p:grpSp>
        <p:nvGrpSpPr>
          <p:cNvPr id="11" name="Group 10">
            <a:extLst>
              <a:ext uri="{FF2B5EF4-FFF2-40B4-BE49-F238E27FC236}">
                <a16:creationId xmlns:a16="http://schemas.microsoft.com/office/drawing/2014/main" id="{FCD3C744-CF38-D29F-19CB-D08FC9789CF2}"/>
              </a:ext>
            </a:extLst>
          </p:cNvPr>
          <p:cNvGrpSpPr/>
          <p:nvPr/>
        </p:nvGrpSpPr>
        <p:grpSpPr>
          <a:xfrm>
            <a:off x="4300220" y="96412"/>
            <a:ext cx="2669045" cy="1036509"/>
            <a:chOff x="345440" y="2429128"/>
            <a:chExt cx="2669045" cy="1036509"/>
          </a:xfrm>
        </p:grpSpPr>
        <p:pic>
          <p:nvPicPr>
            <p:cNvPr id="12" name="Picture 11" descr="A logo with white text&#10;&#10;Description automatically generated">
              <a:extLst>
                <a:ext uri="{FF2B5EF4-FFF2-40B4-BE49-F238E27FC236}">
                  <a16:creationId xmlns:a16="http://schemas.microsoft.com/office/drawing/2014/main" id="{C8AE5E1E-899F-9CC7-9BB3-8929D8A386BA}"/>
                </a:ext>
              </a:extLst>
            </p:cNvPr>
            <p:cNvPicPr>
              <a:picLocks noChangeAspect="1"/>
            </p:cNvPicPr>
            <p:nvPr/>
          </p:nvPicPr>
          <p:blipFill>
            <a:blip r:embed="rId2">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13" name="TextBox 12">
              <a:extLst>
                <a:ext uri="{FF2B5EF4-FFF2-40B4-BE49-F238E27FC236}">
                  <a16:creationId xmlns:a16="http://schemas.microsoft.com/office/drawing/2014/main" id="{B4D0C73E-E14B-ADCE-175D-B08BD2A27D4E}"/>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D69474-C782-D0AD-6521-A74603E5EB53}"/>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95E3B43D-F796-B9F1-D08B-94CAE9C27A02}"/>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8370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189DBA-57C6-FF49-CE22-AB1CF341B1D9}"/>
              </a:ext>
            </a:extLst>
          </p:cNvPr>
          <p:cNvGraphicFramePr>
            <a:graphicFrameLocks noGrp="1"/>
          </p:cNvGraphicFramePr>
          <p:nvPr>
            <p:ph idx="1"/>
            <p:extLst>
              <p:ext uri="{D42A27DB-BD31-4B8C-83A1-F6EECF244321}">
                <p14:modId xmlns:p14="http://schemas.microsoft.com/office/powerpoint/2010/main" val="3096349018"/>
              </p:ext>
            </p:extLst>
          </p:nvPr>
        </p:nvGraphicFramePr>
        <p:xfrm>
          <a:off x="197708" y="1924554"/>
          <a:ext cx="6462584" cy="6425038"/>
        </p:xfrm>
        <a:graphic>
          <a:graphicData uri="http://schemas.openxmlformats.org/drawingml/2006/table">
            <a:tbl>
              <a:tblPr firstRow="1" firstCol="1" bandRow="1">
                <a:tableStyleId>{5C22544A-7EE6-4342-B048-85BDC9FD1C3A}</a:tableStyleId>
              </a:tblPr>
              <a:tblGrid>
                <a:gridCol w="887789">
                  <a:extLst>
                    <a:ext uri="{9D8B030D-6E8A-4147-A177-3AD203B41FA5}">
                      <a16:colId xmlns:a16="http://schemas.microsoft.com/office/drawing/2014/main" val="3641546359"/>
                    </a:ext>
                  </a:extLst>
                </a:gridCol>
                <a:gridCol w="1086865">
                  <a:extLst>
                    <a:ext uri="{9D8B030D-6E8A-4147-A177-3AD203B41FA5}">
                      <a16:colId xmlns:a16="http://schemas.microsoft.com/office/drawing/2014/main" val="1360337705"/>
                    </a:ext>
                  </a:extLst>
                </a:gridCol>
                <a:gridCol w="1201032">
                  <a:extLst>
                    <a:ext uri="{9D8B030D-6E8A-4147-A177-3AD203B41FA5}">
                      <a16:colId xmlns:a16="http://schemas.microsoft.com/office/drawing/2014/main" val="4250282867"/>
                    </a:ext>
                  </a:extLst>
                </a:gridCol>
                <a:gridCol w="3286898">
                  <a:extLst>
                    <a:ext uri="{9D8B030D-6E8A-4147-A177-3AD203B41FA5}">
                      <a16:colId xmlns:a16="http://schemas.microsoft.com/office/drawing/2014/main" val="2478389103"/>
                    </a:ext>
                  </a:extLst>
                </a:gridCol>
              </a:tblGrid>
              <a:tr h="347348">
                <a:tc>
                  <a:txBody>
                    <a:bodyPr/>
                    <a:lstStyle/>
                    <a:p>
                      <a:pPr algn="ctr">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Arial" panose="020B0604020202020204" pitchFamily="34" charset="0"/>
                        </a:rPr>
                        <a:t>日期</a:t>
                      </a: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zh-CN" altLang="en-US" sz="1200" kern="100" baseline="0" dirty="0">
                          <a:solidFill>
                            <a:srgbClr val="25384A"/>
                          </a:solidFill>
                          <a:effectLst/>
                          <a:latin typeface="+mn-lt"/>
                          <a:ea typeface="宋体" panose="02010600030101010101" pitchFamily="2" charset="-122"/>
                          <a:cs typeface="Arial" panose="020B0604020202020204" pitchFamily="34" charset="0"/>
                        </a:rPr>
                        <a:t>时间</a:t>
                      </a:r>
                      <a:endParaRPr lang="en-GB" sz="12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zh-CN" altLang="en-US" sz="1200" kern="100" baseline="0" dirty="0">
                          <a:solidFill>
                            <a:srgbClr val="25384A"/>
                          </a:solidFill>
                          <a:effectLst/>
                          <a:latin typeface="+mn-lt"/>
                          <a:ea typeface="宋体" panose="02010600030101010101" pitchFamily="2" charset="-122"/>
                        </a:rPr>
                        <a:t>课程内容</a:t>
                      </a:r>
                      <a:endParaRPr lang="en-GB" sz="12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800"/>
                        </a:spcAft>
                      </a:pPr>
                      <a:r>
                        <a:rPr lang="zh-CN" altLang="en-US" sz="1200" kern="100" baseline="0" dirty="0">
                          <a:solidFill>
                            <a:srgbClr val="25384A"/>
                          </a:solidFill>
                          <a:effectLst/>
                          <a:latin typeface="+mn-lt"/>
                          <a:ea typeface="宋体" panose="02010600030101010101" pitchFamily="2" charset="-122"/>
                          <a:cs typeface="Arial" panose="020B0604020202020204" pitchFamily="34" charset="0"/>
                        </a:rPr>
                        <a:t>预期成果</a:t>
                      </a:r>
                      <a:endParaRPr lang="en-GB" sz="12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2674299"/>
                  </a:ext>
                </a:extLst>
              </a:tr>
              <a:tr h="569467">
                <a:tc rowSpan="2">
                  <a:txBody>
                    <a:bodyPr/>
                    <a:lstStyle/>
                    <a:p>
                      <a:pPr algn="ctr">
                        <a:lnSpc>
                          <a:spcPct val="107000"/>
                        </a:lnSpc>
                        <a:spcAft>
                          <a:spcPts val="800"/>
                        </a:spcAft>
                      </a:pPr>
                      <a:r>
                        <a:rPr lang="zh-CN" altLang="en-US" sz="1100" kern="100" baseline="0" dirty="0">
                          <a:solidFill>
                            <a:srgbClr val="25384A"/>
                          </a:solidFill>
                          <a:effectLst/>
                          <a:latin typeface="+mn-lt"/>
                          <a:ea typeface="宋体" panose="02010600030101010101" pitchFamily="2" charset="-122"/>
                        </a:rPr>
                        <a:t>周一</a:t>
                      </a:r>
                      <a:endParaRPr lang="en-GB" sz="11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上午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小组项目</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l"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进一步拓展创意，展开批判性思考，优化设计方案。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3717403071"/>
                  </a:ext>
                </a:extLst>
              </a:tr>
              <a:tr h="714181">
                <a:tc vMerge="1">
                  <a:txBody>
                    <a:bodyPr/>
                    <a:lstStyle/>
                    <a:p>
                      <a:endParaRPr lang="en-GB"/>
                    </a:p>
                  </a:txBody>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下午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学术写作技巧</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构建有说服力的学术论点，并利用可靠信息来支撑文章中的观点。</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1675746146"/>
                  </a:ext>
                </a:extLst>
              </a:tr>
              <a:tr h="507449">
                <a:tc rowSpan="2">
                  <a:txBody>
                    <a:bodyPr/>
                    <a:lstStyle/>
                    <a:p>
                      <a:pPr algn="ctr">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Arial" panose="020B0604020202020204" pitchFamily="34" charset="0"/>
                        </a:rPr>
                        <a:t>周二</a:t>
                      </a:r>
                      <a:endParaRPr lang="en-GB" sz="11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上午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小组项目</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敲定解决方案，开始准备学习成果展示。</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1240762284"/>
                  </a:ext>
                </a:extLst>
              </a:tr>
              <a:tr h="820047">
                <a:tc vMerge="1">
                  <a:txBody>
                    <a:bodyPr/>
                    <a:lstStyle/>
                    <a:p>
                      <a:endParaRPr lang="en-GB"/>
                    </a:p>
                  </a:txBody>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下午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ea typeface="宋体" panose="02010600030101010101" pitchFamily="2" charset="-122"/>
                        </a:rPr>
                        <a:t>演示技巧</a:t>
                      </a:r>
                      <a:endParaRPr lang="en-GB" sz="10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nSpc>
                          <a:spcPct val="107000"/>
                        </a:lnSpc>
                        <a:spcAft>
                          <a:spcPts val="800"/>
                        </a:spcAft>
                      </a:pPr>
                      <a:r>
                        <a:rPr lang="zh-CN" altLang="en-US" sz="1000" kern="100" baseline="0" dirty="0">
                          <a:solidFill>
                            <a:srgbClr val="25384A"/>
                          </a:solidFill>
                          <a:effectLst/>
                          <a:ea typeface="宋体" panose="02010600030101010101" pitchFamily="2" charset="-122"/>
                        </a:rPr>
                        <a:t>提升用英语清晰且有说服力地表达自己观点的能力。参与者将学习如何构建和进行演示，同时提高语言技能和自信心。</a:t>
                      </a:r>
                      <a:endParaRPr lang="en-GB" sz="1000" kern="100" baseline="0" dirty="0">
                        <a:solidFill>
                          <a:srgbClr val="25384A"/>
                        </a:solidFill>
                        <a:effectLst/>
                        <a:latin typeface="宋体" panose="02010600030101010101" pitchFamily="2" charset="-122"/>
                        <a:ea typeface="宋体" panose="02010600030101010101" pitchFamily="2" charset="-122"/>
                        <a:cs typeface="Arial" panose="020B0604020202020204" pitchFamily="34" charset="0"/>
                      </a:endParaRPr>
                    </a:p>
                  </a:txBody>
                  <a:tcPr marL="48695" marR="48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1729217397"/>
                  </a:ext>
                </a:extLst>
              </a:tr>
              <a:tr h="554382">
                <a:tc>
                  <a:txBody>
                    <a:bodyPr/>
                    <a:lstStyle/>
                    <a:p>
                      <a:pPr algn="ctr">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Arial" panose="020B0604020202020204" pitchFamily="34" charset="0"/>
                        </a:rPr>
                        <a:t>周三</a:t>
                      </a:r>
                      <a:endParaRPr lang="en-GB" sz="11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全天</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行业参观</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针对参与者特定学科领域，访问当地行业，深入了解英国工业实践。</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1353391098"/>
                  </a:ext>
                </a:extLst>
              </a:tr>
              <a:tr h="658449">
                <a:tc rowSpan="2">
                  <a:txBody>
                    <a:bodyPr/>
                    <a:lstStyle/>
                    <a:p>
                      <a:pPr marL="0" algn="ctr" defTabSz="685800" rtl="0" eaLnBrk="1" latinLnBrk="0" hangingPunct="1">
                        <a:lnSpc>
                          <a:spcPct val="107000"/>
                        </a:lnSpc>
                        <a:spcAft>
                          <a:spcPts val="800"/>
                        </a:spcAft>
                      </a:pPr>
                      <a:r>
                        <a:rPr lang="zh-CN" altLang="en-US" sz="1100" b="1" kern="100" baseline="0" dirty="0">
                          <a:solidFill>
                            <a:srgbClr val="25384A"/>
                          </a:solidFill>
                          <a:effectLst/>
                          <a:latin typeface="+mn-lt"/>
                          <a:ea typeface="宋体" panose="02010600030101010101" pitchFamily="2" charset="-122"/>
                          <a:cs typeface="Arial" panose="020B0604020202020204" pitchFamily="34" charset="0"/>
                        </a:rPr>
                        <a:t>周四</a:t>
                      </a:r>
                      <a:endParaRPr lang="en-GB" sz="1100" b="1"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上午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小组项目</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nSpc>
                          <a:spcPct val="107000"/>
                        </a:lnSpc>
                        <a:spcAft>
                          <a:spcPts val="800"/>
                        </a:spcAft>
                      </a:pPr>
                      <a:r>
                        <a:rPr lang="zh-CN" altLang="en-US" sz="1000" kern="100" baseline="0" dirty="0">
                          <a:solidFill>
                            <a:srgbClr val="25384A"/>
                          </a:solidFill>
                          <a:effectLst/>
                          <a:latin typeface="Aptos" panose="020B0004020202020204" pitchFamily="34" charset="0"/>
                          <a:ea typeface="宋体" panose="02010600030101010101" pitchFamily="2" charset="-122"/>
                          <a:cs typeface="Arial" panose="020B0604020202020204" pitchFamily="34" charset="0"/>
                        </a:rPr>
                        <a:t>对项目解决方案进行同行评审，提出反馈意见，最终确定小组展示内容。</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2548239971"/>
                  </a:ext>
                </a:extLst>
              </a:tr>
              <a:tr h="586169">
                <a:tc vMerge="1">
                  <a:txBody>
                    <a:bodyPr/>
                    <a:lstStyle/>
                    <a:p>
                      <a:endParaRPr dirty="0"/>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下午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城市观光（温莎）</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温莎城堡，作为皇室的官方居所之一，是英国历史与文化的象征。</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1506057165"/>
                  </a:ext>
                </a:extLst>
              </a:tr>
              <a:tr h="690304">
                <a:tc rowSpan="2">
                  <a:txBody>
                    <a:bodyPr/>
                    <a:lstStyle/>
                    <a:p>
                      <a:pPr marL="0" algn="ctr" defTabSz="685800" rtl="0" eaLnBrk="1" latinLnBrk="0" hangingPunct="1">
                        <a:lnSpc>
                          <a:spcPct val="107000"/>
                        </a:lnSpc>
                        <a:spcAft>
                          <a:spcPts val="800"/>
                        </a:spcAft>
                      </a:pPr>
                      <a:r>
                        <a:rPr lang="zh-CN" altLang="en-US" sz="1100" b="1" kern="100" baseline="0" dirty="0">
                          <a:solidFill>
                            <a:srgbClr val="25384A"/>
                          </a:solidFill>
                          <a:effectLst/>
                          <a:latin typeface="+mn-lt"/>
                          <a:ea typeface="宋体" panose="02010600030101010101" pitchFamily="2" charset="-122"/>
                          <a:cs typeface="Arial" panose="020B0604020202020204" pitchFamily="34" charset="0"/>
                        </a:rPr>
                        <a:t>周五</a:t>
                      </a:r>
                      <a:endParaRPr lang="en-GB" sz="1100" b="1"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上午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指导环节</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针对参与者的项目和演示技巧提供指导与反馈，为今天下午的演示做准备。</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825633451"/>
                  </a:ext>
                </a:extLst>
              </a:tr>
              <a:tr h="542925">
                <a:tc vMerge="1">
                  <a:txBody>
                    <a:bodyPr/>
                    <a:lstStyle/>
                    <a:p>
                      <a:endParaRPr dirty="0"/>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下午</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algn="ctr" defTabSz="685800" rtl="0" eaLnBrk="1" latinLnBrk="0" hangingPunct="1">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mn-cs"/>
                        </a:rPr>
                        <a:t>演示、证书颁发、闭幕式与晚宴</a:t>
                      </a:r>
                      <a:endParaRPr lang="en-GB" sz="1000" kern="100" baseline="0" dirty="0">
                        <a:solidFill>
                          <a:srgbClr val="25384A"/>
                        </a:solidFill>
                        <a:effectLst/>
                        <a:latin typeface="+mn-lt"/>
                        <a:ea typeface="宋体" panose="02010600030101010101" pitchFamily="2" charset="-122"/>
                        <a:cs typeface="+mn-cs"/>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zh-CN" altLang="en-US" sz="1000" kern="100" baseline="0" dirty="0">
                          <a:solidFill>
                            <a:srgbClr val="25384A"/>
                          </a:solidFill>
                          <a:effectLst/>
                          <a:latin typeface="+mn-lt"/>
                          <a:ea typeface="宋体" panose="02010600030101010101" pitchFamily="2" charset="-122"/>
                        </a:rPr>
                        <a:t>展示暑期项目成果。庆祝闭幕活动，表彰参与者的成就。</a:t>
                      </a: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BFF"/>
                    </a:solidFill>
                  </a:tcPr>
                </a:tc>
                <a:extLst>
                  <a:ext uri="{0D108BD9-81ED-4DB2-BD59-A6C34878D82A}">
                    <a16:rowId xmlns:a16="http://schemas.microsoft.com/office/drawing/2014/main" val="3255426600"/>
                  </a:ext>
                </a:extLst>
              </a:tr>
              <a:tr h="434317">
                <a:tc>
                  <a:txBody>
                    <a:bodyPr/>
                    <a:lstStyle/>
                    <a:p>
                      <a:pPr algn="ctr">
                        <a:lnSpc>
                          <a:spcPct val="107000"/>
                        </a:lnSpc>
                        <a:spcAft>
                          <a:spcPts val="800"/>
                        </a:spcAft>
                      </a:pPr>
                      <a:r>
                        <a:rPr lang="zh-CN" altLang="en-US" sz="1100" kern="100" baseline="0" dirty="0">
                          <a:solidFill>
                            <a:srgbClr val="25384A"/>
                          </a:solidFill>
                          <a:effectLst/>
                          <a:latin typeface="+mn-lt"/>
                          <a:ea typeface="宋体" panose="02010600030101010101" pitchFamily="2" charset="-122"/>
                          <a:cs typeface="Arial" panose="020B0604020202020204" pitchFamily="34" charset="0"/>
                        </a:rPr>
                        <a:t>周六</a:t>
                      </a:r>
                      <a:endParaRPr lang="en-GB" sz="11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全天</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gn="ctr">
                        <a:lnSpc>
                          <a:spcPct val="107000"/>
                        </a:lnSpc>
                        <a:spcAft>
                          <a:spcPts val="800"/>
                        </a:spcAft>
                      </a:pPr>
                      <a:r>
                        <a:rPr lang="zh-CN" altLang="en-US" sz="1000" kern="100" baseline="0" dirty="0">
                          <a:solidFill>
                            <a:srgbClr val="25384A"/>
                          </a:solidFill>
                          <a:effectLst/>
                          <a:latin typeface="+mn-lt"/>
                          <a:ea typeface="宋体" panose="02010600030101010101" pitchFamily="2" charset="-122"/>
                          <a:cs typeface="Arial" panose="020B0604020202020204" pitchFamily="34" charset="0"/>
                        </a:rPr>
                        <a:t>离开萨里</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tc>
                  <a:txBody>
                    <a:bodyPr/>
                    <a:lstStyle/>
                    <a:p>
                      <a:pPr>
                        <a:lnSpc>
                          <a:spcPct val="107000"/>
                        </a:lnSpc>
                        <a:spcAft>
                          <a:spcPts val="800"/>
                        </a:spcAft>
                      </a:pPr>
                      <a:r>
                        <a:rPr lang="zh-CN" altLang="en-US" sz="1000" kern="100" baseline="0" dirty="0">
                          <a:solidFill>
                            <a:srgbClr val="25384A"/>
                          </a:solidFill>
                          <a:effectLst/>
                          <a:latin typeface="+mn-lt"/>
                          <a:ea typeface="宋体" panose="02010600030101010101" pitchFamily="2" charset="-122"/>
                        </a:rPr>
                        <a:t>返程</a:t>
                      </a:r>
                      <a:endParaRPr lang="en-GB" sz="1000" kern="100" baseline="0" dirty="0">
                        <a:solidFill>
                          <a:srgbClr val="25384A"/>
                        </a:solidFill>
                        <a:effectLst/>
                        <a:latin typeface="+mn-lt"/>
                        <a:ea typeface="宋体" panose="02010600030101010101" pitchFamily="2" charset="-122"/>
                        <a:cs typeface="Arial" panose="020B0604020202020204" pitchFamily="34" charset="0"/>
                      </a:endParaRPr>
                    </a:p>
                  </a:txBody>
                  <a:tcPr marL="53941" marR="53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DFF"/>
                    </a:solidFill>
                  </a:tcPr>
                </a:tc>
                <a:extLst>
                  <a:ext uri="{0D108BD9-81ED-4DB2-BD59-A6C34878D82A}">
                    <a16:rowId xmlns:a16="http://schemas.microsoft.com/office/drawing/2014/main" val="2545746147"/>
                  </a:ext>
                </a:extLst>
              </a:tr>
            </a:tbl>
          </a:graphicData>
        </a:graphic>
      </p:graphicFrame>
      <p:sp>
        <p:nvSpPr>
          <p:cNvPr id="2" name="TextBox 1">
            <a:extLst>
              <a:ext uri="{FF2B5EF4-FFF2-40B4-BE49-F238E27FC236}">
                <a16:creationId xmlns:a16="http://schemas.microsoft.com/office/drawing/2014/main" id="{54DB5352-78CB-D5D2-7C0A-8BBFFB0BADAA}"/>
              </a:ext>
            </a:extLst>
          </p:cNvPr>
          <p:cNvSpPr txBox="1"/>
          <p:nvPr/>
        </p:nvSpPr>
        <p:spPr>
          <a:xfrm>
            <a:off x="942976" y="8398753"/>
            <a:ext cx="5915024" cy="276999"/>
          </a:xfrm>
          <a:prstGeom prst="rect">
            <a:avLst/>
          </a:prstGeom>
          <a:noFill/>
        </p:spPr>
        <p:txBody>
          <a:bodyPr wrap="square" rtlCol="0">
            <a:spAutoFit/>
          </a:bodyPr>
          <a:lstStyle/>
          <a:p>
            <a:r>
              <a:rPr kumimoji="0" lang="en-GB" altLang="en-US" sz="12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Arial" panose="020B0604020202020204" pitchFamily="34" charset="0"/>
              </a:rPr>
              <a:t>*</a:t>
            </a:r>
            <a:r>
              <a:rPr kumimoji="0" lang="zh-CN" altLang="en-US" sz="12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Arial" panose="020B0604020202020204" pitchFamily="34" charset="0"/>
              </a:rPr>
              <a:t>请注意，本日程为计划日程，届时可能会有所变动。</a:t>
            </a:r>
            <a:endParaRPr lang="en-GB" dirty="0"/>
          </a:p>
        </p:txBody>
      </p:sp>
      <p:grpSp>
        <p:nvGrpSpPr>
          <p:cNvPr id="11" name="Group 10">
            <a:extLst>
              <a:ext uri="{FF2B5EF4-FFF2-40B4-BE49-F238E27FC236}">
                <a16:creationId xmlns:a16="http://schemas.microsoft.com/office/drawing/2014/main" id="{A0F0B9E8-D96E-4B79-19ED-B200186DCFC8}"/>
              </a:ext>
            </a:extLst>
          </p:cNvPr>
          <p:cNvGrpSpPr/>
          <p:nvPr/>
        </p:nvGrpSpPr>
        <p:grpSpPr>
          <a:xfrm>
            <a:off x="4323080" y="143128"/>
            <a:ext cx="2669045" cy="1036509"/>
            <a:chOff x="345440" y="2429128"/>
            <a:chExt cx="2669045" cy="1036509"/>
          </a:xfrm>
        </p:grpSpPr>
        <p:pic>
          <p:nvPicPr>
            <p:cNvPr id="12" name="Picture 11" descr="A logo with white text&#10;&#10;Description automatically generated">
              <a:extLst>
                <a:ext uri="{FF2B5EF4-FFF2-40B4-BE49-F238E27FC236}">
                  <a16:creationId xmlns:a16="http://schemas.microsoft.com/office/drawing/2014/main" id="{FDEA61AA-0DD0-537D-233A-A746C5D181DD}"/>
                </a:ext>
              </a:extLst>
            </p:cNvPr>
            <p:cNvPicPr>
              <a:picLocks noChangeAspect="1"/>
            </p:cNvPicPr>
            <p:nvPr/>
          </p:nvPicPr>
          <p:blipFill>
            <a:blip r:embed="rId3">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13" name="TextBox 12">
              <a:extLst>
                <a:ext uri="{FF2B5EF4-FFF2-40B4-BE49-F238E27FC236}">
                  <a16:creationId xmlns:a16="http://schemas.microsoft.com/office/drawing/2014/main" id="{7D43AB5E-5AE5-CFAF-6C97-86DB3AADE983}"/>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169FFCF-B82C-EC22-4B97-BD05DD4410D9}"/>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4381BFB-45D8-B471-ECD4-AC0F211D38CE}"/>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A3A9AE24-58DA-D44A-85CA-01D9B65660C4}"/>
              </a:ext>
            </a:extLst>
          </p:cNvPr>
          <p:cNvSpPr txBox="1"/>
          <p:nvPr/>
        </p:nvSpPr>
        <p:spPr>
          <a:xfrm>
            <a:off x="196539" y="936169"/>
            <a:ext cx="6413505" cy="846386"/>
          </a:xfrm>
          <a:prstGeom prst="rect">
            <a:avLst/>
          </a:prstGeom>
          <a:noFill/>
        </p:spPr>
        <p:txBody>
          <a:bodyPr wrap="square" rtlCol="0">
            <a:spAutoFit/>
          </a:bodyPr>
          <a:lstStyle/>
          <a:p>
            <a:pPr algn="ctr">
              <a:spcAft>
                <a:spcPts val="600"/>
              </a:spcAft>
            </a:pPr>
            <a:r>
              <a:rPr lang="zh-CN" altLang="en-US" sz="2400" b="1" spc="100" dirty="0">
                <a:solidFill>
                  <a:schemeClr val="bg1"/>
                </a:solidFill>
                <a:latin typeface="华文楷体" panose="02010600040101010101" pitchFamily="2" charset="-122"/>
                <a:ea typeface="华文楷体" panose="02010600040101010101" pitchFamily="2" charset="-122"/>
              </a:rPr>
              <a:t>暑期项目日程</a:t>
            </a:r>
          </a:p>
          <a:p>
            <a:pPr algn="ctr"/>
            <a:r>
              <a:rPr lang="zh-CN" altLang="en-US" sz="2000" b="1" spc="100" dirty="0">
                <a:solidFill>
                  <a:schemeClr val="bg1"/>
                </a:solidFill>
                <a:latin typeface="华文楷体" panose="02010600040101010101" pitchFamily="2" charset="-122"/>
                <a:ea typeface="华文楷体" panose="02010600040101010101" pitchFamily="2" charset="-122"/>
              </a:rPr>
              <a:t>第二周：</a:t>
            </a:r>
            <a:r>
              <a:rPr lang="zh-CN" altLang="en-US" sz="2000" b="1" spc="100" dirty="0">
                <a:solidFill>
                  <a:srgbClr val="FFC000"/>
                </a:solidFill>
                <a:latin typeface="华文楷体" panose="02010600040101010101" pitchFamily="2" charset="-122"/>
                <a:ea typeface="华文楷体" panose="02010600040101010101" pitchFamily="2" charset="-122"/>
              </a:rPr>
              <a:t>专业学术活动</a:t>
            </a:r>
            <a:endParaRPr lang="en-GB" altLang="zh-CN" sz="2000" b="1" spc="100" dirty="0">
              <a:solidFill>
                <a:srgbClr val="FFC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45832416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map of the united kingdom&#10;&#10;Description automatically generated">
            <a:extLst>
              <a:ext uri="{FF2B5EF4-FFF2-40B4-BE49-F238E27FC236}">
                <a16:creationId xmlns:a16="http://schemas.microsoft.com/office/drawing/2014/main" id="{CBE118A9-390C-7AED-1667-3F6651B68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69" y="1401187"/>
            <a:ext cx="6875467" cy="3238344"/>
          </a:xfrm>
        </p:spPr>
      </p:pic>
      <p:grpSp>
        <p:nvGrpSpPr>
          <p:cNvPr id="4" name="Group 3">
            <a:extLst>
              <a:ext uri="{FF2B5EF4-FFF2-40B4-BE49-F238E27FC236}">
                <a16:creationId xmlns:a16="http://schemas.microsoft.com/office/drawing/2014/main" id="{DB0524EC-289A-2CF4-CAB3-FF510DF7353C}"/>
              </a:ext>
            </a:extLst>
          </p:cNvPr>
          <p:cNvGrpSpPr/>
          <p:nvPr/>
        </p:nvGrpSpPr>
        <p:grpSpPr>
          <a:xfrm>
            <a:off x="4335438" y="128251"/>
            <a:ext cx="2669045" cy="1036509"/>
            <a:chOff x="345440" y="2429128"/>
            <a:chExt cx="2669045" cy="1036509"/>
          </a:xfrm>
        </p:grpSpPr>
        <p:pic>
          <p:nvPicPr>
            <p:cNvPr id="5" name="Picture 4" descr="A logo with white text&#10;&#10;Description automatically generated">
              <a:extLst>
                <a:ext uri="{FF2B5EF4-FFF2-40B4-BE49-F238E27FC236}">
                  <a16:creationId xmlns:a16="http://schemas.microsoft.com/office/drawing/2014/main" id="{E395910D-A0FA-1ABA-824C-03785B46D6EA}"/>
                </a:ext>
              </a:extLst>
            </p:cNvPr>
            <p:cNvPicPr>
              <a:picLocks noChangeAspect="1"/>
            </p:cNvPicPr>
            <p:nvPr/>
          </p:nvPicPr>
          <p:blipFill>
            <a:blip r:embed="rId3">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6" name="TextBox 5">
              <a:extLst>
                <a:ext uri="{FF2B5EF4-FFF2-40B4-BE49-F238E27FC236}">
                  <a16:creationId xmlns:a16="http://schemas.microsoft.com/office/drawing/2014/main" id="{CF0C5B09-3360-CCAD-0465-FD26AF0E8818}"/>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C817E98-0261-0788-B8DD-EC86063F6519}"/>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A82BFEE-75B2-0F1B-CF26-C1109BE3A465}"/>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339248F8-5690-798C-ADE3-FEF01BE63BC3}"/>
              </a:ext>
            </a:extLst>
          </p:cNvPr>
          <p:cNvSpPr txBox="1"/>
          <p:nvPr/>
        </p:nvSpPr>
        <p:spPr>
          <a:xfrm>
            <a:off x="157446" y="377458"/>
            <a:ext cx="5263978" cy="745012"/>
          </a:xfrm>
          <a:prstGeom prst="rect">
            <a:avLst/>
          </a:prstGeom>
          <a:noFill/>
        </p:spPr>
        <p:txBody>
          <a:bodyPr wrap="square" rtlCol="0">
            <a:spAutoFit/>
          </a:bodyPr>
          <a:lstStyle/>
          <a:p>
            <a:pPr marL="0" indent="0">
              <a:lnSpc>
                <a:spcPct val="107000"/>
              </a:lnSpc>
              <a:spcAft>
                <a:spcPts val="800"/>
              </a:spcAft>
              <a:buNone/>
            </a:pPr>
            <a:r>
              <a:rPr lang="zh-CN" altLang="en-US" sz="2000" b="1" cap="all" spc="600" dirty="0">
                <a:solidFill>
                  <a:schemeClr val="bg1"/>
                </a:solidFill>
                <a:latin typeface="Gotham" panose="02000604030000020004" pitchFamily="2" charset="0"/>
                <a:ea typeface="+mj-ea"/>
                <a:cs typeface="+mj-cs"/>
              </a:rPr>
              <a:t>萨里大学的地理位置</a:t>
            </a:r>
            <a:endParaRPr lang="en-GB" altLang="zh-CN" sz="2000" b="1" cap="all" spc="600" dirty="0">
              <a:solidFill>
                <a:schemeClr val="bg1"/>
              </a:solidFill>
              <a:latin typeface="Gotham" panose="02000604030000020004" pitchFamily="2" charset="0"/>
              <a:ea typeface="+mj-ea"/>
              <a:cs typeface="+mj-cs"/>
            </a:endParaRPr>
          </a:p>
          <a:p>
            <a:pPr marL="0" indent="0">
              <a:lnSpc>
                <a:spcPct val="107000"/>
              </a:lnSpc>
              <a:spcAft>
                <a:spcPts val="800"/>
              </a:spcAft>
              <a:buNone/>
            </a:pPr>
            <a:r>
              <a:rPr lang="zh-CN" altLang="en-US" sz="1400" cap="all" spc="600" dirty="0">
                <a:solidFill>
                  <a:schemeClr val="bg1"/>
                </a:solidFill>
                <a:latin typeface="+mj-lt"/>
                <a:ea typeface="+mj-ea"/>
                <a:cs typeface="+mj-cs"/>
              </a:rPr>
              <a:t>伦敦西南方向</a:t>
            </a:r>
            <a:r>
              <a:rPr lang="en-GB" altLang="zh-CN" sz="1400" cap="all" spc="600" dirty="0">
                <a:solidFill>
                  <a:schemeClr val="bg1"/>
                </a:solidFill>
                <a:latin typeface="+mj-lt"/>
                <a:ea typeface="+mj-ea"/>
                <a:cs typeface="+mj-cs"/>
              </a:rPr>
              <a:t>50</a:t>
            </a:r>
            <a:r>
              <a:rPr lang="zh-CN" altLang="en-US" sz="1400" cap="all" spc="600" dirty="0">
                <a:solidFill>
                  <a:schemeClr val="bg1"/>
                </a:solidFill>
                <a:latin typeface="+mj-lt"/>
                <a:ea typeface="+mj-ea"/>
                <a:cs typeface="+mj-cs"/>
              </a:rPr>
              <a:t>公里，</a:t>
            </a:r>
            <a:r>
              <a:rPr lang="en-GB" altLang="zh-CN" sz="1400" cap="all" spc="600" dirty="0">
                <a:solidFill>
                  <a:schemeClr val="bg1"/>
                </a:solidFill>
                <a:latin typeface="+mj-lt"/>
                <a:ea typeface="+mj-ea"/>
                <a:cs typeface="+mj-cs"/>
              </a:rPr>
              <a:t>34</a:t>
            </a:r>
            <a:r>
              <a:rPr lang="zh-CN" altLang="en-US" sz="1400" cap="all" spc="600" dirty="0">
                <a:solidFill>
                  <a:schemeClr val="bg1"/>
                </a:solidFill>
                <a:latin typeface="+mj-lt"/>
                <a:ea typeface="+mj-ea"/>
                <a:cs typeface="+mj-cs"/>
              </a:rPr>
              <a:t>分钟火车</a:t>
            </a:r>
            <a:endParaRPr lang="en-GB" sz="1400" cap="all" spc="600" dirty="0">
              <a:solidFill>
                <a:schemeClr val="bg1"/>
              </a:solidFill>
              <a:latin typeface="+mj-lt"/>
              <a:ea typeface="+mj-ea"/>
              <a:cs typeface="+mj-cs"/>
            </a:endParaRPr>
          </a:p>
        </p:txBody>
      </p:sp>
      <p:pic>
        <p:nvPicPr>
          <p:cNvPr id="1026" name="Picture 2">
            <a:extLst>
              <a:ext uri="{FF2B5EF4-FFF2-40B4-BE49-F238E27FC236}">
                <a16:creationId xmlns:a16="http://schemas.microsoft.com/office/drawing/2014/main" id="{A9E9D8DE-0749-532B-09D0-4F0599BEF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2" y="4594416"/>
            <a:ext cx="8199502" cy="454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1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B47B3428-14AF-54C7-73E9-9D02161A2EEF}"/>
              </a:ext>
            </a:extLst>
          </p:cNvPr>
          <p:cNvPicPr>
            <a:picLocks noChangeAspect="1"/>
          </p:cNvPicPr>
          <p:nvPr/>
        </p:nvPicPr>
        <p:blipFill>
          <a:blip r:embed="rId2">
            <a:extLst>
              <a:ext uri="{28A0092B-C50C-407E-A947-70E740481C1C}">
                <a14:useLocalDpi xmlns:a14="http://schemas.microsoft.com/office/drawing/2010/main" val="0"/>
              </a:ext>
            </a:extLst>
          </a:blip>
          <a:srcRect t="24457"/>
          <a:stretch/>
        </p:blipFill>
        <p:spPr>
          <a:xfrm>
            <a:off x="-738699" y="4924917"/>
            <a:ext cx="8362714" cy="3546633"/>
          </a:xfrm>
          <a:prstGeom prst="rect">
            <a:avLst/>
          </a:prstGeom>
        </p:spPr>
      </p:pic>
      <p:pic>
        <p:nvPicPr>
          <p:cNvPr id="21" name="Picture 20">
            <a:extLst>
              <a:ext uri="{FF2B5EF4-FFF2-40B4-BE49-F238E27FC236}">
                <a16:creationId xmlns:a16="http://schemas.microsoft.com/office/drawing/2014/main" id="{B3789EA5-6944-514C-59BF-5F52A8F05140}"/>
              </a:ext>
            </a:extLst>
          </p:cNvPr>
          <p:cNvPicPr>
            <a:picLocks noChangeAspect="1"/>
          </p:cNvPicPr>
          <p:nvPr/>
        </p:nvPicPr>
        <p:blipFill>
          <a:blip r:embed="rId3"/>
          <a:stretch>
            <a:fillRect/>
          </a:stretch>
        </p:blipFill>
        <p:spPr>
          <a:xfrm>
            <a:off x="-553231" y="5142552"/>
            <a:ext cx="8801896" cy="7170438"/>
          </a:xfrm>
          <a:prstGeom prst="rect">
            <a:avLst/>
          </a:prstGeom>
        </p:spPr>
      </p:pic>
      <p:sp>
        <p:nvSpPr>
          <p:cNvPr id="3" name="Content Placeholder 2">
            <a:extLst>
              <a:ext uri="{FF2B5EF4-FFF2-40B4-BE49-F238E27FC236}">
                <a16:creationId xmlns:a16="http://schemas.microsoft.com/office/drawing/2014/main" id="{50F96E56-FD4D-B9B6-DEAB-E9106568D97F}"/>
              </a:ext>
            </a:extLst>
          </p:cNvPr>
          <p:cNvSpPr>
            <a:spLocks noGrp="1"/>
          </p:cNvSpPr>
          <p:nvPr>
            <p:ph idx="1"/>
          </p:nvPr>
        </p:nvSpPr>
        <p:spPr>
          <a:xfrm>
            <a:off x="85725" y="1246364"/>
            <a:ext cx="5048250" cy="1800262"/>
          </a:xfrm>
        </p:spPr>
        <p:txBody>
          <a:bodyPr>
            <a:normAutofit fontScale="92500" lnSpcReduction="20000"/>
          </a:bodyPr>
          <a:lstStyle/>
          <a:p>
            <a:pPr>
              <a:lnSpc>
                <a:spcPct val="107000"/>
              </a:lnSpc>
              <a:spcAft>
                <a:spcPts val="600"/>
              </a:spcAft>
            </a:pPr>
            <a:r>
              <a:rPr lang="zh-CN" altLang="en-US" sz="14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费用包括：</a:t>
            </a:r>
            <a:r>
              <a:rPr lang="zh-CN" altLang="en-US" sz="14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课程费用、从机场到萨里大学校园及从校园到机场的接送大巴、萨里大学学生宿舍的住宿（单人间）、餐饮（周末除外）及文化之旅的交通和观光费用、企业参观的交通和费用、萨里体育</a:t>
            </a:r>
            <a:r>
              <a:rPr lang="zh-CN" altLang="en-US" sz="1400" kern="100" dirty="0">
                <a:solidFill>
                  <a:schemeClr val="bg1"/>
                </a:solidFill>
                <a:latin typeface="Aptos" panose="020B0004020202020204" pitchFamily="34" charset="0"/>
                <a:ea typeface="Aptos" panose="020B0004020202020204" pitchFamily="34" charset="0"/>
                <a:cs typeface="Arial" panose="020B0604020202020204" pitchFamily="34" charset="0"/>
              </a:rPr>
              <a:t>馆</a:t>
            </a:r>
            <a:r>
              <a:rPr lang="zh-CN" altLang="en-US" sz="14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的会员费、吉尔福德公交车的旅行卡、证书费用以及告别晚宴（伦敦之旅为自选项目，提供向导，采用公共交通，费用自理）。</a:t>
            </a:r>
            <a:endParaRPr lang="en-US" altLang="zh-CN" sz="14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zh-CN" altLang="en-US" sz="14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费用不包括：</a:t>
            </a:r>
            <a:r>
              <a:rPr lang="zh-CN" altLang="en-US" sz="14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机票、护照费用、签证费用、保险费用、旅行期间的个人开销，以及因个人原因或不可抗力产生的所有其他费用。</a:t>
            </a:r>
            <a:endParaRPr lang="en-GB" sz="14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FD8FD6-A2D8-B27F-B6E9-760A0B95E2AA}"/>
              </a:ext>
            </a:extLst>
          </p:cNvPr>
          <p:cNvSpPr txBox="1"/>
          <p:nvPr/>
        </p:nvSpPr>
        <p:spPr>
          <a:xfrm>
            <a:off x="220907" y="294072"/>
            <a:ext cx="2693743" cy="468333"/>
          </a:xfrm>
          <a:prstGeom prst="rect">
            <a:avLst/>
          </a:prstGeom>
          <a:noFill/>
        </p:spPr>
        <p:txBody>
          <a:bodyPr wrap="square" rtlCol="0">
            <a:spAutoFit/>
          </a:bodyPr>
          <a:lstStyle/>
          <a:p>
            <a:pPr marL="0" indent="0">
              <a:lnSpc>
                <a:spcPct val="107000"/>
              </a:lnSpc>
              <a:spcAft>
                <a:spcPts val="800"/>
              </a:spcAft>
              <a:buNone/>
            </a:pPr>
            <a:r>
              <a:rPr lang="zh-CN" altLang="en-US" sz="2400" b="1" cap="all" spc="600" dirty="0">
                <a:solidFill>
                  <a:schemeClr val="bg1"/>
                </a:solidFill>
                <a:latin typeface="Cambria" panose="02040503050406030204" pitchFamily="18" charset="0"/>
                <a:ea typeface="+mj-ea"/>
                <a:cs typeface="+mj-cs"/>
              </a:rPr>
              <a:t>如何预定位置</a:t>
            </a:r>
            <a:endParaRPr lang="en-GB" sz="2400" b="1" cap="all" spc="600" dirty="0">
              <a:solidFill>
                <a:schemeClr val="bg1"/>
              </a:solidFill>
              <a:latin typeface="Cambria" panose="02040503050406030204" pitchFamily="18" charset="0"/>
              <a:ea typeface="Cambria" panose="02040503050406030204" pitchFamily="18" charset="0"/>
              <a:cs typeface="+mj-cs"/>
            </a:endParaRPr>
          </a:p>
        </p:txBody>
      </p:sp>
      <p:sp>
        <p:nvSpPr>
          <p:cNvPr id="7" name="Oval 6">
            <a:extLst>
              <a:ext uri="{FF2B5EF4-FFF2-40B4-BE49-F238E27FC236}">
                <a16:creationId xmlns:a16="http://schemas.microsoft.com/office/drawing/2014/main" id="{CFB58503-F1E0-795F-3857-BCA30F1FA016}"/>
              </a:ext>
            </a:extLst>
          </p:cNvPr>
          <p:cNvSpPr/>
          <p:nvPr/>
        </p:nvSpPr>
        <p:spPr>
          <a:xfrm>
            <a:off x="5289780" y="1454988"/>
            <a:ext cx="1371681" cy="1376188"/>
          </a:xfrm>
          <a:prstGeom prst="ellipse">
            <a:avLst/>
          </a:prstGeom>
          <a:solidFill>
            <a:srgbClr val="F1B5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8582AFA-F73C-32A0-5ED0-6C08D7815E31}"/>
              </a:ext>
            </a:extLst>
          </p:cNvPr>
          <p:cNvSpPr txBox="1"/>
          <p:nvPr/>
        </p:nvSpPr>
        <p:spPr>
          <a:xfrm rot="776349">
            <a:off x="5386297" y="1943027"/>
            <a:ext cx="1246190" cy="400110"/>
          </a:xfrm>
          <a:prstGeom prst="rect">
            <a:avLst/>
          </a:prstGeom>
          <a:noFill/>
        </p:spPr>
        <p:txBody>
          <a:bodyPr wrap="square" rtlCol="0">
            <a:spAutoFit/>
          </a:bodyPr>
          <a:lstStyle/>
          <a:p>
            <a:r>
              <a:rPr lang="en-GB" sz="2000" b="1" kern="100" dirty="0">
                <a:solidFill>
                  <a:srgbClr val="25384A"/>
                </a:solidFill>
                <a:effectLst/>
                <a:latin typeface="Aptos" panose="020B0004020202020204" pitchFamily="34" charset="0"/>
                <a:ea typeface="Aptos" panose="020B0004020202020204" pitchFamily="34" charset="0"/>
                <a:cs typeface="Arial" panose="020B0604020202020204" pitchFamily="34" charset="0"/>
              </a:rPr>
              <a:t>£2975/</a:t>
            </a:r>
            <a:r>
              <a:rPr lang="zh-CN" altLang="en-US" b="1" kern="100" dirty="0">
                <a:solidFill>
                  <a:srgbClr val="25384A"/>
                </a:solidFill>
                <a:effectLst/>
                <a:latin typeface="Aptos" panose="020B0004020202020204" pitchFamily="34" charset="0"/>
                <a:ea typeface="Aptos" panose="020B0004020202020204" pitchFamily="34" charset="0"/>
                <a:cs typeface="Arial" panose="020B0604020202020204" pitchFamily="34" charset="0"/>
              </a:rPr>
              <a:t>人</a:t>
            </a:r>
            <a:r>
              <a:rPr lang="en-GB" b="1" kern="100" dirty="0">
                <a:solidFill>
                  <a:srgbClr val="25384A"/>
                </a:solidFill>
                <a:effectLst/>
                <a:latin typeface="Aptos" panose="020B0004020202020204" pitchFamily="34" charset="0"/>
                <a:ea typeface="Aptos" panose="020B00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8D385908-C875-8499-49B4-005E95EE1FF5}"/>
              </a:ext>
            </a:extLst>
          </p:cNvPr>
          <p:cNvSpPr txBox="1"/>
          <p:nvPr/>
        </p:nvSpPr>
        <p:spPr>
          <a:xfrm>
            <a:off x="679621" y="7454369"/>
            <a:ext cx="5548183" cy="1623139"/>
          </a:xfrm>
          <a:prstGeom prst="roundRect">
            <a:avLst/>
          </a:prstGeom>
          <a:solidFill>
            <a:schemeClr val="bg1"/>
          </a:solidFill>
        </p:spPr>
        <p:txBody>
          <a:bodyPr wrap="square" rtlCol="0">
            <a:spAutoFit/>
          </a:bodyPr>
          <a:lstStyle/>
          <a:p>
            <a:pPr marL="0" indent="0" algn="ctr">
              <a:lnSpc>
                <a:spcPct val="107000"/>
              </a:lnSpc>
              <a:spcAft>
                <a:spcPts val="800"/>
              </a:spcAft>
              <a:buNone/>
            </a:pPr>
            <a:r>
              <a:rPr lang="zh-CN" altLang="en-US" sz="1400" b="0" i="0" dirty="0">
                <a:solidFill>
                  <a:srgbClr val="404040"/>
                </a:solidFill>
                <a:effectLst/>
              </a:rPr>
              <a:t>更多详情</a:t>
            </a:r>
            <a:br>
              <a:rPr lang="zh-CN" altLang="en-US" sz="1400" dirty="0"/>
            </a:br>
            <a:r>
              <a:rPr lang="zh-CN" altLang="en-US" sz="1400" b="0" i="0" dirty="0">
                <a:solidFill>
                  <a:srgbClr val="404040"/>
                </a:solidFill>
                <a:effectLst/>
              </a:rPr>
              <a:t>若您希望获取关于暑期学校的更多信息，请发送电子邮件至：</a:t>
            </a:r>
            <a:br>
              <a:rPr lang="zh-CN" altLang="en-US" sz="1400" dirty="0"/>
            </a:br>
            <a:r>
              <a:rPr lang="zh-CN" altLang="en-US" sz="1400" b="0" i="0" dirty="0">
                <a:solidFill>
                  <a:srgbClr val="404040"/>
                </a:solidFill>
                <a:effectLst/>
              </a:rPr>
              <a:t>暑期学校咨询：</a:t>
            </a:r>
            <a:r>
              <a:rPr lang="en-GB" altLang="zh-CN" sz="1400" b="0" i="0" u="none" strike="noStrike" dirty="0">
                <a:effectLst/>
                <a:latin typeface="Inter"/>
                <a:hlinkClick r:id="rId4"/>
              </a:rPr>
              <a:t>FEPS-Summer-Schools@surrey.ac.uk</a:t>
            </a:r>
            <a:br>
              <a:rPr lang="en-GB" altLang="zh-CN" sz="1400" dirty="0"/>
            </a:br>
            <a:r>
              <a:rPr lang="zh-CN" altLang="en-US" sz="1400" dirty="0">
                <a:solidFill>
                  <a:srgbClr val="404040"/>
                </a:solidFill>
                <a:latin typeface="Inter"/>
              </a:rPr>
              <a:t>化学</a:t>
            </a:r>
            <a:r>
              <a:rPr lang="zh-CN" altLang="en-US" sz="1400" b="0" i="0" dirty="0">
                <a:solidFill>
                  <a:srgbClr val="404040"/>
                </a:solidFill>
                <a:effectLst/>
                <a:latin typeface="Inter"/>
              </a:rPr>
              <a:t>及</a:t>
            </a:r>
            <a:r>
              <a:rPr lang="zh-CN" altLang="en-US" sz="1400" dirty="0">
                <a:solidFill>
                  <a:srgbClr val="404040"/>
                </a:solidFill>
                <a:latin typeface="Inter"/>
              </a:rPr>
              <a:t>化学</a:t>
            </a:r>
            <a:r>
              <a:rPr lang="zh-CN" altLang="en-US" sz="1400" b="0" i="0" dirty="0">
                <a:solidFill>
                  <a:srgbClr val="404040"/>
                </a:solidFill>
                <a:effectLst/>
                <a:latin typeface="Inter"/>
              </a:rPr>
              <a:t>工程：</a:t>
            </a:r>
            <a:r>
              <a:rPr lang="en-GB" altLang="zh-CN" sz="1400" b="0" i="0" u="none" strike="noStrike" dirty="0">
                <a:effectLst/>
                <a:latin typeface="Inter"/>
                <a:hlinkClick r:id="rId5"/>
              </a:rPr>
              <a:t>l.xing@surrey.ac.uk</a:t>
            </a:r>
            <a:br>
              <a:rPr lang="en-GB" altLang="zh-CN" sz="1400" dirty="0"/>
            </a:br>
            <a:r>
              <a:rPr lang="zh-CN" altLang="en-US" sz="1400" b="0" i="0" dirty="0">
                <a:solidFill>
                  <a:srgbClr val="404040"/>
                </a:solidFill>
                <a:effectLst/>
                <a:latin typeface="Inter"/>
              </a:rPr>
              <a:t>土木及环境工程：</a:t>
            </a:r>
            <a:r>
              <a:rPr lang="en-GB" altLang="zh-CN" sz="1400" b="0" i="0" u="none" strike="noStrike" dirty="0">
                <a:effectLst/>
                <a:latin typeface="Inter"/>
                <a:hlinkClick r:id="rId6"/>
              </a:rPr>
              <a:t>a.behnejad@surrey.ac.uk</a:t>
            </a:r>
            <a:br>
              <a:rPr lang="en-GB" altLang="zh-CN" sz="1400" dirty="0"/>
            </a:br>
            <a:r>
              <a:rPr lang="zh-CN" altLang="en-US" sz="1400" b="0" i="0" dirty="0">
                <a:solidFill>
                  <a:srgbClr val="404040"/>
                </a:solidFill>
                <a:effectLst/>
                <a:latin typeface="Inter"/>
              </a:rPr>
              <a:t>机械工程：</a:t>
            </a:r>
            <a:r>
              <a:rPr lang="en-GB" altLang="zh-CN" sz="1400" b="0" i="0" u="none" strike="noStrike" dirty="0">
                <a:effectLst/>
                <a:latin typeface="Inter"/>
                <a:hlinkClick r:id="rId7"/>
              </a:rPr>
              <a:t>g.tian@surrey.ac.uk</a:t>
            </a:r>
            <a:endParaRPr lang="en-GB" sz="1200" b="1" kern="100" dirty="0">
              <a:latin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80F9A96-4DF6-78F7-7A74-58977BBFDD87}"/>
              </a:ext>
            </a:extLst>
          </p:cNvPr>
          <p:cNvSpPr txBox="1"/>
          <p:nvPr/>
        </p:nvSpPr>
        <p:spPr>
          <a:xfrm>
            <a:off x="159550" y="3080644"/>
            <a:ext cx="6528646" cy="1743528"/>
          </a:xfrm>
          <a:prstGeom prst="roundRect">
            <a:avLst/>
          </a:prstGeom>
          <a:noFill/>
          <a:ln w="28575">
            <a:solidFill>
              <a:srgbClr val="F1B53D"/>
            </a:solidFill>
          </a:ln>
        </p:spPr>
        <p:txBody>
          <a:bodyPr wrap="square" rtlCol="0">
            <a:spAutoFit/>
          </a:bodyPr>
          <a:lstStyle/>
          <a:p>
            <a:pPr marL="0" indent="0" algn="just">
              <a:lnSpc>
                <a:spcPct val="107000"/>
              </a:lnSpc>
              <a:spcBef>
                <a:spcPts val="300"/>
              </a:spcBef>
              <a:spcAft>
                <a:spcPts val="300"/>
              </a:spcAft>
              <a:buNone/>
            </a:pPr>
            <a:r>
              <a:rPr lang="zh-CN" altLang="en-US" sz="1400" kern="100" dirty="0">
                <a:solidFill>
                  <a:schemeClr val="bg1"/>
                </a:solidFill>
                <a:cs typeface="Arial" panose="020B0604020202020204" pitchFamily="34" charset="0"/>
              </a:rPr>
              <a:t>暑期项目联系邮箱：</a:t>
            </a:r>
            <a:r>
              <a:rPr lang="en-US" altLang="zh-CN" sz="1400" kern="100" dirty="0">
                <a:solidFill>
                  <a:srgbClr val="FFC000"/>
                </a:solidFill>
                <a:cs typeface="Arial" panose="020B0604020202020204" pitchFamily="34" charset="0"/>
                <a:hlinkClick r:id="rId4">
                  <a:extLst>
                    <a:ext uri="{A12FA001-AC4F-418D-AE19-62706E023703}">
                      <ahyp:hlinkClr xmlns:ahyp="http://schemas.microsoft.com/office/drawing/2018/hyperlinkcolor" val="tx"/>
                    </a:ext>
                  </a:extLst>
                </a:hlinkClick>
              </a:rPr>
              <a:t>FEPS-Summer-Schools@surrey.ac.uk</a:t>
            </a:r>
            <a:r>
              <a:rPr lang="en-US" altLang="zh-CN" sz="1400" kern="100" dirty="0">
                <a:solidFill>
                  <a:srgbClr val="FFC000"/>
                </a:solidFill>
                <a:cs typeface="Arial" panose="020B0604020202020204" pitchFamily="34" charset="0"/>
              </a:rPr>
              <a:t> </a:t>
            </a:r>
            <a:endParaRPr lang="en-GB" altLang="zh-CN" sz="1400" kern="100" dirty="0">
              <a:solidFill>
                <a:srgbClr val="FFC000"/>
              </a:solidFill>
              <a:cs typeface="Arial" panose="020B0604020202020204" pitchFamily="34" charset="0"/>
            </a:endParaRPr>
          </a:p>
          <a:p>
            <a:pPr algn="just">
              <a:spcBef>
                <a:spcPts val="300"/>
              </a:spcBef>
              <a:spcAft>
                <a:spcPts val="300"/>
              </a:spcAft>
            </a:pPr>
            <a:r>
              <a:rPr lang="zh-CN" altLang="en-US" sz="1400" kern="100" dirty="0">
                <a:solidFill>
                  <a:schemeClr val="bg1"/>
                </a:solidFill>
                <a:cs typeface="Arial" panose="020B0604020202020204" pitchFamily="34" charset="0"/>
              </a:rPr>
              <a:t>预定及付款链接：</a:t>
            </a:r>
            <a:r>
              <a:rPr lang="en-GB" sz="1400" dirty="0">
                <a:solidFill>
                  <a:srgbClr val="FFC000"/>
                </a:solidFill>
                <a:hlinkClick r:id="rId8">
                  <a:extLst>
                    <a:ext uri="{A12FA001-AC4F-418D-AE19-62706E023703}">
                      <ahyp:hlinkClr xmlns:ahyp="http://schemas.microsoft.com/office/drawing/2018/hyperlinkcolor" val="tx"/>
                    </a:ext>
                  </a:extLst>
                </a:hlinkClick>
              </a:rPr>
              <a:t>https://store.surrey.ac.uk/short-courses/feps-faculty-of-engineering-physical-sciences/short-courses/surrey-science-engineering-summer-school-2025</a:t>
            </a:r>
            <a:r>
              <a:rPr lang="en-GB" sz="1400" dirty="0">
                <a:solidFill>
                  <a:srgbClr val="FFC000"/>
                </a:solidFill>
              </a:rPr>
              <a:t> </a:t>
            </a:r>
          </a:p>
          <a:p>
            <a:pPr marL="0" indent="0">
              <a:lnSpc>
                <a:spcPct val="107000"/>
              </a:lnSpc>
              <a:spcBef>
                <a:spcPts val="300"/>
              </a:spcBef>
              <a:spcAft>
                <a:spcPts val="300"/>
              </a:spcAft>
              <a:buNone/>
            </a:pPr>
            <a:r>
              <a:rPr lang="zh-CN" altLang="en-US" sz="1400" kern="100" dirty="0">
                <a:solidFill>
                  <a:schemeClr val="bg1"/>
                </a:solidFill>
                <a:cs typeface="Arial" panose="020B0604020202020204" pitchFamily="34" charset="0"/>
              </a:rPr>
              <a:t>为保证学生体验，我们将严格限定人数。为确保您的位置，请在</a:t>
            </a:r>
            <a:r>
              <a:rPr lang="en-US" altLang="zh-CN" sz="1400" kern="100" dirty="0">
                <a:solidFill>
                  <a:schemeClr val="bg1"/>
                </a:solidFill>
                <a:cs typeface="Arial" panose="020B0604020202020204" pitchFamily="34" charset="0"/>
              </a:rPr>
              <a:t>2025</a:t>
            </a:r>
            <a:r>
              <a:rPr lang="zh-CN" altLang="en-US" sz="1400" kern="100" dirty="0">
                <a:solidFill>
                  <a:schemeClr val="bg1"/>
                </a:solidFill>
                <a:cs typeface="Arial" panose="020B0604020202020204" pitchFamily="34" charset="0"/>
              </a:rPr>
              <a:t>年</a:t>
            </a:r>
            <a:r>
              <a:rPr lang="en-US" altLang="zh-CN" sz="1400" kern="100" dirty="0">
                <a:solidFill>
                  <a:schemeClr val="bg1"/>
                </a:solidFill>
                <a:cs typeface="Arial" panose="020B0604020202020204" pitchFamily="34" charset="0"/>
              </a:rPr>
              <a:t>5</a:t>
            </a:r>
            <a:r>
              <a:rPr lang="zh-CN" altLang="en-US" sz="1400" kern="100" dirty="0">
                <a:solidFill>
                  <a:schemeClr val="bg1"/>
                </a:solidFill>
                <a:cs typeface="Arial" panose="020B0604020202020204" pitchFamily="34" charset="0"/>
              </a:rPr>
              <a:t>月</a:t>
            </a:r>
            <a:r>
              <a:rPr lang="en-US" altLang="zh-CN" sz="1400" kern="100" dirty="0">
                <a:solidFill>
                  <a:schemeClr val="bg1"/>
                </a:solidFill>
                <a:cs typeface="Arial" panose="020B0604020202020204" pitchFamily="34" charset="0"/>
              </a:rPr>
              <a:t>1</a:t>
            </a:r>
            <a:r>
              <a:rPr lang="zh-CN" altLang="en-US" sz="1400" kern="100" dirty="0">
                <a:solidFill>
                  <a:schemeClr val="bg1"/>
                </a:solidFill>
                <a:cs typeface="Arial" panose="020B0604020202020204" pitchFamily="34" charset="0"/>
              </a:rPr>
              <a:t>日前全额付款，以便我们发送邀请信及辅助您后续的签证申请。</a:t>
            </a:r>
            <a:endParaRPr lang="en-GB" sz="1400" kern="100" dirty="0">
              <a:solidFill>
                <a:schemeClr val="bg1"/>
              </a:solidFill>
              <a:cs typeface="Arial" panose="020B0604020202020204" pitchFamily="34" charset="0"/>
            </a:endParaRPr>
          </a:p>
        </p:txBody>
      </p:sp>
      <p:grpSp>
        <p:nvGrpSpPr>
          <p:cNvPr id="16" name="Group 15">
            <a:extLst>
              <a:ext uri="{FF2B5EF4-FFF2-40B4-BE49-F238E27FC236}">
                <a16:creationId xmlns:a16="http://schemas.microsoft.com/office/drawing/2014/main" id="{3462309A-388E-3861-FED3-31FA0F098AAE}"/>
              </a:ext>
            </a:extLst>
          </p:cNvPr>
          <p:cNvGrpSpPr/>
          <p:nvPr/>
        </p:nvGrpSpPr>
        <p:grpSpPr>
          <a:xfrm>
            <a:off x="4323080" y="143128"/>
            <a:ext cx="2669045" cy="1036509"/>
            <a:chOff x="345440" y="2429128"/>
            <a:chExt cx="2669045" cy="1036509"/>
          </a:xfrm>
        </p:grpSpPr>
        <p:pic>
          <p:nvPicPr>
            <p:cNvPr id="17" name="Picture 16" descr="A logo with white text&#10;&#10;Description automatically generated">
              <a:extLst>
                <a:ext uri="{FF2B5EF4-FFF2-40B4-BE49-F238E27FC236}">
                  <a16:creationId xmlns:a16="http://schemas.microsoft.com/office/drawing/2014/main" id="{EBC25CE5-7BFC-E899-1BFF-7A1EE25EDAE1}"/>
                </a:ext>
              </a:extLst>
            </p:cNvPr>
            <p:cNvPicPr>
              <a:picLocks noChangeAspect="1"/>
            </p:cNvPicPr>
            <p:nvPr/>
          </p:nvPicPr>
          <p:blipFill>
            <a:blip r:embed="rId9">
              <a:extLst>
                <a:ext uri="{28A0092B-C50C-407E-A947-70E740481C1C}">
                  <a14:useLocalDpi xmlns:a14="http://schemas.microsoft.com/office/drawing/2010/main" val="0"/>
                </a:ext>
              </a:extLst>
            </a:blip>
            <a:srcRect l="3004" t="7419" r="74869" b="42778"/>
            <a:stretch/>
          </p:blipFill>
          <p:spPr>
            <a:xfrm>
              <a:off x="345440" y="2429128"/>
              <a:ext cx="482600" cy="584200"/>
            </a:xfrm>
            <a:prstGeom prst="rect">
              <a:avLst/>
            </a:prstGeom>
          </p:spPr>
        </p:pic>
        <p:sp>
          <p:nvSpPr>
            <p:cNvPr id="18" name="TextBox 17">
              <a:extLst>
                <a:ext uri="{FF2B5EF4-FFF2-40B4-BE49-F238E27FC236}">
                  <a16:creationId xmlns:a16="http://schemas.microsoft.com/office/drawing/2014/main" id="{A2B23984-5033-D709-88BA-D09406C6CB62}"/>
                </a:ext>
              </a:extLst>
            </p:cNvPr>
            <p:cNvSpPr txBox="1"/>
            <p:nvPr/>
          </p:nvSpPr>
          <p:spPr>
            <a:xfrm>
              <a:off x="706431" y="2441906"/>
              <a:ext cx="2308054" cy="830997"/>
            </a:xfrm>
            <a:prstGeom prst="rect">
              <a:avLst/>
            </a:prstGeom>
            <a:noFill/>
          </p:spPr>
          <p:txBody>
            <a:bodyPr wrap="square" rtlCol="0">
              <a:spAutoFit/>
            </a:bodyPr>
            <a:lstStyle/>
            <a:p>
              <a:r>
                <a:rPr lang="en-US"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FACULTY OF ENGINEERING AND PHYSICAL SCIENCES</a:t>
              </a:r>
              <a:endParaRPr lang="en-GB" sz="160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A96062A-DDA6-B7CE-139B-64EA6703C645}"/>
                </a:ext>
              </a:extLst>
            </p:cNvPr>
            <p:cNvSpPr txBox="1"/>
            <p:nvPr/>
          </p:nvSpPr>
          <p:spPr>
            <a:xfrm>
              <a:off x="721671" y="3211721"/>
              <a:ext cx="1962150" cy="253916"/>
            </a:xfrm>
            <a:prstGeom prst="rect">
              <a:avLst/>
            </a:prstGeom>
            <a:noFill/>
          </p:spPr>
          <p:txBody>
            <a:bodyPr wrap="square" rtlCol="0">
              <a:spAutoFit/>
            </a:bodyPr>
            <a:lstStyle/>
            <a:p>
              <a:r>
                <a:rPr lang="en-US"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rPr>
                <a:t>UNIVERSITY OF SURREY</a:t>
              </a:r>
              <a:endParaRPr lang="en-GB" sz="1050" b="1" dirty="0">
                <a:solidFill>
                  <a:schemeClr val="bg1"/>
                </a:solidFill>
                <a:latin typeface="Aptos SemiBold" panose="020F0502020204030204" pitchFamily="34" charset="0"/>
                <a:ea typeface="Source Sans Pro SemiBold" panose="020B0603030403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56A9F10F-4530-9D14-3B13-E4ED3A172C66}"/>
                </a:ext>
              </a:extLst>
            </p:cNvPr>
            <p:cNvCxnSpPr>
              <a:cxnSpLocks/>
            </p:cNvCxnSpPr>
            <p:nvPr/>
          </p:nvCxnSpPr>
          <p:spPr>
            <a:xfrm>
              <a:off x="792480" y="3206062"/>
              <a:ext cx="191807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58098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A714F428030D44B5AE680AAC3F8790" ma:contentTypeVersion="12" ma:contentTypeDescription="Create a new document." ma:contentTypeScope="" ma:versionID="2758f0e45b31646dff57be9cdaa58f69">
  <xsd:schema xmlns:xsd="http://www.w3.org/2001/XMLSchema" xmlns:xs="http://www.w3.org/2001/XMLSchema" xmlns:p="http://schemas.microsoft.com/office/2006/metadata/properties" xmlns:ns2="32cfda59-a594-436f-8ef5-ae227d34b8c7" xmlns:ns3="267260ca-1617-400f-bdb9-428448e3364e" targetNamespace="http://schemas.microsoft.com/office/2006/metadata/properties" ma:root="true" ma:fieldsID="44b7104a13ff50f73577649c5dc02665" ns2:_="" ns3:_="">
    <xsd:import namespace="32cfda59-a594-436f-8ef5-ae227d34b8c7"/>
    <xsd:import namespace="267260ca-1617-400f-bdb9-428448e336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fda59-a594-436f-8ef5-ae227d34b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8692e38-9dd4-4db7-af25-16fcd4767bb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7260ca-1617-400f-bdb9-428448e3364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b84ce68-b401-4661-9217-b4f9b5e6124d}" ma:internalName="TaxCatchAll" ma:showField="CatchAllData" ma:web="267260ca-1617-400f-bdb9-428448e336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154C39-0B35-4939-AF2F-F6910120DB2B}">
  <ds:schemaRefs>
    <ds:schemaRef ds:uri="http://schemas.microsoft.com/sharepoint/v3/contenttype/forms"/>
  </ds:schemaRefs>
</ds:datastoreItem>
</file>

<file path=customXml/itemProps2.xml><?xml version="1.0" encoding="utf-8"?>
<ds:datastoreItem xmlns:ds="http://schemas.openxmlformats.org/officeDocument/2006/customXml" ds:itemID="{ACBE2DD4-F185-473B-941D-1011ECB06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cfda59-a594-436f-8ef5-ae227d34b8c7"/>
    <ds:schemaRef ds:uri="267260ca-1617-400f-bdb9-428448e336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Office Theme</Template>
  <TotalTime>8611</TotalTime>
  <Words>2238</Words>
  <Application>Microsoft Office PowerPoint</Application>
  <PresentationFormat>全屏显示(4:3)</PresentationFormat>
  <Paragraphs>190</Paragraphs>
  <Slides>9</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9</vt:i4>
      </vt:variant>
    </vt:vector>
  </HeadingPairs>
  <TitlesOfParts>
    <vt:vector size="22" baseType="lpstr">
      <vt:lpstr>Gotham</vt:lpstr>
      <vt:lpstr>Inter</vt:lpstr>
      <vt:lpstr>华文中宋</vt:lpstr>
      <vt:lpstr>华文楷体</vt:lpstr>
      <vt:lpstr>宋体</vt:lpstr>
      <vt:lpstr>微软雅黑</vt:lpstr>
      <vt:lpstr>Aptos</vt:lpstr>
      <vt:lpstr>Aptos Display</vt:lpstr>
      <vt:lpstr>Aptos SemiBold</vt:lpstr>
      <vt:lpstr>Arial</vt:lpstr>
      <vt:lpstr>Cambria</vt:lpstr>
      <vt:lpstr>Georgia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University of Surrey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Blamey, Vicki (Surrey Business Schl)</dc:creator>
  <cp:lastModifiedBy>Lei Xing</cp:lastModifiedBy>
  <cp:revision>26</cp:revision>
  <dcterms:created xsi:type="dcterms:W3CDTF">2024-10-03T13:05:00Z</dcterms:created>
  <dcterms:modified xsi:type="dcterms:W3CDTF">2025-03-07T13:21:41Z</dcterms:modified>
</cp:coreProperties>
</file>