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313" r:id="rId6"/>
    <p:sldId id="314" r:id="rId7"/>
    <p:sldId id="315" r:id="rId8"/>
    <p:sldId id="286" r:id="rId9"/>
    <p:sldId id="288" r:id="rId10"/>
    <p:sldId id="261" r:id="rId11"/>
    <p:sldId id="414" r:id="rId12"/>
    <p:sldId id="407" r:id="rId13"/>
    <p:sldId id="408" r:id="rId14"/>
    <p:sldId id="409" r:id="rId15"/>
    <p:sldId id="410" r:id="rId16"/>
    <p:sldId id="418" r:id="rId17"/>
    <p:sldId id="419" r:id="rId18"/>
    <p:sldId id="411" r:id="rId19"/>
    <p:sldId id="412" r:id="rId20"/>
    <p:sldId id="416" r:id="rId21"/>
    <p:sldId id="417" r:id="rId22"/>
    <p:sldId id="262" r:id="rId23"/>
    <p:sldId id="268" r:id="rId24"/>
    <p:sldId id="284" r:id="rId25"/>
    <p:sldId id="400" r:id="rId26"/>
    <p:sldId id="399" r:id="rId27"/>
    <p:sldId id="401" r:id="rId28"/>
    <p:sldId id="402" r:id="rId29"/>
    <p:sldId id="404" r:id="rId30"/>
    <p:sldId id="403" r:id="rId31"/>
    <p:sldId id="283" r:id="rId32"/>
    <p:sldId id="41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McGinnis" initials="SM" lastIdx="1" clrIdx="0">
    <p:extLst>
      <p:ext uri="{19B8F6BF-5375-455C-9EA6-DF929625EA0E}">
        <p15:presenceInfo xmlns:p15="http://schemas.microsoft.com/office/powerpoint/2012/main" userId="S::smcginni@ucalgary.ca::872ced8e-7ff7-41f0-9d8a-743ff70d0fa3" providerId="AD"/>
      </p:ext>
    </p:extLst>
  </p:cmAuthor>
  <p:cmAuthor id="2" name="Tanya Brucker" initials="TB" lastIdx="1" clrIdx="1">
    <p:extLst>
      <p:ext uri="{19B8F6BF-5375-455C-9EA6-DF929625EA0E}">
        <p15:presenceInfo xmlns:p15="http://schemas.microsoft.com/office/powerpoint/2012/main" userId="S::tbbrucke@ucalgary.ca::cf3dca61-8013-490d-ba3a-3079581789e7" providerId="AD"/>
      </p:ext>
    </p:extLst>
  </p:cmAuthor>
  <p:cmAuthor id="3" name="Qiao Sun" initials="QS" lastIdx="1" clrIdx="2">
    <p:extLst>
      <p:ext uri="{19B8F6BF-5375-455C-9EA6-DF929625EA0E}">
        <p15:presenceInfo xmlns:p15="http://schemas.microsoft.com/office/powerpoint/2012/main" userId="S::qsun@ucalgary.ca::cc99fd4a-943c-4d3f-a8fa-cd154ceb0c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031"/>
    <a:srgbClr val="FFCD00"/>
    <a:srgbClr val="E32726"/>
    <a:srgbClr val="D60057"/>
    <a:srgbClr val="8B857B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1"/>
    <p:restoredTop sz="94649"/>
  </p:normalViewPr>
  <p:slideViewPr>
    <p:cSldViewPr snapToGrid="0" snapToObjects="1" showGuides="1">
      <p:cViewPr varScale="1">
        <p:scale>
          <a:sx n="102" d="100"/>
          <a:sy n="102" d="100"/>
        </p:scale>
        <p:origin x="672" y="176"/>
      </p:cViewPr>
      <p:guideLst>
        <p:guide orient="horz" pos="411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E6F21D-7272-4A45-9315-51F7A31B146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F9AE490-2EA6-4B5C-A97D-77BBB9FE6ACF}">
      <dgm:prSet/>
      <dgm:spPr/>
      <dgm:t>
        <a:bodyPr/>
        <a:lstStyle/>
        <a:p>
          <a:r>
            <a:rPr lang="en-US"/>
            <a:t>Member of Canada’s U15 </a:t>
          </a:r>
          <a:br>
            <a:rPr lang="en-US"/>
          </a:br>
          <a:r>
            <a:rPr lang="en-US"/>
            <a:t>research-intensive universities</a:t>
          </a:r>
        </a:p>
      </dgm:t>
    </dgm:pt>
    <dgm:pt modelId="{7FE1028C-8E8A-4D9D-B92E-233D5293C9CA}" type="parTrans" cxnId="{B51BC9D0-4B2D-49F7-960D-EC6EEFE25711}">
      <dgm:prSet/>
      <dgm:spPr/>
      <dgm:t>
        <a:bodyPr/>
        <a:lstStyle/>
        <a:p>
          <a:endParaRPr lang="en-US"/>
        </a:p>
      </dgm:t>
    </dgm:pt>
    <dgm:pt modelId="{AA6ADD50-05D5-42B9-8170-35F95FF685C7}" type="sibTrans" cxnId="{B51BC9D0-4B2D-49F7-960D-EC6EEFE25711}">
      <dgm:prSet/>
      <dgm:spPr/>
      <dgm:t>
        <a:bodyPr/>
        <a:lstStyle/>
        <a:p>
          <a:endParaRPr lang="en-US"/>
        </a:p>
      </dgm:t>
    </dgm:pt>
    <dgm:pt modelId="{8957863F-4EC6-4BE4-B796-124CC628F5A7}">
      <dgm:prSet/>
      <dgm:spPr/>
      <dgm:t>
        <a:bodyPr/>
        <a:lstStyle/>
        <a:p>
          <a:r>
            <a:rPr lang="en-US"/>
            <a:t>~33,000 students in 100+ programs</a:t>
          </a:r>
        </a:p>
      </dgm:t>
    </dgm:pt>
    <dgm:pt modelId="{CF19FD9F-0112-49FD-A5E3-BC32550E7B12}" type="parTrans" cxnId="{F010EF21-A5CA-461E-9BEF-B709B5BD1CE0}">
      <dgm:prSet/>
      <dgm:spPr/>
      <dgm:t>
        <a:bodyPr/>
        <a:lstStyle/>
        <a:p>
          <a:endParaRPr lang="en-US"/>
        </a:p>
      </dgm:t>
    </dgm:pt>
    <dgm:pt modelId="{BC54999E-FC09-40BB-85E0-AF011A877BB5}" type="sibTrans" cxnId="{F010EF21-A5CA-461E-9BEF-B709B5BD1CE0}">
      <dgm:prSet/>
      <dgm:spPr/>
      <dgm:t>
        <a:bodyPr/>
        <a:lstStyle/>
        <a:p>
          <a:endParaRPr lang="en-US"/>
        </a:p>
      </dgm:t>
    </dgm:pt>
    <dgm:pt modelId="{9B3A0DAE-1A87-4236-96D0-87376A95AA33}">
      <dgm:prSet/>
      <dgm:spPr/>
      <dgm:t>
        <a:bodyPr/>
        <a:lstStyle/>
        <a:p>
          <a:r>
            <a:rPr lang="en-CA"/>
            <a:t>85+ research institutes and </a:t>
          </a:r>
          <a:br>
            <a:rPr lang="en-CA"/>
          </a:br>
          <a:r>
            <a:rPr lang="en-CA"/>
            <a:t>centres</a:t>
          </a:r>
          <a:r>
            <a:rPr lang="en-US"/>
            <a:t> </a:t>
          </a:r>
        </a:p>
      </dgm:t>
    </dgm:pt>
    <dgm:pt modelId="{FCC67451-7B7F-4EEC-A947-FB6ECD23D7BD}" type="parTrans" cxnId="{A7243660-8449-4E31-AF3E-CF93B317E271}">
      <dgm:prSet/>
      <dgm:spPr/>
      <dgm:t>
        <a:bodyPr/>
        <a:lstStyle/>
        <a:p>
          <a:endParaRPr lang="en-US"/>
        </a:p>
      </dgm:t>
    </dgm:pt>
    <dgm:pt modelId="{A4EE654E-83EE-4968-BD96-F9183F0FB8C6}" type="sibTrans" cxnId="{A7243660-8449-4E31-AF3E-CF93B317E271}">
      <dgm:prSet/>
      <dgm:spPr/>
      <dgm:t>
        <a:bodyPr/>
        <a:lstStyle/>
        <a:p>
          <a:endParaRPr lang="en-US"/>
        </a:p>
      </dgm:t>
    </dgm:pt>
    <dgm:pt modelId="{7BE76080-4F68-4213-815C-621C0BA6905E}">
      <dgm:prSet/>
      <dgm:spPr/>
      <dgm:t>
        <a:bodyPr/>
        <a:lstStyle/>
        <a:p>
          <a:r>
            <a:rPr lang="en-CA"/>
            <a:t>5 campuses, 14 faculties</a:t>
          </a:r>
          <a:endParaRPr lang="en-US"/>
        </a:p>
      </dgm:t>
    </dgm:pt>
    <dgm:pt modelId="{9E8570C4-7638-4896-8B48-95F763AF6E08}" type="parTrans" cxnId="{7AE3D370-4E01-4092-993C-6D7767A9CBD7}">
      <dgm:prSet/>
      <dgm:spPr/>
      <dgm:t>
        <a:bodyPr/>
        <a:lstStyle/>
        <a:p>
          <a:endParaRPr lang="en-US"/>
        </a:p>
      </dgm:t>
    </dgm:pt>
    <dgm:pt modelId="{9351EF55-8C0B-4AA5-BA04-97EB69548983}" type="sibTrans" cxnId="{7AE3D370-4E01-4092-993C-6D7767A9CBD7}">
      <dgm:prSet/>
      <dgm:spPr/>
      <dgm:t>
        <a:bodyPr/>
        <a:lstStyle/>
        <a:p>
          <a:endParaRPr lang="en-US"/>
        </a:p>
      </dgm:t>
    </dgm:pt>
    <dgm:pt modelId="{BA8899D3-4FB3-4B01-9E7D-545189618961}">
      <dgm:prSet/>
      <dgm:spPr/>
      <dgm:t>
        <a:bodyPr/>
        <a:lstStyle/>
        <a:p>
          <a:r>
            <a:rPr lang="en-CA"/>
            <a:t>53 teaching departments</a:t>
          </a:r>
          <a:endParaRPr lang="en-US"/>
        </a:p>
      </dgm:t>
    </dgm:pt>
    <dgm:pt modelId="{EDCEBE48-09B2-406C-96EE-14C957FA779A}" type="parTrans" cxnId="{AB83DD09-E73C-4BB2-A849-257232798405}">
      <dgm:prSet/>
      <dgm:spPr/>
      <dgm:t>
        <a:bodyPr/>
        <a:lstStyle/>
        <a:p>
          <a:endParaRPr lang="en-US"/>
        </a:p>
      </dgm:t>
    </dgm:pt>
    <dgm:pt modelId="{FEE37753-F550-4CAE-89C4-2EC5821CFA51}" type="sibTrans" cxnId="{AB83DD09-E73C-4BB2-A849-257232798405}">
      <dgm:prSet/>
      <dgm:spPr/>
      <dgm:t>
        <a:bodyPr/>
        <a:lstStyle/>
        <a:p>
          <a:endParaRPr lang="en-US"/>
        </a:p>
      </dgm:t>
    </dgm:pt>
    <dgm:pt modelId="{6016AACE-C8EB-4D68-B67E-15E0D5743E13}">
      <dgm:prSet/>
      <dgm:spPr/>
      <dgm:t>
        <a:bodyPr/>
        <a:lstStyle/>
        <a:p>
          <a:r>
            <a:rPr lang="en-US"/>
            <a:t>$380 Million sponsored </a:t>
          </a:r>
          <a:br>
            <a:rPr lang="en-US"/>
          </a:br>
          <a:r>
            <a:rPr lang="en-US"/>
            <a:t>Research Income (#5 in Canada)</a:t>
          </a:r>
        </a:p>
      </dgm:t>
    </dgm:pt>
    <dgm:pt modelId="{13E441CE-F082-483E-8819-89E9A15CD323}" type="parTrans" cxnId="{C2696AEF-82B2-479D-AE2F-586229178EE9}">
      <dgm:prSet/>
      <dgm:spPr/>
      <dgm:t>
        <a:bodyPr/>
        <a:lstStyle/>
        <a:p>
          <a:endParaRPr lang="en-US"/>
        </a:p>
      </dgm:t>
    </dgm:pt>
    <dgm:pt modelId="{C756FE78-324C-4A26-AD1E-B3B6F9CF29B2}" type="sibTrans" cxnId="{C2696AEF-82B2-479D-AE2F-586229178EE9}">
      <dgm:prSet/>
      <dgm:spPr/>
      <dgm:t>
        <a:bodyPr/>
        <a:lstStyle/>
        <a:p>
          <a:endParaRPr lang="en-US"/>
        </a:p>
      </dgm:t>
    </dgm:pt>
    <dgm:pt modelId="{18168E38-1E8A-4458-AB2F-0917AD0D6D3C}">
      <dgm:prSet/>
      <dgm:spPr/>
      <dgm:t>
        <a:bodyPr/>
        <a:lstStyle/>
        <a:p>
          <a:r>
            <a:rPr lang="en-US"/>
            <a:t>170,000</a:t>
          </a:r>
          <a:r>
            <a:rPr lang="en-US" baseline="30000"/>
            <a:t>+</a:t>
          </a:r>
          <a:r>
            <a:rPr lang="en-US"/>
            <a:t> alumni in 152</a:t>
          </a:r>
          <a:r>
            <a:rPr lang="en-US" baseline="30000"/>
            <a:t>+</a:t>
          </a:r>
          <a:r>
            <a:rPr lang="en-US"/>
            <a:t> countries</a:t>
          </a:r>
        </a:p>
      </dgm:t>
    </dgm:pt>
    <dgm:pt modelId="{379539FD-C87F-476B-B684-C1AB0090BA50}" type="parTrans" cxnId="{044C949C-A950-42DA-95A3-1DAA0421007A}">
      <dgm:prSet/>
      <dgm:spPr/>
      <dgm:t>
        <a:bodyPr/>
        <a:lstStyle/>
        <a:p>
          <a:endParaRPr lang="en-US"/>
        </a:p>
      </dgm:t>
    </dgm:pt>
    <dgm:pt modelId="{947C4ADD-CBB8-4B23-A56D-41BF2AAE8C2C}" type="sibTrans" cxnId="{044C949C-A950-42DA-95A3-1DAA0421007A}">
      <dgm:prSet/>
      <dgm:spPr/>
      <dgm:t>
        <a:bodyPr/>
        <a:lstStyle/>
        <a:p>
          <a:endParaRPr lang="en-US"/>
        </a:p>
      </dgm:t>
    </dgm:pt>
    <dgm:pt modelId="{3A9479A4-F7F7-432D-BD4D-A3F39CCA92A7}" type="pres">
      <dgm:prSet presAssocID="{00E6F21D-7272-4A45-9315-51F7A31B146D}" presName="vert0" presStyleCnt="0">
        <dgm:presLayoutVars>
          <dgm:dir/>
          <dgm:animOne val="branch"/>
          <dgm:animLvl val="lvl"/>
        </dgm:presLayoutVars>
      </dgm:prSet>
      <dgm:spPr/>
    </dgm:pt>
    <dgm:pt modelId="{F07542B9-CFAF-4AA4-ABB2-E3D771D3A940}" type="pres">
      <dgm:prSet presAssocID="{7F9AE490-2EA6-4B5C-A97D-77BBB9FE6ACF}" presName="thickLine" presStyleLbl="alignNode1" presStyleIdx="0" presStyleCnt="7"/>
      <dgm:spPr/>
    </dgm:pt>
    <dgm:pt modelId="{5BE9AF0F-0EFA-429C-A896-5C4552EB22A8}" type="pres">
      <dgm:prSet presAssocID="{7F9AE490-2EA6-4B5C-A97D-77BBB9FE6ACF}" presName="horz1" presStyleCnt="0"/>
      <dgm:spPr/>
    </dgm:pt>
    <dgm:pt modelId="{68FA6F67-6B18-40B2-86E8-6AF1B51F57BD}" type="pres">
      <dgm:prSet presAssocID="{7F9AE490-2EA6-4B5C-A97D-77BBB9FE6ACF}" presName="tx1" presStyleLbl="revTx" presStyleIdx="0" presStyleCnt="7"/>
      <dgm:spPr/>
    </dgm:pt>
    <dgm:pt modelId="{8F9A8DD3-E0AC-410D-AEF9-648EB993138C}" type="pres">
      <dgm:prSet presAssocID="{7F9AE490-2EA6-4B5C-A97D-77BBB9FE6ACF}" presName="vert1" presStyleCnt="0"/>
      <dgm:spPr/>
    </dgm:pt>
    <dgm:pt modelId="{96B7FCD2-ADF2-4195-953F-68FFA5CFE648}" type="pres">
      <dgm:prSet presAssocID="{8957863F-4EC6-4BE4-B796-124CC628F5A7}" presName="thickLine" presStyleLbl="alignNode1" presStyleIdx="1" presStyleCnt="7"/>
      <dgm:spPr/>
    </dgm:pt>
    <dgm:pt modelId="{4BD7393D-820B-4FE8-AC79-CD28DCFF78C7}" type="pres">
      <dgm:prSet presAssocID="{8957863F-4EC6-4BE4-B796-124CC628F5A7}" presName="horz1" presStyleCnt="0"/>
      <dgm:spPr/>
    </dgm:pt>
    <dgm:pt modelId="{9D3D41ED-E24A-408A-8234-DF49B8DA7D98}" type="pres">
      <dgm:prSet presAssocID="{8957863F-4EC6-4BE4-B796-124CC628F5A7}" presName="tx1" presStyleLbl="revTx" presStyleIdx="1" presStyleCnt="7"/>
      <dgm:spPr/>
    </dgm:pt>
    <dgm:pt modelId="{9BC2FEAF-A8C8-4918-AA2C-BDDA863F0D1F}" type="pres">
      <dgm:prSet presAssocID="{8957863F-4EC6-4BE4-B796-124CC628F5A7}" presName="vert1" presStyleCnt="0"/>
      <dgm:spPr/>
    </dgm:pt>
    <dgm:pt modelId="{CD55EF8F-AE82-4C54-B48B-CC1F18D963D7}" type="pres">
      <dgm:prSet presAssocID="{9B3A0DAE-1A87-4236-96D0-87376A95AA33}" presName="thickLine" presStyleLbl="alignNode1" presStyleIdx="2" presStyleCnt="7"/>
      <dgm:spPr/>
    </dgm:pt>
    <dgm:pt modelId="{01A754E2-7D41-4E1A-8B60-ACD6F11E5A18}" type="pres">
      <dgm:prSet presAssocID="{9B3A0DAE-1A87-4236-96D0-87376A95AA33}" presName="horz1" presStyleCnt="0"/>
      <dgm:spPr/>
    </dgm:pt>
    <dgm:pt modelId="{59B43244-8DED-4D99-8692-FDBCA13D2A37}" type="pres">
      <dgm:prSet presAssocID="{9B3A0DAE-1A87-4236-96D0-87376A95AA33}" presName="tx1" presStyleLbl="revTx" presStyleIdx="2" presStyleCnt="7"/>
      <dgm:spPr/>
    </dgm:pt>
    <dgm:pt modelId="{BE2A647E-C54E-4680-9760-E82EFB9228C3}" type="pres">
      <dgm:prSet presAssocID="{9B3A0DAE-1A87-4236-96D0-87376A95AA33}" presName="vert1" presStyleCnt="0"/>
      <dgm:spPr/>
    </dgm:pt>
    <dgm:pt modelId="{608B206D-5910-4739-B790-A4932C914BE8}" type="pres">
      <dgm:prSet presAssocID="{7BE76080-4F68-4213-815C-621C0BA6905E}" presName="thickLine" presStyleLbl="alignNode1" presStyleIdx="3" presStyleCnt="7"/>
      <dgm:spPr/>
    </dgm:pt>
    <dgm:pt modelId="{9F7A0541-D246-44B5-832D-10E78BB6E3C1}" type="pres">
      <dgm:prSet presAssocID="{7BE76080-4F68-4213-815C-621C0BA6905E}" presName="horz1" presStyleCnt="0"/>
      <dgm:spPr/>
    </dgm:pt>
    <dgm:pt modelId="{C6E6D732-E209-48F8-94EB-B090C3100985}" type="pres">
      <dgm:prSet presAssocID="{7BE76080-4F68-4213-815C-621C0BA6905E}" presName="tx1" presStyleLbl="revTx" presStyleIdx="3" presStyleCnt="7"/>
      <dgm:spPr/>
    </dgm:pt>
    <dgm:pt modelId="{17D48F56-379E-4EC6-86D2-ED29C7BF529A}" type="pres">
      <dgm:prSet presAssocID="{7BE76080-4F68-4213-815C-621C0BA6905E}" presName="vert1" presStyleCnt="0"/>
      <dgm:spPr/>
    </dgm:pt>
    <dgm:pt modelId="{2A528536-278D-4A7C-BE25-6623D9743E52}" type="pres">
      <dgm:prSet presAssocID="{BA8899D3-4FB3-4B01-9E7D-545189618961}" presName="thickLine" presStyleLbl="alignNode1" presStyleIdx="4" presStyleCnt="7"/>
      <dgm:spPr/>
    </dgm:pt>
    <dgm:pt modelId="{EABBA3E2-1E7B-4213-9971-22901F22393D}" type="pres">
      <dgm:prSet presAssocID="{BA8899D3-4FB3-4B01-9E7D-545189618961}" presName="horz1" presStyleCnt="0"/>
      <dgm:spPr/>
    </dgm:pt>
    <dgm:pt modelId="{9358DDA5-448A-4D53-8E3D-EE6A4BCF81D0}" type="pres">
      <dgm:prSet presAssocID="{BA8899D3-4FB3-4B01-9E7D-545189618961}" presName="tx1" presStyleLbl="revTx" presStyleIdx="4" presStyleCnt="7"/>
      <dgm:spPr/>
    </dgm:pt>
    <dgm:pt modelId="{EC0FD296-D15B-45E7-98A2-5E59DBD0B272}" type="pres">
      <dgm:prSet presAssocID="{BA8899D3-4FB3-4B01-9E7D-545189618961}" presName="vert1" presStyleCnt="0"/>
      <dgm:spPr/>
    </dgm:pt>
    <dgm:pt modelId="{8567A67D-1941-49AB-AAEE-F04FA55EADCE}" type="pres">
      <dgm:prSet presAssocID="{6016AACE-C8EB-4D68-B67E-15E0D5743E13}" presName="thickLine" presStyleLbl="alignNode1" presStyleIdx="5" presStyleCnt="7"/>
      <dgm:spPr/>
    </dgm:pt>
    <dgm:pt modelId="{D93B0F22-80C9-46E7-A762-CB14AB04B50E}" type="pres">
      <dgm:prSet presAssocID="{6016AACE-C8EB-4D68-B67E-15E0D5743E13}" presName="horz1" presStyleCnt="0"/>
      <dgm:spPr/>
    </dgm:pt>
    <dgm:pt modelId="{74A0A760-D507-46CF-BDDA-608765CD2007}" type="pres">
      <dgm:prSet presAssocID="{6016AACE-C8EB-4D68-B67E-15E0D5743E13}" presName="tx1" presStyleLbl="revTx" presStyleIdx="5" presStyleCnt="7"/>
      <dgm:spPr/>
    </dgm:pt>
    <dgm:pt modelId="{53057532-A4E4-4C80-B2BA-1EAE131FC621}" type="pres">
      <dgm:prSet presAssocID="{6016AACE-C8EB-4D68-B67E-15E0D5743E13}" presName="vert1" presStyleCnt="0"/>
      <dgm:spPr/>
    </dgm:pt>
    <dgm:pt modelId="{7F0C0D3B-5BF9-4189-9948-CE68EE7B0DD8}" type="pres">
      <dgm:prSet presAssocID="{18168E38-1E8A-4458-AB2F-0917AD0D6D3C}" presName="thickLine" presStyleLbl="alignNode1" presStyleIdx="6" presStyleCnt="7"/>
      <dgm:spPr/>
    </dgm:pt>
    <dgm:pt modelId="{FA1ACEDE-00CC-485C-A427-9341E6E4F22D}" type="pres">
      <dgm:prSet presAssocID="{18168E38-1E8A-4458-AB2F-0917AD0D6D3C}" presName="horz1" presStyleCnt="0"/>
      <dgm:spPr/>
    </dgm:pt>
    <dgm:pt modelId="{0683D04B-0EC5-43F2-8497-664A38094A6E}" type="pres">
      <dgm:prSet presAssocID="{18168E38-1E8A-4458-AB2F-0917AD0D6D3C}" presName="tx1" presStyleLbl="revTx" presStyleIdx="6" presStyleCnt="7"/>
      <dgm:spPr/>
    </dgm:pt>
    <dgm:pt modelId="{07C0F1BD-5CFF-498B-87EB-DE0BF0F12336}" type="pres">
      <dgm:prSet presAssocID="{18168E38-1E8A-4458-AB2F-0917AD0D6D3C}" presName="vert1" presStyleCnt="0"/>
      <dgm:spPr/>
    </dgm:pt>
  </dgm:ptLst>
  <dgm:cxnLst>
    <dgm:cxn modelId="{AB83DD09-E73C-4BB2-A849-257232798405}" srcId="{00E6F21D-7272-4A45-9315-51F7A31B146D}" destId="{BA8899D3-4FB3-4B01-9E7D-545189618961}" srcOrd="4" destOrd="0" parTransId="{EDCEBE48-09B2-406C-96EE-14C957FA779A}" sibTransId="{FEE37753-F550-4CAE-89C4-2EC5821CFA51}"/>
    <dgm:cxn modelId="{F010EF21-A5CA-461E-9BEF-B709B5BD1CE0}" srcId="{00E6F21D-7272-4A45-9315-51F7A31B146D}" destId="{8957863F-4EC6-4BE4-B796-124CC628F5A7}" srcOrd="1" destOrd="0" parTransId="{CF19FD9F-0112-49FD-A5E3-BC32550E7B12}" sibTransId="{BC54999E-FC09-40BB-85E0-AF011A877BB5}"/>
    <dgm:cxn modelId="{A0272433-E5C5-46F6-AA15-217942DAA211}" type="presOf" srcId="{7BE76080-4F68-4213-815C-621C0BA6905E}" destId="{C6E6D732-E209-48F8-94EB-B090C3100985}" srcOrd="0" destOrd="0" presId="urn:microsoft.com/office/officeart/2008/layout/LinedList"/>
    <dgm:cxn modelId="{EF85025D-1814-4605-B0BC-CABA8AD6D6FD}" type="presOf" srcId="{BA8899D3-4FB3-4B01-9E7D-545189618961}" destId="{9358DDA5-448A-4D53-8E3D-EE6A4BCF81D0}" srcOrd="0" destOrd="0" presId="urn:microsoft.com/office/officeart/2008/layout/LinedList"/>
    <dgm:cxn modelId="{560FCA5D-05D3-4566-90FC-987B714F9799}" type="presOf" srcId="{8957863F-4EC6-4BE4-B796-124CC628F5A7}" destId="{9D3D41ED-E24A-408A-8234-DF49B8DA7D98}" srcOrd="0" destOrd="0" presId="urn:microsoft.com/office/officeart/2008/layout/LinedList"/>
    <dgm:cxn modelId="{A7243660-8449-4E31-AF3E-CF93B317E271}" srcId="{00E6F21D-7272-4A45-9315-51F7A31B146D}" destId="{9B3A0DAE-1A87-4236-96D0-87376A95AA33}" srcOrd="2" destOrd="0" parTransId="{FCC67451-7B7F-4EEC-A947-FB6ECD23D7BD}" sibTransId="{A4EE654E-83EE-4968-BD96-F9183F0FB8C6}"/>
    <dgm:cxn modelId="{B5BDEC60-E661-4C0B-A2A2-BAE2B155E8B2}" type="presOf" srcId="{18168E38-1E8A-4458-AB2F-0917AD0D6D3C}" destId="{0683D04B-0EC5-43F2-8497-664A38094A6E}" srcOrd="0" destOrd="0" presId="urn:microsoft.com/office/officeart/2008/layout/LinedList"/>
    <dgm:cxn modelId="{7AE3D370-4E01-4092-993C-6D7767A9CBD7}" srcId="{00E6F21D-7272-4A45-9315-51F7A31B146D}" destId="{7BE76080-4F68-4213-815C-621C0BA6905E}" srcOrd="3" destOrd="0" parTransId="{9E8570C4-7638-4896-8B48-95F763AF6E08}" sibTransId="{9351EF55-8C0B-4AA5-BA04-97EB69548983}"/>
    <dgm:cxn modelId="{044C949C-A950-42DA-95A3-1DAA0421007A}" srcId="{00E6F21D-7272-4A45-9315-51F7A31B146D}" destId="{18168E38-1E8A-4458-AB2F-0917AD0D6D3C}" srcOrd="6" destOrd="0" parTransId="{379539FD-C87F-476B-B684-C1AB0090BA50}" sibTransId="{947C4ADD-CBB8-4B23-A56D-41BF2AAE8C2C}"/>
    <dgm:cxn modelId="{E80506A0-3EFA-42C5-851E-2688B5D586F1}" type="presOf" srcId="{9B3A0DAE-1A87-4236-96D0-87376A95AA33}" destId="{59B43244-8DED-4D99-8692-FDBCA13D2A37}" srcOrd="0" destOrd="0" presId="urn:microsoft.com/office/officeart/2008/layout/LinedList"/>
    <dgm:cxn modelId="{26BCF1CD-DD91-41AF-A4CD-824070AC465E}" type="presOf" srcId="{6016AACE-C8EB-4D68-B67E-15E0D5743E13}" destId="{74A0A760-D507-46CF-BDDA-608765CD2007}" srcOrd="0" destOrd="0" presId="urn:microsoft.com/office/officeart/2008/layout/LinedList"/>
    <dgm:cxn modelId="{EFAD83D0-BFE7-4243-B5AF-74AD33614559}" type="presOf" srcId="{7F9AE490-2EA6-4B5C-A97D-77BBB9FE6ACF}" destId="{68FA6F67-6B18-40B2-86E8-6AF1B51F57BD}" srcOrd="0" destOrd="0" presId="urn:microsoft.com/office/officeart/2008/layout/LinedList"/>
    <dgm:cxn modelId="{B51BC9D0-4B2D-49F7-960D-EC6EEFE25711}" srcId="{00E6F21D-7272-4A45-9315-51F7A31B146D}" destId="{7F9AE490-2EA6-4B5C-A97D-77BBB9FE6ACF}" srcOrd="0" destOrd="0" parTransId="{7FE1028C-8E8A-4D9D-B92E-233D5293C9CA}" sibTransId="{AA6ADD50-05D5-42B9-8170-35F95FF685C7}"/>
    <dgm:cxn modelId="{644823E2-F50E-4C96-AC21-8C330F30ADAC}" type="presOf" srcId="{00E6F21D-7272-4A45-9315-51F7A31B146D}" destId="{3A9479A4-F7F7-432D-BD4D-A3F39CCA92A7}" srcOrd="0" destOrd="0" presId="urn:microsoft.com/office/officeart/2008/layout/LinedList"/>
    <dgm:cxn modelId="{C2696AEF-82B2-479D-AE2F-586229178EE9}" srcId="{00E6F21D-7272-4A45-9315-51F7A31B146D}" destId="{6016AACE-C8EB-4D68-B67E-15E0D5743E13}" srcOrd="5" destOrd="0" parTransId="{13E441CE-F082-483E-8819-89E9A15CD323}" sibTransId="{C756FE78-324C-4A26-AD1E-B3B6F9CF29B2}"/>
    <dgm:cxn modelId="{931F02EA-FD1E-42E5-87DA-F63A46FD5F60}" type="presParOf" srcId="{3A9479A4-F7F7-432D-BD4D-A3F39CCA92A7}" destId="{F07542B9-CFAF-4AA4-ABB2-E3D771D3A940}" srcOrd="0" destOrd="0" presId="urn:microsoft.com/office/officeart/2008/layout/LinedList"/>
    <dgm:cxn modelId="{56D410C0-924C-4C13-A71F-773BC86FC1B6}" type="presParOf" srcId="{3A9479A4-F7F7-432D-BD4D-A3F39CCA92A7}" destId="{5BE9AF0F-0EFA-429C-A896-5C4552EB22A8}" srcOrd="1" destOrd="0" presId="urn:microsoft.com/office/officeart/2008/layout/LinedList"/>
    <dgm:cxn modelId="{E5ADC6FD-A7BE-4D38-A12C-3311173A1C1F}" type="presParOf" srcId="{5BE9AF0F-0EFA-429C-A896-5C4552EB22A8}" destId="{68FA6F67-6B18-40B2-86E8-6AF1B51F57BD}" srcOrd="0" destOrd="0" presId="urn:microsoft.com/office/officeart/2008/layout/LinedList"/>
    <dgm:cxn modelId="{0AFAE394-DABF-4685-8EEF-1DA897E84DB1}" type="presParOf" srcId="{5BE9AF0F-0EFA-429C-A896-5C4552EB22A8}" destId="{8F9A8DD3-E0AC-410D-AEF9-648EB993138C}" srcOrd="1" destOrd="0" presId="urn:microsoft.com/office/officeart/2008/layout/LinedList"/>
    <dgm:cxn modelId="{5BF2C2D5-37E0-4787-A5B7-771592CBFAB3}" type="presParOf" srcId="{3A9479A4-F7F7-432D-BD4D-A3F39CCA92A7}" destId="{96B7FCD2-ADF2-4195-953F-68FFA5CFE648}" srcOrd="2" destOrd="0" presId="urn:microsoft.com/office/officeart/2008/layout/LinedList"/>
    <dgm:cxn modelId="{ED597B65-D4C1-4088-AED3-BD97985C7D8F}" type="presParOf" srcId="{3A9479A4-F7F7-432D-BD4D-A3F39CCA92A7}" destId="{4BD7393D-820B-4FE8-AC79-CD28DCFF78C7}" srcOrd="3" destOrd="0" presId="urn:microsoft.com/office/officeart/2008/layout/LinedList"/>
    <dgm:cxn modelId="{3FDA3DA5-DC01-4C54-9032-C14D13C9F1E0}" type="presParOf" srcId="{4BD7393D-820B-4FE8-AC79-CD28DCFF78C7}" destId="{9D3D41ED-E24A-408A-8234-DF49B8DA7D98}" srcOrd="0" destOrd="0" presId="urn:microsoft.com/office/officeart/2008/layout/LinedList"/>
    <dgm:cxn modelId="{D0950C76-FC3E-4B85-BDC1-109971972323}" type="presParOf" srcId="{4BD7393D-820B-4FE8-AC79-CD28DCFF78C7}" destId="{9BC2FEAF-A8C8-4918-AA2C-BDDA863F0D1F}" srcOrd="1" destOrd="0" presId="urn:microsoft.com/office/officeart/2008/layout/LinedList"/>
    <dgm:cxn modelId="{645E4286-3431-4E31-B7D2-D4A85FCE3CEA}" type="presParOf" srcId="{3A9479A4-F7F7-432D-BD4D-A3F39CCA92A7}" destId="{CD55EF8F-AE82-4C54-B48B-CC1F18D963D7}" srcOrd="4" destOrd="0" presId="urn:microsoft.com/office/officeart/2008/layout/LinedList"/>
    <dgm:cxn modelId="{BED64B6E-9791-403D-A410-7CA7BADA6975}" type="presParOf" srcId="{3A9479A4-F7F7-432D-BD4D-A3F39CCA92A7}" destId="{01A754E2-7D41-4E1A-8B60-ACD6F11E5A18}" srcOrd="5" destOrd="0" presId="urn:microsoft.com/office/officeart/2008/layout/LinedList"/>
    <dgm:cxn modelId="{6DAAD34D-8C27-4C1D-99DE-587376126AEF}" type="presParOf" srcId="{01A754E2-7D41-4E1A-8B60-ACD6F11E5A18}" destId="{59B43244-8DED-4D99-8692-FDBCA13D2A37}" srcOrd="0" destOrd="0" presId="urn:microsoft.com/office/officeart/2008/layout/LinedList"/>
    <dgm:cxn modelId="{16E724B6-7E8C-4618-9874-DD5042900E1C}" type="presParOf" srcId="{01A754E2-7D41-4E1A-8B60-ACD6F11E5A18}" destId="{BE2A647E-C54E-4680-9760-E82EFB9228C3}" srcOrd="1" destOrd="0" presId="urn:microsoft.com/office/officeart/2008/layout/LinedList"/>
    <dgm:cxn modelId="{B0BB10E6-2CEF-43D0-9192-28631C2A6E3E}" type="presParOf" srcId="{3A9479A4-F7F7-432D-BD4D-A3F39CCA92A7}" destId="{608B206D-5910-4739-B790-A4932C914BE8}" srcOrd="6" destOrd="0" presId="urn:microsoft.com/office/officeart/2008/layout/LinedList"/>
    <dgm:cxn modelId="{504FB546-A6B5-4CDE-ABB4-7C1086F63808}" type="presParOf" srcId="{3A9479A4-F7F7-432D-BD4D-A3F39CCA92A7}" destId="{9F7A0541-D246-44B5-832D-10E78BB6E3C1}" srcOrd="7" destOrd="0" presId="urn:microsoft.com/office/officeart/2008/layout/LinedList"/>
    <dgm:cxn modelId="{7C28C1B8-C5C7-43EF-B4E2-1ABD4E472864}" type="presParOf" srcId="{9F7A0541-D246-44B5-832D-10E78BB6E3C1}" destId="{C6E6D732-E209-48F8-94EB-B090C3100985}" srcOrd="0" destOrd="0" presId="urn:microsoft.com/office/officeart/2008/layout/LinedList"/>
    <dgm:cxn modelId="{CEBEDFB4-49FB-4C45-8045-D08C6F0CDC70}" type="presParOf" srcId="{9F7A0541-D246-44B5-832D-10E78BB6E3C1}" destId="{17D48F56-379E-4EC6-86D2-ED29C7BF529A}" srcOrd="1" destOrd="0" presId="urn:microsoft.com/office/officeart/2008/layout/LinedList"/>
    <dgm:cxn modelId="{2045216F-4481-47BA-820E-F01D8D4872A0}" type="presParOf" srcId="{3A9479A4-F7F7-432D-BD4D-A3F39CCA92A7}" destId="{2A528536-278D-4A7C-BE25-6623D9743E52}" srcOrd="8" destOrd="0" presId="urn:microsoft.com/office/officeart/2008/layout/LinedList"/>
    <dgm:cxn modelId="{EEA2EE95-C01A-43EB-99C8-5463BF69E6D9}" type="presParOf" srcId="{3A9479A4-F7F7-432D-BD4D-A3F39CCA92A7}" destId="{EABBA3E2-1E7B-4213-9971-22901F22393D}" srcOrd="9" destOrd="0" presId="urn:microsoft.com/office/officeart/2008/layout/LinedList"/>
    <dgm:cxn modelId="{21EF623B-E8D6-4A17-BE53-911F0F902886}" type="presParOf" srcId="{EABBA3E2-1E7B-4213-9971-22901F22393D}" destId="{9358DDA5-448A-4D53-8E3D-EE6A4BCF81D0}" srcOrd="0" destOrd="0" presId="urn:microsoft.com/office/officeart/2008/layout/LinedList"/>
    <dgm:cxn modelId="{5A6DDF19-CCE5-4379-B87A-D402FBDE1E51}" type="presParOf" srcId="{EABBA3E2-1E7B-4213-9971-22901F22393D}" destId="{EC0FD296-D15B-45E7-98A2-5E59DBD0B272}" srcOrd="1" destOrd="0" presId="urn:microsoft.com/office/officeart/2008/layout/LinedList"/>
    <dgm:cxn modelId="{5CA08DE8-343D-44A8-89D9-7E43AA9A0925}" type="presParOf" srcId="{3A9479A4-F7F7-432D-BD4D-A3F39CCA92A7}" destId="{8567A67D-1941-49AB-AAEE-F04FA55EADCE}" srcOrd="10" destOrd="0" presId="urn:microsoft.com/office/officeart/2008/layout/LinedList"/>
    <dgm:cxn modelId="{7F6F5C5E-36B3-4E01-9689-9838F84891B1}" type="presParOf" srcId="{3A9479A4-F7F7-432D-BD4D-A3F39CCA92A7}" destId="{D93B0F22-80C9-46E7-A762-CB14AB04B50E}" srcOrd="11" destOrd="0" presId="urn:microsoft.com/office/officeart/2008/layout/LinedList"/>
    <dgm:cxn modelId="{EBECC82B-8757-4F1A-872B-0C5E50845AFC}" type="presParOf" srcId="{D93B0F22-80C9-46E7-A762-CB14AB04B50E}" destId="{74A0A760-D507-46CF-BDDA-608765CD2007}" srcOrd="0" destOrd="0" presId="urn:microsoft.com/office/officeart/2008/layout/LinedList"/>
    <dgm:cxn modelId="{D8D64C93-0833-485C-8C6A-0A370D02786E}" type="presParOf" srcId="{D93B0F22-80C9-46E7-A762-CB14AB04B50E}" destId="{53057532-A4E4-4C80-B2BA-1EAE131FC621}" srcOrd="1" destOrd="0" presId="urn:microsoft.com/office/officeart/2008/layout/LinedList"/>
    <dgm:cxn modelId="{D814F35C-1D23-4F93-84A7-515E5ABBB7B1}" type="presParOf" srcId="{3A9479A4-F7F7-432D-BD4D-A3F39CCA92A7}" destId="{7F0C0D3B-5BF9-4189-9948-CE68EE7B0DD8}" srcOrd="12" destOrd="0" presId="urn:microsoft.com/office/officeart/2008/layout/LinedList"/>
    <dgm:cxn modelId="{A607AACF-50A2-4E16-A288-91DA26C6F89F}" type="presParOf" srcId="{3A9479A4-F7F7-432D-BD4D-A3F39CCA92A7}" destId="{FA1ACEDE-00CC-485C-A427-9341E6E4F22D}" srcOrd="13" destOrd="0" presId="urn:microsoft.com/office/officeart/2008/layout/LinedList"/>
    <dgm:cxn modelId="{AE8BA740-86B8-4D26-8E97-DAB3CB95B56B}" type="presParOf" srcId="{FA1ACEDE-00CC-485C-A427-9341E6E4F22D}" destId="{0683D04B-0EC5-43F2-8497-664A38094A6E}" srcOrd="0" destOrd="0" presId="urn:microsoft.com/office/officeart/2008/layout/LinedList"/>
    <dgm:cxn modelId="{1B4F39DB-3F2C-4669-9E6A-2BB6475BD7B4}" type="presParOf" srcId="{FA1ACEDE-00CC-485C-A427-9341E6E4F22D}" destId="{07C0F1BD-5CFF-498B-87EB-DE0BF0F123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F28456-EFC5-4183-8740-F80B8E3BD447}" type="doc">
      <dgm:prSet loTypeId="urn:microsoft.com/office/officeart/2011/layout/HexagonRadial" loCatId="officeonline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CA"/>
        </a:p>
      </dgm:t>
    </dgm:pt>
    <dgm:pt modelId="{B132EDF5-581A-4798-BA57-05F83A31CFD1}">
      <dgm:prSet phldrT="[Text]"/>
      <dgm:spPr/>
      <dgm:t>
        <a:bodyPr/>
        <a:lstStyle/>
        <a:p>
          <a:r>
            <a:rPr lang="en-CA" dirty="0"/>
            <a:t>Culture of Respect Inclusion, Collaboration &amp; Creativity</a:t>
          </a:r>
        </a:p>
      </dgm:t>
    </dgm:pt>
    <dgm:pt modelId="{BBA4C893-3FC0-4AD7-8BDF-EB53414F0B5A}" type="parTrans" cxnId="{E083F631-225D-4F7A-8FD1-ED048436139E}">
      <dgm:prSet/>
      <dgm:spPr/>
      <dgm:t>
        <a:bodyPr/>
        <a:lstStyle/>
        <a:p>
          <a:endParaRPr lang="en-CA"/>
        </a:p>
      </dgm:t>
    </dgm:pt>
    <dgm:pt modelId="{333BC555-D758-4E4F-AEF0-8B1E449635E2}" type="sibTrans" cxnId="{E083F631-225D-4F7A-8FD1-ED048436139E}">
      <dgm:prSet/>
      <dgm:spPr/>
      <dgm:t>
        <a:bodyPr/>
        <a:lstStyle/>
        <a:p>
          <a:endParaRPr lang="en-CA"/>
        </a:p>
      </dgm:t>
    </dgm:pt>
    <dgm:pt modelId="{B476AF21-F892-45A2-9631-6E703DEAE815}">
      <dgm:prSet phldrT="[Text]"/>
      <dgm:spPr/>
      <dgm:t>
        <a:bodyPr/>
        <a:lstStyle/>
        <a:p>
          <a:r>
            <a:rPr lang="en-CA" dirty="0"/>
            <a:t>Advanced Materials &amp; Manufacturing</a:t>
          </a:r>
        </a:p>
      </dgm:t>
    </dgm:pt>
    <dgm:pt modelId="{6669C3BB-5B33-4A92-AA9A-9F9C07FFB219}" type="parTrans" cxnId="{7CC80312-5C02-47EB-BDE7-E745A6C7B02A}">
      <dgm:prSet/>
      <dgm:spPr/>
      <dgm:t>
        <a:bodyPr/>
        <a:lstStyle/>
        <a:p>
          <a:endParaRPr lang="en-CA"/>
        </a:p>
      </dgm:t>
    </dgm:pt>
    <dgm:pt modelId="{9CD4A707-2A21-45B6-A010-00ECCC0DE88E}" type="sibTrans" cxnId="{7CC80312-5C02-47EB-BDE7-E745A6C7B02A}">
      <dgm:prSet/>
      <dgm:spPr/>
      <dgm:t>
        <a:bodyPr/>
        <a:lstStyle/>
        <a:p>
          <a:endParaRPr lang="en-CA"/>
        </a:p>
      </dgm:t>
    </dgm:pt>
    <dgm:pt modelId="{8AF265BB-36E3-4A36-85C2-22CF838A7100}">
      <dgm:prSet phldrT="[Text]"/>
      <dgm:spPr/>
      <dgm:t>
        <a:bodyPr/>
        <a:lstStyle/>
        <a:p>
          <a:r>
            <a:rPr lang="en-CA" dirty="0"/>
            <a:t>Material Modeling &amp; Applied Mechanics</a:t>
          </a:r>
        </a:p>
      </dgm:t>
    </dgm:pt>
    <dgm:pt modelId="{226DAB7E-A42A-4810-82BB-97E153C6E902}" type="parTrans" cxnId="{84360575-66B9-4586-94D8-1BC98E99373C}">
      <dgm:prSet/>
      <dgm:spPr/>
      <dgm:t>
        <a:bodyPr/>
        <a:lstStyle/>
        <a:p>
          <a:endParaRPr lang="en-CA"/>
        </a:p>
      </dgm:t>
    </dgm:pt>
    <dgm:pt modelId="{C56E7E91-A1B9-478A-9082-4537752D595E}" type="sibTrans" cxnId="{84360575-66B9-4586-94D8-1BC98E99373C}">
      <dgm:prSet/>
      <dgm:spPr/>
      <dgm:t>
        <a:bodyPr/>
        <a:lstStyle/>
        <a:p>
          <a:endParaRPr lang="en-CA"/>
        </a:p>
      </dgm:t>
    </dgm:pt>
    <dgm:pt modelId="{251B0F8D-796A-4A43-A440-CBE4AB059B98}">
      <dgm:prSet phldrT="[Text]"/>
      <dgm:spPr/>
      <dgm:t>
        <a:bodyPr/>
        <a:lstStyle/>
        <a:p>
          <a:r>
            <a:rPr lang="en-CA" dirty="0"/>
            <a:t>Environmental Sensing &amp; Monitoring</a:t>
          </a:r>
        </a:p>
      </dgm:t>
    </dgm:pt>
    <dgm:pt modelId="{9C54070B-2F94-4D34-BEC7-6EF4EFAC277C}" type="parTrans" cxnId="{5683FF57-4195-4267-B093-F1E03EB6B01C}">
      <dgm:prSet/>
      <dgm:spPr/>
      <dgm:t>
        <a:bodyPr/>
        <a:lstStyle/>
        <a:p>
          <a:endParaRPr lang="en-CA"/>
        </a:p>
      </dgm:t>
    </dgm:pt>
    <dgm:pt modelId="{CAA9F8BB-94EC-48E9-AEEA-343B4D29DCCC}" type="sibTrans" cxnId="{5683FF57-4195-4267-B093-F1E03EB6B01C}">
      <dgm:prSet/>
      <dgm:spPr/>
      <dgm:t>
        <a:bodyPr/>
        <a:lstStyle/>
        <a:p>
          <a:endParaRPr lang="en-CA"/>
        </a:p>
      </dgm:t>
    </dgm:pt>
    <dgm:pt modelId="{2BA80527-626A-47E6-AACD-0A27FD6B1240}">
      <dgm:prSet phldrT="[Text]"/>
      <dgm:spPr/>
      <dgm:t>
        <a:bodyPr/>
        <a:lstStyle/>
        <a:p>
          <a:r>
            <a:rPr lang="en-CA" dirty="0"/>
            <a:t>Engineering Education Innovation</a:t>
          </a:r>
        </a:p>
      </dgm:t>
    </dgm:pt>
    <dgm:pt modelId="{59065D2E-7CB6-401C-B7AD-7AD14E3218CD}" type="parTrans" cxnId="{3756050A-F06E-448C-907C-A59E365CC583}">
      <dgm:prSet/>
      <dgm:spPr/>
      <dgm:t>
        <a:bodyPr/>
        <a:lstStyle/>
        <a:p>
          <a:endParaRPr lang="en-CA"/>
        </a:p>
      </dgm:t>
    </dgm:pt>
    <dgm:pt modelId="{E9ADF709-B77F-46E0-8DAD-BF5FD08FD304}" type="sibTrans" cxnId="{3756050A-F06E-448C-907C-A59E365CC583}">
      <dgm:prSet/>
      <dgm:spPr/>
      <dgm:t>
        <a:bodyPr/>
        <a:lstStyle/>
        <a:p>
          <a:endParaRPr lang="en-CA"/>
        </a:p>
      </dgm:t>
    </dgm:pt>
    <dgm:pt modelId="{3365B54C-6B3C-4DA3-A6A8-05D8FE877981}">
      <dgm:prSet phldrT="[Text]"/>
      <dgm:spPr/>
      <dgm:t>
        <a:bodyPr/>
        <a:lstStyle/>
        <a:p>
          <a:r>
            <a:rPr lang="en-CA" dirty="0"/>
            <a:t>Mechatronics Digital Twin &amp; Control </a:t>
          </a:r>
        </a:p>
      </dgm:t>
    </dgm:pt>
    <dgm:pt modelId="{68BF6DE3-4CF1-4457-91BC-920291CCCB88}" type="parTrans" cxnId="{D2B4447A-9EC6-473D-ACA3-49E063FEA4F9}">
      <dgm:prSet/>
      <dgm:spPr/>
      <dgm:t>
        <a:bodyPr/>
        <a:lstStyle/>
        <a:p>
          <a:endParaRPr lang="en-CA"/>
        </a:p>
      </dgm:t>
    </dgm:pt>
    <dgm:pt modelId="{B3CE513B-737B-477A-80AD-1AE45D0B1A02}" type="sibTrans" cxnId="{D2B4447A-9EC6-473D-ACA3-49E063FEA4F9}">
      <dgm:prSet/>
      <dgm:spPr/>
      <dgm:t>
        <a:bodyPr/>
        <a:lstStyle/>
        <a:p>
          <a:endParaRPr lang="en-CA"/>
        </a:p>
      </dgm:t>
    </dgm:pt>
    <dgm:pt modelId="{7392603D-5DA7-454C-B5DB-1F3F19E63925}">
      <dgm:prSet phldrT="[Text]"/>
      <dgm:spPr/>
      <dgm:t>
        <a:bodyPr/>
        <a:lstStyle/>
        <a:p>
          <a:r>
            <a:rPr lang="en-CA" dirty="0"/>
            <a:t>Aerospace &amp; Renewable Sustainable Energy Systems</a:t>
          </a:r>
        </a:p>
      </dgm:t>
    </dgm:pt>
    <dgm:pt modelId="{DD45EB5F-A9F9-4CEF-B7BE-D716361FA21D}" type="parTrans" cxnId="{E50AE96E-4D8F-4AE5-8A07-3E74B60E9AB8}">
      <dgm:prSet/>
      <dgm:spPr/>
      <dgm:t>
        <a:bodyPr/>
        <a:lstStyle/>
        <a:p>
          <a:endParaRPr lang="en-CA"/>
        </a:p>
      </dgm:t>
    </dgm:pt>
    <dgm:pt modelId="{994B6D83-6454-4AE6-9E5C-8B904135D02A}" type="sibTrans" cxnId="{E50AE96E-4D8F-4AE5-8A07-3E74B60E9AB8}">
      <dgm:prSet/>
      <dgm:spPr/>
      <dgm:t>
        <a:bodyPr/>
        <a:lstStyle/>
        <a:p>
          <a:endParaRPr lang="en-CA"/>
        </a:p>
      </dgm:t>
    </dgm:pt>
    <dgm:pt modelId="{84524C5F-999C-4803-8EB9-7629782E71CA}" type="pres">
      <dgm:prSet presAssocID="{40F28456-EFC5-4183-8740-F80B8E3BD44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8ED58EE-C586-406C-925E-B98E8B48E64A}" type="pres">
      <dgm:prSet presAssocID="{B132EDF5-581A-4798-BA57-05F83A31CFD1}" presName="Parent" presStyleLbl="node0" presStyleIdx="0" presStyleCnt="1" custLinFactNeighborX="31" custLinFactNeighborY="2238">
        <dgm:presLayoutVars>
          <dgm:chMax val="6"/>
          <dgm:chPref val="6"/>
        </dgm:presLayoutVars>
      </dgm:prSet>
      <dgm:spPr/>
    </dgm:pt>
    <dgm:pt modelId="{B697914A-6AA1-447C-BA47-877889381B19}" type="pres">
      <dgm:prSet presAssocID="{B476AF21-F892-45A2-9631-6E703DEAE815}" presName="Accent1" presStyleCnt="0"/>
      <dgm:spPr/>
    </dgm:pt>
    <dgm:pt modelId="{0A888B17-EF50-453F-9FA3-283FC4DCA1F4}" type="pres">
      <dgm:prSet presAssocID="{B476AF21-F892-45A2-9631-6E703DEAE815}" presName="Accent" presStyleLbl="bgShp" presStyleIdx="0" presStyleCnt="6"/>
      <dgm:spPr/>
    </dgm:pt>
    <dgm:pt modelId="{029668B9-950E-4F4D-9662-3BDD292598A7}" type="pres">
      <dgm:prSet presAssocID="{B476AF21-F892-45A2-9631-6E703DEAE81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2ABCC6B-7201-4ECF-99EF-908E54912C13}" type="pres">
      <dgm:prSet presAssocID="{8AF265BB-36E3-4A36-85C2-22CF838A7100}" presName="Accent2" presStyleCnt="0"/>
      <dgm:spPr/>
    </dgm:pt>
    <dgm:pt modelId="{DFC79CDC-8F90-46EA-A158-0D2C72DD1C1D}" type="pres">
      <dgm:prSet presAssocID="{8AF265BB-36E3-4A36-85C2-22CF838A7100}" presName="Accent" presStyleLbl="bgShp" presStyleIdx="1" presStyleCnt="6"/>
      <dgm:spPr/>
    </dgm:pt>
    <dgm:pt modelId="{C7ECA56A-67BE-40F2-95A7-0AFC135F1CD7}" type="pres">
      <dgm:prSet presAssocID="{8AF265BB-36E3-4A36-85C2-22CF838A7100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2ABAFC8-00E5-485F-83EF-7CF5FFFBD386}" type="pres">
      <dgm:prSet presAssocID="{251B0F8D-796A-4A43-A440-CBE4AB059B98}" presName="Accent3" presStyleCnt="0"/>
      <dgm:spPr/>
    </dgm:pt>
    <dgm:pt modelId="{64691455-76F1-4FFC-B39C-F57B45F784BA}" type="pres">
      <dgm:prSet presAssocID="{251B0F8D-796A-4A43-A440-CBE4AB059B98}" presName="Accent" presStyleLbl="bgShp" presStyleIdx="2" presStyleCnt="6" custLinFactNeighborX="-1709" custLinFactNeighborY="39070"/>
      <dgm:spPr/>
    </dgm:pt>
    <dgm:pt modelId="{388602C8-2966-4101-8A15-350DA989BEBE}" type="pres">
      <dgm:prSet presAssocID="{251B0F8D-796A-4A43-A440-CBE4AB059B98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156454F-E674-4F92-B883-752FC86EA7D8}" type="pres">
      <dgm:prSet presAssocID="{2BA80527-626A-47E6-AACD-0A27FD6B1240}" presName="Accent4" presStyleCnt="0"/>
      <dgm:spPr/>
    </dgm:pt>
    <dgm:pt modelId="{A0896F20-38C6-4F37-9CEA-14A192B00A08}" type="pres">
      <dgm:prSet presAssocID="{2BA80527-626A-47E6-AACD-0A27FD6B1240}" presName="Accent" presStyleLbl="bgShp" presStyleIdx="3" presStyleCnt="6"/>
      <dgm:spPr/>
    </dgm:pt>
    <dgm:pt modelId="{9E94AC7B-D2BF-4061-8636-38D631A686E1}" type="pres">
      <dgm:prSet presAssocID="{2BA80527-626A-47E6-AACD-0A27FD6B124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B6E2EC7-6D1E-4DBD-A942-A990C824091E}" type="pres">
      <dgm:prSet presAssocID="{3365B54C-6B3C-4DA3-A6A8-05D8FE877981}" presName="Accent5" presStyleCnt="0"/>
      <dgm:spPr/>
    </dgm:pt>
    <dgm:pt modelId="{71ED3F3C-24EE-487D-9D24-FF77C88CC2B7}" type="pres">
      <dgm:prSet presAssocID="{3365B54C-6B3C-4DA3-A6A8-05D8FE877981}" presName="Accent" presStyleLbl="bgShp" presStyleIdx="4" presStyleCnt="6" custLinFactNeighborX="-31725" custLinFactNeighborY="-25790"/>
      <dgm:spPr/>
    </dgm:pt>
    <dgm:pt modelId="{C9FD6EC4-A0CD-4612-9F13-B64888A26C49}" type="pres">
      <dgm:prSet presAssocID="{3365B54C-6B3C-4DA3-A6A8-05D8FE877981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CE47990E-0D3A-4353-93F5-BFECF9775826}" type="pres">
      <dgm:prSet presAssocID="{7392603D-5DA7-454C-B5DB-1F3F19E63925}" presName="Accent6" presStyleCnt="0"/>
      <dgm:spPr/>
    </dgm:pt>
    <dgm:pt modelId="{E6CB81FB-6688-4588-A1FA-1690545FEFFF}" type="pres">
      <dgm:prSet presAssocID="{7392603D-5DA7-454C-B5DB-1F3F19E63925}" presName="Accent" presStyleLbl="bgShp" presStyleIdx="5" presStyleCnt="6"/>
      <dgm:spPr/>
    </dgm:pt>
    <dgm:pt modelId="{13501410-C288-45D7-B62B-0BA5C7A12B8B}" type="pres">
      <dgm:prSet presAssocID="{7392603D-5DA7-454C-B5DB-1F3F19E6392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5588E06-C99E-4E62-B2B1-6E4B255D301F}" type="presOf" srcId="{251B0F8D-796A-4A43-A440-CBE4AB059B98}" destId="{388602C8-2966-4101-8A15-350DA989BEBE}" srcOrd="0" destOrd="0" presId="urn:microsoft.com/office/officeart/2011/layout/HexagonRadial"/>
    <dgm:cxn modelId="{3756050A-F06E-448C-907C-A59E365CC583}" srcId="{B132EDF5-581A-4798-BA57-05F83A31CFD1}" destId="{2BA80527-626A-47E6-AACD-0A27FD6B1240}" srcOrd="3" destOrd="0" parTransId="{59065D2E-7CB6-401C-B7AD-7AD14E3218CD}" sibTransId="{E9ADF709-B77F-46E0-8DAD-BF5FD08FD304}"/>
    <dgm:cxn modelId="{7CC80312-5C02-47EB-BDE7-E745A6C7B02A}" srcId="{B132EDF5-581A-4798-BA57-05F83A31CFD1}" destId="{B476AF21-F892-45A2-9631-6E703DEAE815}" srcOrd="0" destOrd="0" parTransId="{6669C3BB-5B33-4A92-AA9A-9F9C07FFB219}" sibTransId="{9CD4A707-2A21-45B6-A010-00ECCC0DE88E}"/>
    <dgm:cxn modelId="{7736F02C-33AB-4DC6-A6C7-02B6AF5A4C12}" type="presOf" srcId="{B132EDF5-581A-4798-BA57-05F83A31CFD1}" destId="{48ED58EE-C586-406C-925E-B98E8B48E64A}" srcOrd="0" destOrd="0" presId="urn:microsoft.com/office/officeart/2011/layout/HexagonRadial"/>
    <dgm:cxn modelId="{E083F631-225D-4F7A-8FD1-ED048436139E}" srcId="{40F28456-EFC5-4183-8740-F80B8E3BD447}" destId="{B132EDF5-581A-4798-BA57-05F83A31CFD1}" srcOrd="0" destOrd="0" parTransId="{BBA4C893-3FC0-4AD7-8BDF-EB53414F0B5A}" sibTransId="{333BC555-D758-4E4F-AEF0-8B1E449635E2}"/>
    <dgm:cxn modelId="{E35B8349-9E5C-4241-A362-D1C38701E396}" type="presOf" srcId="{B476AF21-F892-45A2-9631-6E703DEAE815}" destId="{029668B9-950E-4F4D-9662-3BDD292598A7}" srcOrd="0" destOrd="0" presId="urn:microsoft.com/office/officeart/2011/layout/HexagonRadial"/>
    <dgm:cxn modelId="{5683FF57-4195-4267-B093-F1E03EB6B01C}" srcId="{B132EDF5-581A-4798-BA57-05F83A31CFD1}" destId="{251B0F8D-796A-4A43-A440-CBE4AB059B98}" srcOrd="2" destOrd="0" parTransId="{9C54070B-2F94-4D34-BEC7-6EF4EFAC277C}" sibTransId="{CAA9F8BB-94EC-48E9-AEEA-343B4D29DCCC}"/>
    <dgm:cxn modelId="{E50AE96E-4D8F-4AE5-8A07-3E74B60E9AB8}" srcId="{B132EDF5-581A-4798-BA57-05F83A31CFD1}" destId="{7392603D-5DA7-454C-B5DB-1F3F19E63925}" srcOrd="5" destOrd="0" parTransId="{DD45EB5F-A9F9-4CEF-B7BE-D716361FA21D}" sibTransId="{994B6D83-6454-4AE6-9E5C-8B904135D02A}"/>
    <dgm:cxn modelId="{84360575-66B9-4586-94D8-1BC98E99373C}" srcId="{B132EDF5-581A-4798-BA57-05F83A31CFD1}" destId="{8AF265BB-36E3-4A36-85C2-22CF838A7100}" srcOrd="1" destOrd="0" parTransId="{226DAB7E-A42A-4810-82BB-97E153C6E902}" sibTransId="{C56E7E91-A1B9-478A-9082-4537752D595E}"/>
    <dgm:cxn modelId="{D2B4447A-9EC6-473D-ACA3-49E063FEA4F9}" srcId="{B132EDF5-581A-4798-BA57-05F83A31CFD1}" destId="{3365B54C-6B3C-4DA3-A6A8-05D8FE877981}" srcOrd="4" destOrd="0" parTransId="{68BF6DE3-4CF1-4457-91BC-920291CCCB88}" sibTransId="{B3CE513B-737B-477A-80AD-1AE45D0B1A02}"/>
    <dgm:cxn modelId="{2C20B78A-07D9-4132-9B77-A424CEBDC641}" type="presOf" srcId="{2BA80527-626A-47E6-AACD-0A27FD6B1240}" destId="{9E94AC7B-D2BF-4061-8636-38D631A686E1}" srcOrd="0" destOrd="0" presId="urn:microsoft.com/office/officeart/2011/layout/HexagonRadial"/>
    <dgm:cxn modelId="{E85788C0-8220-49DD-AD2D-0035EF5FAFE6}" type="presOf" srcId="{7392603D-5DA7-454C-B5DB-1F3F19E63925}" destId="{13501410-C288-45D7-B62B-0BA5C7A12B8B}" srcOrd="0" destOrd="0" presId="urn:microsoft.com/office/officeart/2011/layout/HexagonRadial"/>
    <dgm:cxn modelId="{0D4C0BDB-9A2B-4880-ABAD-A271B5BE60A6}" type="presOf" srcId="{8AF265BB-36E3-4A36-85C2-22CF838A7100}" destId="{C7ECA56A-67BE-40F2-95A7-0AFC135F1CD7}" srcOrd="0" destOrd="0" presId="urn:microsoft.com/office/officeart/2011/layout/HexagonRadial"/>
    <dgm:cxn modelId="{887C34DB-B69F-4A76-9570-15B31A515667}" type="presOf" srcId="{40F28456-EFC5-4183-8740-F80B8E3BD447}" destId="{84524C5F-999C-4803-8EB9-7629782E71CA}" srcOrd="0" destOrd="0" presId="urn:microsoft.com/office/officeart/2011/layout/HexagonRadial"/>
    <dgm:cxn modelId="{F55BBFE2-6AE4-4AF1-A6A9-FDDD0A0A1C9D}" type="presOf" srcId="{3365B54C-6B3C-4DA3-A6A8-05D8FE877981}" destId="{C9FD6EC4-A0CD-4612-9F13-B64888A26C49}" srcOrd="0" destOrd="0" presId="urn:microsoft.com/office/officeart/2011/layout/HexagonRadial"/>
    <dgm:cxn modelId="{A17CB850-BA86-47E1-BA93-9103F287861C}" type="presParOf" srcId="{84524C5F-999C-4803-8EB9-7629782E71CA}" destId="{48ED58EE-C586-406C-925E-B98E8B48E64A}" srcOrd="0" destOrd="0" presId="urn:microsoft.com/office/officeart/2011/layout/HexagonRadial"/>
    <dgm:cxn modelId="{4D59B6D3-0429-4D51-9E5F-20504ED5546F}" type="presParOf" srcId="{84524C5F-999C-4803-8EB9-7629782E71CA}" destId="{B697914A-6AA1-447C-BA47-877889381B19}" srcOrd="1" destOrd="0" presId="urn:microsoft.com/office/officeart/2011/layout/HexagonRadial"/>
    <dgm:cxn modelId="{E8C1F5C9-2563-4BF4-8034-97EB9305E88C}" type="presParOf" srcId="{B697914A-6AA1-447C-BA47-877889381B19}" destId="{0A888B17-EF50-453F-9FA3-283FC4DCA1F4}" srcOrd="0" destOrd="0" presId="urn:microsoft.com/office/officeart/2011/layout/HexagonRadial"/>
    <dgm:cxn modelId="{03A5D11D-E360-41DB-A682-BD98CE595F69}" type="presParOf" srcId="{84524C5F-999C-4803-8EB9-7629782E71CA}" destId="{029668B9-950E-4F4D-9662-3BDD292598A7}" srcOrd="2" destOrd="0" presId="urn:microsoft.com/office/officeart/2011/layout/HexagonRadial"/>
    <dgm:cxn modelId="{B8F190A1-C1F4-4A55-BEB4-4BE831AB4732}" type="presParOf" srcId="{84524C5F-999C-4803-8EB9-7629782E71CA}" destId="{42ABCC6B-7201-4ECF-99EF-908E54912C13}" srcOrd="3" destOrd="0" presId="urn:microsoft.com/office/officeart/2011/layout/HexagonRadial"/>
    <dgm:cxn modelId="{6C7E2904-1455-44DC-B792-1B0C867D08DD}" type="presParOf" srcId="{42ABCC6B-7201-4ECF-99EF-908E54912C13}" destId="{DFC79CDC-8F90-46EA-A158-0D2C72DD1C1D}" srcOrd="0" destOrd="0" presId="urn:microsoft.com/office/officeart/2011/layout/HexagonRadial"/>
    <dgm:cxn modelId="{BB36C08A-C9CF-434D-BC5E-0C324BE0FA51}" type="presParOf" srcId="{84524C5F-999C-4803-8EB9-7629782E71CA}" destId="{C7ECA56A-67BE-40F2-95A7-0AFC135F1CD7}" srcOrd="4" destOrd="0" presId="urn:microsoft.com/office/officeart/2011/layout/HexagonRadial"/>
    <dgm:cxn modelId="{E4E5421B-FBD3-4CD3-B509-13E8418017AD}" type="presParOf" srcId="{84524C5F-999C-4803-8EB9-7629782E71CA}" destId="{E2ABAFC8-00E5-485F-83EF-7CF5FFFBD386}" srcOrd="5" destOrd="0" presId="urn:microsoft.com/office/officeart/2011/layout/HexagonRadial"/>
    <dgm:cxn modelId="{086EB3B1-8AC6-41DF-957C-61434DE6D09B}" type="presParOf" srcId="{E2ABAFC8-00E5-485F-83EF-7CF5FFFBD386}" destId="{64691455-76F1-4FFC-B39C-F57B45F784BA}" srcOrd="0" destOrd="0" presId="urn:microsoft.com/office/officeart/2011/layout/HexagonRadial"/>
    <dgm:cxn modelId="{613F3A71-FB38-45A3-9BF9-C8AAA8D14786}" type="presParOf" srcId="{84524C5F-999C-4803-8EB9-7629782E71CA}" destId="{388602C8-2966-4101-8A15-350DA989BEBE}" srcOrd="6" destOrd="0" presId="urn:microsoft.com/office/officeart/2011/layout/HexagonRadial"/>
    <dgm:cxn modelId="{6F9CE8D4-C1A4-4327-8985-D3F06BE9E22A}" type="presParOf" srcId="{84524C5F-999C-4803-8EB9-7629782E71CA}" destId="{C156454F-E674-4F92-B883-752FC86EA7D8}" srcOrd="7" destOrd="0" presId="urn:microsoft.com/office/officeart/2011/layout/HexagonRadial"/>
    <dgm:cxn modelId="{22612F1F-6484-4946-85EC-73C7B28F3B3D}" type="presParOf" srcId="{C156454F-E674-4F92-B883-752FC86EA7D8}" destId="{A0896F20-38C6-4F37-9CEA-14A192B00A08}" srcOrd="0" destOrd="0" presId="urn:microsoft.com/office/officeart/2011/layout/HexagonRadial"/>
    <dgm:cxn modelId="{64D77CFA-A1FE-439C-8679-73FA0959796D}" type="presParOf" srcId="{84524C5F-999C-4803-8EB9-7629782E71CA}" destId="{9E94AC7B-D2BF-4061-8636-38D631A686E1}" srcOrd="8" destOrd="0" presId="urn:microsoft.com/office/officeart/2011/layout/HexagonRadial"/>
    <dgm:cxn modelId="{6743D6F9-90E6-44E6-89C1-0F8BC7A7F18B}" type="presParOf" srcId="{84524C5F-999C-4803-8EB9-7629782E71CA}" destId="{BB6E2EC7-6D1E-4DBD-A942-A990C824091E}" srcOrd="9" destOrd="0" presId="urn:microsoft.com/office/officeart/2011/layout/HexagonRadial"/>
    <dgm:cxn modelId="{7A112979-0EA5-4AE9-AF66-523ABA017451}" type="presParOf" srcId="{BB6E2EC7-6D1E-4DBD-A942-A990C824091E}" destId="{71ED3F3C-24EE-487D-9D24-FF77C88CC2B7}" srcOrd="0" destOrd="0" presId="urn:microsoft.com/office/officeart/2011/layout/HexagonRadial"/>
    <dgm:cxn modelId="{724B1B70-6804-48AF-9FCD-23FE60DD8B64}" type="presParOf" srcId="{84524C5F-999C-4803-8EB9-7629782E71CA}" destId="{C9FD6EC4-A0CD-4612-9F13-B64888A26C49}" srcOrd="10" destOrd="0" presId="urn:microsoft.com/office/officeart/2011/layout/HexagonRadial"/>
    <dgm:cxn modelId="{A4C4F926-4608-43C0-B978-2A57DA430536}" type="presParOf" srcId="{84524C5F-999C-4803-8EB9-7629782E71CA}" destId="{CE47990E-0D3A-4353-93F5-BFECF9775826}" srcOrd="11" destOrd="0" presId="urn:microsoft.com/office/officeart/2011/layout/HexagonRadial"/>
    <dgm:cxn modelId="{E878FD67-248C-4CF8-B0DE-EE7C806F0D7E}" type="presParOf" srcId="{CE47990E-0D3A-4353-93F5-BFECF9775826}" destId="{E6CB81FB-6688-4588-A1FA-1690545FEFFF}" srcOrd="0" destOrd="0" presId="urn:microsoft.com/office/officeart/2011/layout/HexagonRadial"/>
    <dgm:cxn modelId="{6422B4EE-C12A-4203-BFEA-3E91B27F8534}" type="presParOf" srcId="{84524C5F-999C-4803-8EB9-7629782E71CA}" destId="{13501410-C288-45D7-B62B-0BA5C7A12B8B}" srcOrd="12" destOrd="0" presId="urn:microsoft.com/office/officeart/2011/layout/HexagonRadial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542B9-CFAF-4AA4-ABB2-E3D771D3A940}">
      <dsp:nvSpPr>
        <dsp:cNvPr id="0" name=""/>
        <dsp:cNvSpPr/>
      </dsp:nvSpPr>
      <dsp:spPr>
        <a:xfrm>
          <a:off x="0" y="608"/>
          <a:ext cx="51205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A6F67-6B18-40B2-86E8-6AF1B51F57BD}">
      <dsp:nvSpPr>
        <dsp:cNvPr id="0" name=""/>
        <dsp:cNvSpPr/>
      </dsp:nvSpPr>
      <dsp:spPr>
        <a:xfrm>
          <a:off x="0" y="608"/>
          <a:ext cx="5120559" cy="71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Member of Canada’s U15 </a:t>
          </a:r>
          <a:br>
            <a:rPr lang="en-US" sz="2000" kern="1200"/>
          </a:br>
          <a:r>
            <a:rPr lang="en-US" sz="2000" kern="1200"/>
            <a:t>research-intensive universities</a:t>
          </a:r>
        </a:p>
      </dsp:txBody>
      <dsp:txXfrm>
        <a:off x="0" y="608"/>
        <a:ext cx="5120559" cy="712346"/>
      </dsp:txXfrm>
    </dsp:sp>
    <dsp:sp modelId="{96B7FCD2-ADF2-4195-953F-68FFA5CFE648}">
      <dsp:nvSpPr>
        <dsp:cNvPr id="0" name=""/>
        <dsp:cNvSpPr/>
      </dsp:nvSpPr>
      <dsp:spPr>
        <a:xfrm>
          <a:off x="0" y="712955"/>
          <a:ext cx="51205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D41ED-E24A-408A-8234-DF49B8DA7D98}">
      <dsp:nvSpPr>
        <dsp:cNvPr id="0" name=""/>
        <dsp:cNvSpPr/>
      </dsp:nvSpPr>
      <dsp:spPr>
        <a:xfrm>
          <a:off x="0" y="712955"/>
          <a:ext cx="5120559" cy="71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~33,000 students in 100+ programs</a:t>
          </a:r>
        </a:p>
      </dsp:txBody>
      <dsp:txXfrm>
        <a:off x="0" y="712955"/>
        <a:ext cx="5120559" cy="712346"/>
      </dsp:txXfrm>
    </dsp:sp>
    <dsp:sp modelId="{CD55EF8F-AE82-4C54-B48B-CC1F18D963D7}">
      <dsp:nvSpPr>
        <dsp:cNvPr id="0" name=""/>
        <dsp:cNvSpPr/>
      </dsp:nvSpPr>
      <dsp:spPr>
        <a:xfrm>
          <a:off x="0" y="1425302"/>
          <a:ext cx="51205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43244-8DED-4D99-8692-FDBCA13D2A37}">
      <dsp:nvSpPr>
        <dsp:cNvPr id="0" name=""/>
        <dsp:cNvSpPr/>
      </dsp:nvSpPr>
      <dsp:spPr>
        <a:xfrm>
          <a:off x="0" y="1425302"/>
          <a:ext cx="5120559" cy="71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/>
            <a:t>85+ research institutes and </a:t>
          </a:r>
          <a:br>
            <a:rPr lang="en-CA" sz="2000" kern="1200"/>
          </a:br>
          <a:r>
            <a:rPr lang="en-CA" sz="2000" kern="1200"/>
            <a:t>centres</a:t>
          </a:r>
          <a:r>
            <a:rPr lang="en-US" sz="2000" kern="1200"/>
            <a:t> </a:t>
          </a:r>
        </a:p>
      </dsp:txBody>
      <dsp:txXfrm>
        <a:off x="0" y="1425302"/>
        <a:ext cx="5120559" cy="712346"/>
      </dsp:txXfrm>
    </dsp:sp>
    <dsp:sp modelId="{608B206D-5910-4739-B790-A4932C914BE8}">
      <dsp:nvSpPr>
        <dsp:cNvPr id="0" name=""/>
        <dsp:cNvSpPr/>
      </dsp:nvSpPr>
      <dsp:spPr>
        <a:xfrm>
          <a:off x="0" y="2137649"/>
          <a:ext cx="51205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6D732-E209-48F8-94EB-B090C3100985}">
      <dsp:nvSpPr>
        <dsp:cNvPr id="0" name=""/>
        <dsp:cNvSpPr/>
      </dsp:nvSpPr>
      <dsp:spPr>
        <a:xfrm>
          <a:off x="0" y="2137649"/>
          <a:ext cx="5120559" cy="71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/>
            <a:t>5 campuses, 14 faculties</a:t>
          </a:r>
          <a:endParaRPr lang="en-US" sz="2000" kern="1200"/>
        </a:p>
      </dsp:txBody>
      <dsp:txXfrm>
        <a:off x="0" y="2137649"/>
        <a:ext cx="5120559" cy="712346"/>
      </dsp:txXfrm>
    </dsp:sp>
    <dsp:sp modelId="{2A528536-278D-4A7C-BE25-6623D9743E52}">
      <dsp:nvSpPr>
        <dsp:cNvPr id="0" name=""/>
        <dsp:cNvSpPr/>
      </dsp:nvSpPr>
      <dsp:spPr>
        <a:xfrm>
          <a:off x="0" y="2849995"/>
          <a:ext cx="51205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8DDA5-448A-4D53-8E3D-EE6A4BCF81D0}">
      <dsp:nvSpPr>
        <dsp:cNvPr id="0" name=""/>
        <dsp:cNvSpPr/>
      </dsp:nvSpPr>
      <dsp:spPr>
        <a:xfrm>
          <a:off x="0" y="2849995"/>
          <a:ext cx="5120559" cy="71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/>
            <a:t>53 teaching departments</a:t>
          </a:r>
          <a:endParaRPr lang="en-US" sz="2000" kern="1200"/>
        </a:p>
      </dsp:txBody>
      <dsp:txXfrm>
        <a:off x="0" y="2849995"/>
        <a:ext cx="5120559" cy="712346"/>
      </dsp:txXfrm>
    </dsp:sp>
    <dsp:sp modelId="{8567A67D-1941-49AB-AAEE-F04FA55EADCE}">
      <dsp:nvSpPr>
        <dsp:cNvPr id="0" name=""/>
        <dsp:cNvSpPr/>
      </dsp:nvSpPr>
      <dsp:spPr>
        <a:xfrm>
          <a:off x="0" y="3562342"/>
          <a:ext cx="51205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0A760-D507-46CF-BDDA-608765CD2007}">
      <dsp:nvSpPr>
        <dsp:cNvPr id="0" name=""/>
        <dsp:cNvSpPr/>
      </dsp:nvSpPr>
      <dsp:spPr>
        <a:xfrm>
          <a:off x="0" y="3562342"/>
          <a:ext cx="5120559" cy="71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$380 Million sponsored </a:t>
          </a:r>
          <a:br>
            <a:rPr lang="en-US" sz="2000" kern="1200"/>
          </a:br>
          <a:r>
            <a:rPr lang="en-US" sz="2000" kern="1200"/>
            <a:t>Research Income (#5 in Canada)</a:t>
          </a:r>
        </a:p>
      </dsp:txBody>
      <dsp:txXfrm>
        <a:off x="0" y="3562342"/>
        <a:ext cx="5120559" cy="712346"/>
      </dsp:txXfrm>
    </dsp:sp>
    <dsp:sp modelId="{7F0C0D3B-5BF9-4189-9948-CE68EE7B0DD8}">
      <dsp:nvSpPr>
        <dsp:cNvPr id="0" name=""/>
        <dsp:cNvSpPr/>
      </dsp:nvSpPr>
      <dsp:spPr>
        <a:xfrm>
          <a:off x="0" y="4274689"/>
          <a:ext cx="51205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83D04B-0EC5-43F2-8497-664A38094A6E}">
      <dsp:nvSpPr>
        <dsp:cNvPr id="0" name=""/>
        <dsp:cNvSpPr/>
      </dsp:nvSpPr>
      <dsp:spPr>
        <a:xfrm>
          <a:off x="0" y="4274689"/>
          <a:ext cx="5120559" cy="712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170,000</a:t>
          </a:r>
          <a:r>
            <a:rPr lang="en-US" sz="2000" kern="1200" baseline="30000"/>
            <a:t>+</a:t>
          </a:r>
          <a:r>
            <a:rPr lang="en-US" sz="2000" kern="1200"/>
            <a:t> alumni in 152</a:t>
          </a:r>
          <a:r>
            <a:rPr lang="en-US" sz="2000" kern="1200" baseline="30000"/>
            <a:t>+</a:t>
          </a:r>
          <a:r>
            <a:rPr lang="en-US" sz="2000" kern="1200"/>
            <a:t> countries</a:t>
          </a:r>
        </a:p>
      </dsp:txBody>
      <dsp:txXfrm>
        <a:off x="0" y="4274689"/>
        <a:ext cx="5120559" cy="7123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D58EE-C586-406C-925E-B98E8B48E64A}">
      <dsp:nvSpPr>
        <dsp:cNvPr id="0" name=""/>
        <dsp:cNvSpPr/>
      </dsp:nvSpPr>
      <dsp:spPr>
        <a:xfrm>
          <a:off x="4420790" y="1496685"/>
          <a:ext cx="1856665" cy="160609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Culture of Respect Inclusion, Collaboration &amp; Creativity</a:t>
          </a:r>
        </a:p>
      </dsp:txBody>
      <dsp:txXfrm>
        <a:off x="4728465" y="1762837"/>
        <a:ext cx="1241315" cy="1073786"/>
      </dsp:txXfrm>
    </dsp:sp>
    <dsp:sp modelId="{DFC79CDC-8F90-46EA-A158-0D2C72DD1C1D}">
      <dsp:nvSpPr>
        <dsp:cNvPr id="0" name=""/>
        <dsp:cNvSpPr/>
      </dsp:nvSpPr>
      <dsp:spPr>
        <a:xfrm>
          <a:off x="5582844" y="692335"/>
          <a:ext cx="700514" cy="60358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9668B9-950E-4F4D-9662-3BDD292598A7}">
      <dsp:nvSpPr>
        <dsp:cNvPr id="0" name=""/>
        <dsp:cNvSpPr/>
      </dsp:nvSpPr>
      <dsp:spPr>
        <a:xfrm>
          <a:off x="4591240" y="0"/>
          <a:ext cx="1521524" cy="1316297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Advanced Materials &amp; Manufacturing</a:t>
          </a:r>
        </a:p>
      </dsp:txBody>
      <dsp:txXfrm>
        <a:off x="4843389" y="218139"/>
        <a:ext cx="1017226" cy="880019"/>
      </dsp:txXfrm>
    </dsp:sp>
    <dsp:sp modelId="{64691455-76F1-4FFC-B39C-F57B45F784BA}">
      <dsp:nvSpPr>
        <dsp:cNvPr id="0" name=""/>
        <dsp:cNvSpPr/>
      </dsp:nvSpPr>
      <dsp:spPr>
        <a:xfrm>
          <a:off x="6388427" y="2056540"/>
          <a:ext cx="700514" cy="60358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ECA56A-67BE-40F2-95A7-0AFC135F1CD7}">
      <dsp:nvSpPr>
        <dsp:cNvPr id="0" name=""/>
        <dsp:cNvSpPr/>
      </dsp:nvSpPr>
      <dsp:spPr>
        <a:xfrm>
          <a:off x="5986654" y="809611"/>
          <a:ext cx="1521524" cy="1316297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8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Material Modeling &amp; Applied Mechanics</a:t>
          </a:r>
        </a:p>
      </dsp:txBody>
      <dsp:txXfrm>
        <a:off x="6238803" y="1027750"/>
        <a:ext cx="1017226" cy="880019"/>
      </dsp:txXfrm>
    </dsp:sp>
    <dsp:sp modelId="{A0896F20-38C6-4F37-9CEA-14A192B00A08}">
      <dsp:nvSpPr>
        <dsp:cNvPr id="0" name=""/>
        <dsp:cNvSpPr/>
      </dsp:nvSpPr>
      <dsp:spPr>
        <a:xfrm>
          <a:off x="5832472" y="3094452"/>
          <a:ext cx="700514" cy="60358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8602C8-2966-4101-8A15-350DA989BEBE}">
      <dsp:nvSpPr>
        <dsp:cNvPr id="0" name=""/>
        <dsp:cNvSpPr/>
      </dsp:nvSpPr>
      <dsp:spPr>
        <a:xfrm>
          <a:off x="5986654" y="2401212"/>
          <a:ext cx="1521524" cy="1316297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Environmental Sensing &amp; Monitoring</a:t>
          </a:r>
        </a:p>
      </dsp:txBody>
      <dsp:txXfrm>
        <a:off x="6238803" y="2619351"/>
        <a:ext cx="1017226" cy="880019"/>
      </dsp:txXfrm>
    </dsp:sp>
    <dsp:sp modelId="{71ED3F3C-24EE-487D-9D24-FF77C88CC2B7}">
      <dsp:nvSpPr>
        <dsp:cNvPr id="0" name=""/>
        <dsp:cNvSpPr/>
      </dsp:nvSpPr>
      <dsp:spPr>
        <a:xfrm>
          <a:off x="4201431" y="3071006"/>
          <a:ext cx="700514" cy="60358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94AC7B-D2BF-4061-8636-38D631A686E1}">
      <dsp:nvSpPr>
        <dsp:cNvPr id="0" name=""/>
        <dsp:cNvSpPr/>
      </dsp:nvSpPr>
      <dsp:spPr>
        <a:xfrm>
          <a:off x="4591240" y="3211728"/>
          <a:ext cx="1521524" cy="1316297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Engineering Education Innovation</a:t>
          </a:r>
        </a:p>
      </dsp:txBody>
      <dsp:txXfrm>
        <a:off x="4843389" y="3429867"/>
        <a:ext cx="1017226" cy="880019"/>
      </dsp:txXfrm>
    </dsp:sp>
    <dsp:sp modelId="{E6CB81FB-6688-4588-A1FA-1690545FEFFF}">
      <dsp:nvSpPr>
        <dsp:cNvPr id="0" name=""/>
        <dsp:cNvSpPr/>
      </dsp:nvSpPr>
      <dsp:spPr>
        <a:xfrm>
          <a:off x="3592726" y="2098740"/>
          <a:ext cx="700514" cy="60358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FD6EC4-A0CD-4612-9F13-B64888A26C49}">
      <dsp:nvSpPr>
        <dsp:cNvPr id="0" name=""/>
        <dsp:cNvSpPr/>
      </dsp:nvSpPr>
      <dsp:spPr>
        <a:xfrm>
          <a:off x="3189347" y="2402117"/>
          <a:ext cx="1521524" cy="1316297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Mechatronics Digital Twin &amp; Control </a:t>
          </a:r>
        </a:p>
      </dsp:txBody>
      <dsp:txXfrm>
        <a:off x="3441496" y="2620256"/>
        <a:ext cx="1017226" cy="880019"/>
      </dsp:txXfrm>
    </dsp:sp>
    <dsp:sp modelId="{13501410-C288-45D7-B62B-0BA5C7A12B8B}">
      <dsp:nvSpPr>
        <dsp:cNvPr id="0" name=""/>
        <dsp:cNvSpPr/>
      </dsp:nvSpPr>
      <dsp:spPr>
        <a:xfrm>
          <a:off x="3189347" y="807799"/>
          <a:ext cx="1521524" cy="1316297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Aerospace &amp; Renewable Sustainable Energy Systems</a:t>
          </a:r>
        </a:p>
      </dsp:txBody>
      <dsp:txXfrm>
        <a:off x="3441496" y="1025938"/>
        <a:ext cx="1017226" cy="880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CACE1-0839-DD4E-8A8D-815B08AED9A4}" type="datetimeFigureOut">
              <a:rPr lang="en-US" smtClean="0"/>
              <a:t>9/2/22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58301-8E47-694C-884E-80E9D526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lgarysun.com/2014/02/26/calgary-the-number-two-city-in-the-world-prosperity-rankin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economist.com/blogs/graphicdetail/2014/08/daily-chart-13" TargetMode="External"/><Relationship Id="rId4" Type="http://schemas.openxmlformats.org/officeDocument/2006/relationships/hyperlink" Target="http://www.huffingtonpost.ca/2013/05/18/calgary-worlds-cleanest-city_n_3299545.html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Canada’s wealthiest</a:t>
            </a:r>
            <a:r>
              <a:rPr lang="en-US" baseline="0" dirty="0"/>
              <a:t> province according to Stats Canada 2009 data.</a:t>
            </a:r>
          </a:p>
          <a:p>
            <a:endParaRPr lang="en-US" baseline="0" dirty="0"/>
          </a:p>
          <a:p>
            <a:r>
              <a:rPr lang="en-US" baseline="0" dirty="0"/>
              <a:t>3. 4 million people live in the province of Alberta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C09C8-1CBF-4CA0-9C07-37232A4985B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07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>
                <a:hlinkClick r:id="rId3"/>
              </a:rPr>
              <a:t>http://www.calgarysun.com/2014/02/26/calgary-the-number-two-city-in-the-world-prosperity-ranking</a:t>
            </a:r>
            <a:endParaRPr lang="en-CA" dirty="0"/>
          </a:p>
          <a:p>
            <a:endParaRPr lang="en-CA" dirty="0"/>
          </a:p>
          <a:p>
            <a:r>
              <a:rPr lang="en-CA" dirty="0">
                <a:hlinkClick r:id="rId4"/>
              </a:rPr>
              <a:t>http://www.huffingtonpost.ca/2013/05/18/calgary-worlds-cleanest-city_n_3299545.html</a:t>
            </a:r>
            <a:endParaRPr lang="en-CA" dirty="0"/>
          </a:p>
          <a:p>
            <a:endParaRPr lang="en-CA" dirty="0"/>
          </a:p>
          <a:p>
            <a:r>
              <a:rPr lang="en-CA">
                <a:hlinkClick r:id="rId5"/>
              </a:rPr>
              <a:t>http://www.economist.com/blogs/graphicdetail/2014/08/daily-chart-13</a:t>
            </a:r>
            <a:endParaRPr lang="en-CA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C09C8-1CBF-4CA0-9C07-37232A4985B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45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CA" dirty="0"/>
              <a:t>#1 in Canada result comes from:</a:t>
            </a:r>
          </a:p>
          <a:p>
            <a:pPr lvl="1"/>
            <a:r>
              <a:rPr lang="en-CA" dirty="0"/>
              <a:t>- </a:t>
            </a:r>
            <a:r>
              <a:rPr lang="en-CA" dirty="0" err="1"/>
              <a:t>Quacquarelli</a:t>
            </a:r>
            <a:r>
              <a:rPr lang="en-CA" dirty="0"/>
              <a:t> Symonds (QS) World University Rankings 50 Under 50 (2013/14)</a:t>
            </a:r>
          </a:p>
          <a:p>
            <a:pPr marL="457200" lvl="1" indent="0">
              <a:buFontTx/>
              <a:buNone/>
            </a:pPr>
            <a:r>
              <a:rPr lang="en-CA" dirty="0"/>
              <a:t>- Times Higher Education (THE) 100 Under 50 (May 2014)</a:t>
            </a:r>
          </a:p>
          <a:p>
            <a:pPr marL="628650" lvl="1" indent="-171450">
              <a:buFontTx/>
              <a:buChar char="-"/>
            </a:pPr>
            <a:endParaRPr lang="en-CA" dirty="0"/>
          </a:p>
          <a:p>
            <a:pPr marL="457200" lvl="1" indent="0">
              <a:buFontTx/>
              <a:buNone/>
            </a:pPr>
            <a:r>
              <a:rPr lang="en-CA" dirty="0"/>
              <a:t>#2 in North</a:t>
            </a:r>
            <a:r>
              <a:rPr lang="en-CA" baseline="0" dirty="0"/>
              <a:t> America result comes from: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 err="1"/>
              <a:t>Quacquarelli</a:t>
            </a:r>
            <a:r>
              <a:rPr lang="en-CA" dirty="0"/>
              <a:t> Symonds (QS) World University Rankings 50 Under 50 (2013/14)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(we were #5 in North</a:t>
            </a:r>
            <a:r>
              <a:rPr lang="en-CA" baseline="0" dirty="0"/>
              <a:t> America according to </a:t>
            </a:r>
            <a:r>
              <a:rPr lang="en-CA" dirty="0"/>
              <a:t>Times Higher Education (THE) 100 Under 50 (May 2014))</a:t>
            </a:r>
          </a:p>
          <a:p>
            <a:pPr marL="457200" lvl="1" indent="0">
              <a:buFontTx/>
              <a:buNone/>
            </a:pPr>
            <a:endParaRPr lang="en-CA" baseline="0" dirty="0"/>
          </a:p>
          <a:p>
            <a:pPr marL="457200" lvl="1" indent="0">
              <a:buFontTx/>
              <a:buNone/>
            </a:pPr>
            <a:r>
              <a:rPr lang="en-CA" b="1" dirty="0"/>
              <a:t>NEW! </a:t>
            </a:r>
            <a:r>
              <a:rPr lang="en-CA" dirty="0"/>
              <a:t>#9 in</a:t>
            </a:r>
            <a:r>
              <a:rPr lang="en-CA" baseline="0" dirty="0"/>
              <a:t> the world result comes from:</a:t>
            </a:r>
            <a:endParaRPr lang="en-CA" dirty="0"/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 err="1"/>
              <a:t>Quacquarelli</a:t>
            </a:r>
            <a:r>
              <a:rPr lang="en-CA" dirty="0"/>
              <a:t> Symonds (QS) World University Rankings 50 Under 50 (2014/15) – released Sept 23  (up from 13 in 2013/14)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dirty="0"/>
              <a:t>One</a:t>
            </a:r>
            <a:r>
              <a:rPr lang="en-CA" baseline="0" dirty="0"/>
              <a:t> of only 9 to receive 5 star-star status</a:t>
            </a:r>
            <a:endParaRPr lang="en-CA" dirty="0"/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CA" dirty="0"/>
          </a:p>
          <a:p>
            <a:pPr lvl="1"/>
            <a:r>
              <a:rPr lang="en-CA" dirty="0"/>
              <a:t>Globally,</a:t>
            </a:r>
            <a:r>
              <a:rPr lang="en-CA" baseline="0" dirty="0"/>
              <a:t> our results have improved as follows:</a:t>
            </a:r>
          </a:p>
          <a:p>
            <a:pPr lvl="1"/>
            <a:r>
              <a:rPr lang="en-CA" baseline="0" dirty="0"/>
              <a:t>- </a:t>
            </a:r>
            <a:r>
              <a:rPr lang="en-CA" dirty="0"/>
              <a:t>QS: 17 (2012), 16 (2013), 13 (2014)</a:t>
            </a:r>
          </a:p>
          <a:p>
            <a:pPr marL="628650" lvl="1" indent="-171450">
              <a:buFontTx/>
              <a:buChar char="-"/>
            </a:pPr>
            <a:r>
              <a:rPr lang="en-CA" dirty="0"/>
              <a:t>THE: 28 (2012), 23 (2013), 19 (2014)</a:t>
            </a:r>
          </a:p>
          <a:p>
            <a:pPr marL="628650" lvl="1" indent="-171450">
              <a:buFontTx/>
              <a:buChar char="-"/>
            </a:pPr>
            <a:endParaRPr lang="en-CA" dirty="0"/>
          </a:p>
          <a:p>
            <a:pPr marL="457200" lvl="1" indent="0">
              <a:buFontTx/>
              <a:buNone/>
            </a:pPr>
            <a:r>
              <a:rPr lang="en-CA" b="1" dirty="0"/>
              <a:t>Breaking news!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- </a:t>
            </a:r>
            <a:r>
              <a:rPr lang="en-CA" dirty="0" err="1"/>
              <a:t>Quacquarelli</a:t>
            </a:r>
            <a:r>
              <a:rPr lang="en-CA" dirty="0"/>
              <a:t> Symonds (QS) World University Rankings 50 Under 50 (2014/15) places us at #171 worldwide (released Sept 15, 2014). This is up</a:t>
            </a:r>
            <a:r>
              <a:rPr lang="en-CA" baseline="0" dirty="0"/>
              <a:t> from #201 last year and #214 the year before that.</a:t>
            </a:r>
            <a:endParaRPr lang="en-CA" dirty="0"/>
          </a:p>
          <a:p>
            <a:pPr marL="457200" lvl="1" indent="0">
              <a:buFontTx/>
              <a:buNone/>
            </a:pPr>
            <a:r>
              <a:rPr lang="en-CA" dirty="0"/>
              <a:t>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C09C8-1CBF-4CA0-9C07-37232A4985B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97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00964-B5C1-374D-8CBD-26DECFC322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17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58301-8E47-694C-884E-80E9D5260C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23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58301-8E47-694C-884E-80E9D5260C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5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78C2-47AD-C340-9456-D9F9B3D30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279" y="1785343"/>
            <a:ext cx="7841294" cy="23426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5600"/>
              </a:lnSpc>
              <a:defRPr sz="5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038AA-9B5A-234E-B6E1-FE9722AB0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279" y="4128032"/>
            <a:ext cx="7841294" cy="7149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FD472B-32E4-8A46-90E5-97757DC24E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8279" y="4849226"/>
            <a:ext cx="7841294" cy="11256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Presenter’s title / additional designations</a:t>
            </a:r>
            <a:br>
              <a:rPr lang="en-US" dirty="0"/>
            </a:br>
            <a:r>
              <a:rPr lang="en-US" dirty="0"/>
              <a:t>Faculty of / Department of / additional designations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E4B113-E638-B640-8F48-252058659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8279" y="5981178"/>
            <a:ext cx="6586081" cy="521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98029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32D7-DB76-2847-ADA0-EE213BEB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8" y="4639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C696-28D5-3D4E-90D5-168D38046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28" y="1773195"/>
            <a:ext cx="9724372" cy="4115669"/>
          </a:xfrm>
          <a:prstGeom prst="rect">
            <a:avLst/>
          </a:prstGeom>
        </p:spPr>
        <p:txBody>
          <a:bodyPr/>
          <a:lstStyle>
            <a:lvl1pPr>
              <a:buClr>
                <a:srgbClr val="E32726"/>
              </a:buClr>
              <a:defRPr sz="2800"/>
            </a:lvl1pPr>
            <a:lvl2pPr>
              <a:buClr>
                <a:srgbClr val="FBB031"/>
              </a:buClr>
              <a:defRPr sz="2400"/>
            </a:lvl2pPr>
            <a:lvl3pPr>
              <a:buClr>
                <a:srgbClr val="8B857B"/>
              </a:buClr>
              <a:defRPr sz="20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54994-38BD-EA48-95B9-EDE63B92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427" y="63805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4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83A0EC-D117-3A44-A056-CF7521187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864" y="1773021"/>
            <a:ext cx="3938587" cy="3938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2CEEFA-DEDA-3C4E-B209-94546CDD8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7569" y="1773021"/>
            <a:ext cx="6013537" cy="393858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/>
            </a:lvl1pPr>
            <a:lvl2pPr>
              <a:buClr>
                <a:srgbClr val="FBB031"/>
              </a:buClr>
              <a:defRPr sz="2400"/>
            </a:lvl2pPr>
            <a:lvl3pPr>
              <a:buClr>
                <a:srgbClr val="8B857B"/>
              </a:buClr>
              <a:defRPr sz="20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F3C08-C8EC-DC49-84E7-B1877436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427" y="63805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F4FC2F-942D-6942-8D5B-4C7E0E52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8" y="4639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3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photo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83A0EC-D117-3A44-A056-CF7521187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864" y="1655241"/>
            <a:ext cx="3982602" cy="2222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2CEEFA-DEDA-3C4E-B209-94546CDD8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64" y="4202482"/>
            <a:ext cx="3995802" cy="1835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FBB031"/>
              </a:buClr>
              <a:defRPr sz="1800"/>
            </a:lvl2pPr>
            <a:lvl3pPr>
              <a:buClr>
                <a:srgbClr val="8B857B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73EC9B2-3D79-EB42-BD2D-94A59CE5C3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0719" y="1655241"/>
            <a:ext cx="3982602" cy="2222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D7853A-8D09-4041-8FD1-E58DBA8A7F0F}"/>
              </a:ext>
            </a:extLst>
          </p:cNvPr>
          <p:cNvCxnSpPr/>
          <p:nvPr userDrawn="1"/>
        </p:nvCxnSpPr>
        <p:spPr>
          <a:xfrm>
            <a:off x="6096000" y="1551313"/>
            <a:ext cx="0" cy="465342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F50DEA-27DF-7C4E-AD5F-60F66ED518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40719" y="4202482"/>
            <a:ext cx="3995802" cy="1835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FBB031"/>
              </a:buClr>
              <a:defRPr sz="1800"/>
            </a:lvl2pPr>
            <a:lvl3pPr>
              <a:buClr>
                <a:srgbClr val="8B857B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4A5085-02C7-C249-93B0-AC3B6836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427" y="63805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F9A15B-E143-B248-AA59-A29370229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8" y="4639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8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016D1F-0C29-D446-876E-DD6C096D7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8280" y="1637270"/>
            <a:ext cx="8749432" cy="4621427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This slide is for one big, bold statement. Bullet points can’t compete! </a:t>
            </a:r>
          </a:p>
        </p:txBody>
      </p:sp>
    </p:spTree>
    <p:extLst>
      <p:ext uri="{BB962C8B-B14F-4D97-AF65-F5344CB8AC3E}">
        <p14:creationId xmlns:p14="http://schemas.microsoft.com/office/powerpoint/2010/main" val="399748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78C2-47AD-C340-9456-D9F9B3D300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8279" y="1680519"/>
            <a:ext cx="8418337" cy="19284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Thank you for attending! </a:t>
            </a:r>
            <a:br>
              <a:rPr lang="en-US" dirty="0"/>
            </a:br>
            <a:r>
              <a:rPr lang="en-US" dirty="0"/>
              <a:t>and/or other concluding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038AA-9B5A-234E-B6E1-FE9722AB06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8279" y="3624188"/>
            <a:ext cx="8418337" cy="78099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more information go to </a:t>
            </a:r>
            <a:r>
              <a:rPr lang="en-US" dirty="0" err="1"/>
              <a:t>ucalgary.ca</a:t>
            </a:r>
            <a:r>
              <a:rPr lang="en-US" dirty="0"/>
              <a:t>/</a:t>
            </a:r>
            <a:r>
              <a:rPr lang="en-US" dirty="0" err="1"/>
              <a:t>webaddress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FD472B-32E4-8A46-90E5-97757DC24E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8279" y="4420386"/>
            <a:ext cx="8418337" cy="146887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 err="1"/>
              <a:t>presentersemail@ucalgary.ca</a:t>
            </a:r>
            <a:br>
              <a:rPr lang="en-US" dirty="0"/>
            </a:br>
            <a:r>
              <a:rPr lang="en-US" dirty="0"/>
              <a:t>Phone number / Twitter handle / additional contact info</a:t>
            </a:r>
          </a:p>
        </p:txBody>
      </p:sp>
    </p:spTree>
    <p:extLst>
      <p:ext uri="{BB962C8B-B14F-4D97-AF65-F5344CB8AC3E}">
        <p14:creationId xmlns:p14="http://schemas.microsoft.com/office/powerpoint/2010/main" val="179591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83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4" r:id="rId5"/>
    <p:sldLayoutId id="214748365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qJyZTr8tC4&amp;feature=youtu.b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9.jpg"/><Relationship Id="rId12" Type="http://schemas.openxmlformats.org/officeDocument/2006/relationships/image" Target="../media/image34.tiff"/><Relationship Id="rId17" Type="http://schemas.openxmlformats.org/officeDocument/2006/relationships/image" Target="../media/image39.png"/><Relationship Id="rId2" Type="http://schemas.openxmlformats.org/officeDocument/2006/relationships/diagramData" Target="../diagrams/data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33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37.emf"/><Relationship Id="rId10" Type="http://schemas.openxmlformats.org/officeDocument/2006/relationships/image" Target="../media/image3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calgary.ca/pubs/calendar/current/p-1-2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qsun@ucalgary.ca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lbertawong@live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BE60-5D8F-6C41-A517-E4C3855CF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Choose UCalgary for Your Graduate Studies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23051-1C04-6F46-BEDF-92AECB740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September, 2022</a:t>
            </a:r>
          </a:p>
        </p:txBody>
      </p:sp>
    </p:spTree>
    <p:extLst>
      <p:ext uri="{BB962C8B-B14F-4D97-AF65-F5344CB8AC3E}">
        <p14:creationId xmlns:p14="http://schemas.microsoft.com/office/powerpoint/2010/main" val="3682412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1864-E8CB-7C7B-8C83-75FD1200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Chemical &amp; Petroleum Engineering</a:t>
            </a:r>
            <a:br>
              <a:rPr lang="en-CA" dirty="0"/>
            </a:br>
            <a:r>
              <a:rPr lang="zh-CN" altLang="en-US" dirty="0"/>
              <a:t>化学和石油工程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7855-186C-BD3C-BB4B-CF3D0CD0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28" y="1497367"/>
            <a:ext cx="9724372" cy="439149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MEng in Chemical and Petroleum Engineering gives you a competitive advantage, </a:t>
            </a:r>
          </a:p>
          <a:p>
            <a:r>
              <a:rPr lang="en-US" dirty="0"/>
              <a:t>this program also gives you upward mobility in pharmaceuticals, food products, metals, fertilizers, synthetic materials etc. </a:t>
            </a:r>
          </a:p>
          <a:p>
            <a:r>
              <a:rPr lang="en-US" dirty="0"/>
              <a:t>graduates will have a balance of the fundamental knowledge and practical skills required to work in process engineering, petroleum reservoirs, petroleum production, environmental engineering, software development and/or documentation for chemical process/petroleum reservoir simulation software, chemical sales, </a:t>
            </a:r>
            <a:br>
              <a:rPr lang="en-US" dirty="0"/>
            </a:br>
            <a:r>
              <a:rPr lang="en-US" dirty="0"/>
              <a:t> 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8D552-8296-EDA8-DEA6-0B965EBB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16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4FFBB-BBE3-899F-14DF-2AE9E37C5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Civil Engineering</a:t>
            </a:r>
            <a:br>
              <a:rPr lang="en-CA" dirty="0"/>
            </a:br>
            <a:r>
              <a:rPr lang="zh-CN" altLang="en-US" dirty="0"/>
              <a:t>土木工程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0F8EC-0E67-F801-5CC1-EA455401E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engineering sectors, such as engineering consultancy, </a:t>
            </a:r>
          </a:p>
          <a:p>
            <a:r>
              <a:rPr lang="en-US" dirty="0"/>
              <a:t>project management and construction, </a:t>
            </a:r>
          </a:p>
          <a:p>
            <a:r>
              <a:rPr lang="en-US" dirty="0"/>
              <a:t>sustainability and technology, </a:t>
            </a:r>
          </a:p>
          <a:p>
            <a:r>
              <a:rPr lang="en-US" dirty="0"/>
              <a:t>government and policy makers, NGOs, </a:t>
            </a:r>
          </a:p>
          <a:p>
            <a:r>
              <a:rPr lang="en-US" dirty="0"/>
              <a:t>resource industries and public utilities, railroads, manufacturing </a:t>
            </a:r>
          </a:p>
          <a:p>
            <a:r>
              <a:rPr lang="en-US" dirty="0"/>
              <a:t>MEng in Civil Engineering graduates will have a balance of the fundamental knowledge and practical skills required to work in civil engineering in Canada, and worldwide. 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7DC5E-AD37-BD68-84E1-39F62979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2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63DD-0643-5CED-3B41-9251FE0A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Electrical and Computer Engineering</a:t>
            </a:r>
            <a:br>
              <a:rPr lang="en-CA" dirty="0"/>
            </a:br>
            <a:r>
              <a:rPr lang="zh-CN" altLang="en-US" dirty="0"/>
              <a:t>电子与计算机工程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1277C-B91B-AE49-E518-10ED89BCC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28" y="1364105"/>
            <a:ext cx="9724372" cy="4524759"/>
          </a:xfrm>
        </p:spPr>
        <p:txBody>
          <a:bodyPr/>
          <a:lstStyle/>
          <a:p>
            <a:r>
              <a:rPr lang="en-US" dirty="0"/>
              <a:t>Depending on your focus, you could work as an electrical engineer, software engineer or computer engineer.</a:t>
            </a:r>
          </a:p>
          <a:p>
            <a:r>
              <a:rPr lang="en-US" dirty="0"/>
              <a:t>The program can often be completed in one to two years of full-time study. A course-based professional degree, You’ll be equipped to find increasingly digitized engineering solutions.</a:t>
            </a:r>
          </a:p>
          <a:p>
            <a:r>
              <a:rPr lang="en-US" dirty="0"/>
              <a:t>Get up to speed on programming fundamentals through our customized boot-camp</a:t>
            </a:r>
          </a:p>
          <a:p>
            <a:r>
              <a:rPr lang="en-US" dirty="0"/>
              <a:t>Experience a team-based learning approach</a:t>
            </a:r>
          </a:p>
          <a:p>
            <a:r>
              <a:rPr lang="en-US" dirty="0"/>
              <a:t>Access free tutoring and academic support from leaders in the field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70952-C951-9B52-3C12-BB731FA6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59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D3C0-4A40-7765-6C83-DFCF84A5E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BA72A-26C4-382A-16FD-AF18F981F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8AD3-A5D9-3ECF-46BC-A159DA37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56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CD75-011F-0A88-027F-70BF794B0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Software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5A873-DE2F-7018-FFD6-CE9191F91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Very popular program, so apply early!</a:t>
            </a:r>
          </a:p>
          <a:p>
            <a:r>
              <a:rPr lang="en-CA" dirty="0"/>
              <a:t>Requires Undergraduate Software Engineering Degree</a:t>
            </a:r>
          </a:p>
          <a:p>
            <a:r>
              <a:rPr lang="en-CA" dirty="0"/>
              <a:t>Or take a a 3 month “Boot Camp” prerequisite</a:t>
            </a:r>
          </a:p>
          <a:p>
            <a:r>
              <a:rPr lang="en-CA" dirty="0"/>
              <a:t>Gain advanced level software engineering skills</a:t>
            </a:r>
          </a:p>
          <a:p>
            <a:r>
              <a:rPr lang="en-CA" dirty="0"/>
              <a:t>Big Data Analytics, Web Development, Systems Designing</a:t>
            </a:r>
          </a:p>
          <a:p>
            <a:r>
              <a:rPr lang="en-CA" dirty="0"/>
              <a:t>Professional Development in Project Management</a:t>
            </a:r>
          </a:p>
          <a:p>
            <a:r>
              <a:rPr lang="en-CA" dirty="0"/>
              <a:t>Innovation and Entrepreneurship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3D71B-62C2-49FD-6A7D-7639F315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8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C511-6D3E-99C4-E08A-A8608BDB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dirty="0"/>
              <a:t>Environmental Engineering </a:t>
            </a:r>
            <a:br>
              <a:rPr lang="en-CA" dirty="0"/>
            </a:br>
            <a:r>
              <a:rPr lang="zh-CN" altLang="en-US" dirty="0"/>
              <a:t>环境工程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8C62E-7CDB-CDBB-0729-136FEE550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Water Pollution Assessment and Control</a:t>
            </a:r>
          </a:p>
          <a:p>
            <a:r>
              <a:rPr lang="en-CA" dirty="0"/>
              <a:t>Industrial &amp; Hazardous Waste Treatment</a:t>
            </a:r>
          </a:p>
          <a:p>
            <a:r>
              <a:rPr lang="en-CA" dirty="0"/>
              <a:t>Landfill Engineering &amp; Greenhous Gas Control</a:t>
            </a:r>
          </a:p>
          <a:p>
            <a:r>
              <a:rPr lang="en-CA" dirty="0"/>
              <a:t>Air Pollution Assessment and Control</a:t>
            </a:r>
          </a:p>
          <a:p>
            <a:r>
              <a:rPr lang="en-CA" dirty="0"/>
              <a:t>Renewable Energy – Solar and Wind</a:t>
            </a:r>
          </a:p>
          <a:p>
            <a:r>
              <a:rPr lang="en-CA" dirty="0"/>
              <a:t>Environmental Modelling and Sustainable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7908D-4EBD-6FA3-35B6-75C382CC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39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0D1A6-8ADC-BB05-AC65-2BA66E51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Geomatics Engineering  </a:t>
            </a:r>
            <a:br>
              <a:rPr lang="en-CA" dirty="0"/>
            </a:br>
            <a:r>
              <a:rPr lang="zh-CN" altLang="en-US" dirty="0"/>
              <a:t>测绘工程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51A9E-D75E-B6A1-05F7-31480A60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Only one of four Canadian Universities providing Geomatics</a:t>
            </a:r>
          </a:p>
          <a:p>
            <a:r>
              <a:rPr lang="en-CA" dirty="0"/>
              <a:t>80% of information gathered today has to do with location</a:t>
            </a:r>
          </a:p>
          <a:p>
            <a:r>
              <a:rPr lang="en-CA" dirty="0"/>
              <a:t>UAV  Unmanned Aerial Vehicles – drones</a:t>
            </a:r>
          </a:p>
          <a:p>
            <a:r>
              <a:rPr lang="en-CA" dirty="0"/>
              <a:t>17:1 ratio of students to instructors</a:t>
            </a:r>
          </a:p>
          <a:p>
            <a:r>
              <a:rPr lang="en-CA" dirty="0"/>
              <a:t>Emergency locators for first responders</a:t>
            </a:r>
          </a:p>
          <a:p>
            <a:r>
              <a:rPr lang="en-CA" dirty="0"/>
              <a:t>“Positioning You For Success”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6143B-E6C4-3CBD-F141-8A5D7B52B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24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8986C62F-3151-994B-BEEE-291B485B56F7}"/>
              </a:ext>
            </a:extLst>
          </p:cNvPr>
          <p:cNvSpPr txBox="1"/>
          <p:nvPr/>
        </p:nvSpPr>
        <p:spPr>
          <a:xfrm>
            <a:off x="544285" y="290772"/>
            <a:ext cx="83602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Department of Geomatics Engineering</a:t>
            </a:r>
          </a:p>
          <a:p>
            <a:r>
              <a:rPr lang="zh-CN" altLang="en-US" sz="2800" b="1" dirty="0"/>
              <a:t>https://schulich.ucalgary.ca/geomatics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8E8BE50-E627-2E47-8ECF-C5F0F614E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5" y="1375314"/>
            <a:ext cx="5638801" cy="453490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9EA11F9-EF19-A64C-A3CA-185A755BE2CA}"/>
              </a:ext>
            </a:extLst>
          </p:cNvPr>
          <p:cNvSpPr txBox="1"/>
          <p:nvPr/>
        </p:nvSpPr>
        <p:spPr>
          <a:xfrm>
            <a:off x="6498772" y="1375314"/>
            <a:ext cx="49421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•    The largest program in Canada      (out of 4 programs)</a:t>
            </a:r>
          </a:p>
          <a:p>
            <a:r>
              <a:rPr kumimoji="1" lang="en-US" altLang="zh-CN" sz="2000" dirty="0"/>
              <a:t>•    A renowned world leader in           education and research</a:t>
            </a:r>
          </a:p>
          <a:p>
            <a:r>
              <a:rPr kumimoji="1" lang="en-US" altLang="zh-CN" sz="2000" dirty="0"/>
              <a:t>•    Diverse program in forefront of     technology</a:t>
            </a:r>
          </a:p>
          <a:p>
            <a:r>
              <a:rPr kumimoji="1" lang="en-US" altLang="zh-CN" sz="2000" dirty="0"/>
              <a:t>•    High employment, internship &amp;     scholarship opportunities</a:t>
            </a:r>
          </a:p>
          <a:p>
            <a:r>
              <a:rPr kumimoji="1" lang="en-US" altLang="zh-CN" sz="2000" dirty="0"/>
              <a:t>•    Small classes &amp; enhanced student experiences</a:t>
            </a:r>
          </a:p>
          <a:p>
            <a:r>
              <a:rPr kumimoji="1" lang="en-US" altLang="zh-CN" sz="2000" dirty="0"/>
              <a:t>•    Fully accredited degree by CEAB   &amp; CBEPS</a:t>
            </a:r>
          </a:p>
          <a:p>
            <a:endParaRPr kumimoji="1" lang="zh-CN" altLang="en-US" sz="2000" dirty="0"/>
          </a:p>
        </p:txBody>
      </p:sp>
      <p:pic>
        <p:nvPicPr>
          <p:cNvPr id="10" name="图片 9">
            <a:hlinkClick r:id="rId3"/>
            <a:extLst>
              <a:ext uri="{FF2B5EF4-FFF2-40B4-BE49-F238E27FC236}">
                <a16:creationId xmlns:a16="http://schemas.microsoft.com/office/drawing/2014/main" id="{DB824723-D1C3-F847-86F5-5D2085060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485" y="4996477"/>
            <a:ext cx="3643086" cy="56923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0E239CC-4771-CF41-9840-7CD6F41FF5D6}"/>
              </a:ext>
            </a:extLst>
          </p:cNvPr>
          <p:cNvSpPr txBox="1"/>
          <p:nvPr/>
        </p:nvSpPr>
        <p:spPr>
          <a:xfrm>
            <a:off x="4321998" y="6047981"/>
            <a:ext cx="383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Department of Geomatics Engineering </a:t>
            </a:r>
            <a:endParaRPr kumimoji="1" lang="zh-CN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8158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D653-0413-3762-137B-238B14A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Department of Geomatics Engineering</a:t>
            </a:r>
            <a:br>
              <a:rPr lang="en-CA" dirty="0"/>
            </a:br>
            <a:r>
              <a:rPr lang="en-CA" sz="3100" dirty="0">
                <a:solidFill>
                  <a:schemeClr val="tx1"/>
                </a:solidFill>
              </a:rPr>
              <a:t>https://</a:t>
            </a:r>
            <a:r>
              <a:rPr lang="en-CA" sz="3100" dirty="0" err="1">
                <a:solidFill>
                  <a:schemeClr val="tx1"/>
                </a:solidFill>
              </a:rPr>
              <a:t>schulich.ucalgary.ca</a:t>
            </a:r>
            <a:r>
              <a:rPr lang="en-CA" sz="3100" dirty="0">
                <a:solidFill>
                  <a:schemeClr val="tx1"/>
                </a:solidFill>
              </a:rPr>
              <a:t>/geomatics</a:t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2FD7D-4619-5C97-0A50-95F68B1F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E520862-0798-2448-98EA-659E2DCA1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28" y="1497366"/>
            <a:ext cx="4181343" cy="430273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E583D6E-C18B-DA4D-AAF2-BC569EB8E0A0}"/>
              </a:ext>
            </a:extLst>
          </p:cNvPr>
          <p:cNvSpPr txBox="1"/>
          <p:nvPr/>
        </p:nvSpPr>
        <p:spPr>
          <a:xfrm>
            <a:off x="5181599" y="1356844"/>
            <a:ext cx="67080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Research areas:</a:t>
            </a:r>
          </a:p>
          <a:p>
            <a:r>
              <a:rPr kumimoji="1" lang="en-US" altLang="zh-CN" sz="2000" dirty="0"/>
              <a:t>•     Geodesy, remote sensing and Earth observation</a:t>
            </a:r>
          </a:p>
          <a:p>
            <a:r>
              <a:rPr kumimoji="1" lang="en-US" altLang="zh-CN" sz="2000" dirty="0"/>
              <a:t>•     Digital imaging systems</a:t>
            </a:r>
          </a:p>
          <a:p>
            <a:r>
              <a:rPr kumimoji="1" lang="en-US" altLang="zh-CN" sz="2000" dirty="0"/>
              <a:t>•     Positioning, navigation and wireless location</a:t>
            </a:r>
          </a:p>
          <a:p>
            <a:r>
              <a:rPr kumimoji="1" lang="en-US" altLang="zh-CN" sz="2000" dirty="0"/>
              <a:t>•     </a:t>
            </a:r>
            <a:r>
              <a:rPr kumimoji="1" lang="en-US" altLang="zh-CN" sz="2000" dirty="0" err="1"/>
              <a:t>GIScience</a:t>
            </a:r>
            <a:r>
              <a:rPr kumimoji="1" lang="en-US" altLang="zh-CN" sz="2000" dirty="0"/>
              <a:t> and land tenure</a:t>
            </a:r>
          </a:p>
          <a:p>
            <a:endParaRPr kumimoji="1" lang="en-US" altLang="zh-CN" sz="2000" dirty="0"/>
          </a:p>
          <a:p>
            <a:r>
              <a:rPr kumimoji="1" lang="en-US" altLang="zh-CN" sz="2400" dirty="0"/>
              <a:t>Enhance your degree:</a:t>
            </a:r>
          </a:p>
          <a:p>
            <a:r>
              <a:rPr kumimoji="1" lang="en-US" altLang="zh-CN" sz="2000" dirty="0"/>
              <a:t>•     Software Engineering Minor</a:t>
            </a:r>
          </a:p>
          <a:p>
            <a:r>
              <a:rPr kumimoji="1" lang="en-US" altLang="zh-CN" sz="2000" dirty="0"/>
              <a:t>•     Aerospace Engineering Minor</a:t>
            </a:r>
          </a:p>
          <a:p>
            <a:r>
              <a:rPr kumimoji="1" lang="en-US" altLang="zh-CN" sz="2000" dirty="0"/>
              <a:t>•     Biomedical Engineering Minor</a:t>
            </a:r>
          </a:p>
          <a:p>
            <a:r>
              <a:rPr kumimoji="1" lang="en-US" altLang="zh-CN" sz="2000" dirty="0"/>
              <a:t>•     Digital Engineering Minor</a:t>
            </a:r>
          </a:p>
          <a:p>
            <a:r>
              <a:rPr kumimoji="1" lang="en-US" altLang="zh-CN" sz="2000" dirty="0"/>
              <a:t>•     Energy and Environment Minor</a:t>
            </a:r>
          </a:p>
          <a:p>
            <a:r>
              <a:rPr kumimoji="1" lang="en-US" altLang="zh-CN" sz="2000" dirty="0"/>
              <a:t>•     Concentration in Cadastral Surveying</a:t>
            </a:r>
          </a:p>
          <a:p>
            <a:r>
              <a:rPr kumimoji="1" lang="en-US" altLang="zh-CN" sz="2000" dirty="0"/>
              <a:t>•     Geomatics/</a:t>
            </a:r>
            <a:r>
              <a:rPr kumimoji="1" lang="en-US" altLang="zh-CN" sz="2000" dirty="0" err="1"/>
              <a:t>BComm</a:t>
            </a:r>
            <a:r>
              <a:rPr kumimoji="1" lang="en-US" altLang="zh-CN" sz="2000" dirty="0"/>
              <a:t> Combined Program</a:t>
            </a:r>
          </a:p>
          <a:p>
            <a:endParaRPr kumimoji="1" lang="zh-CN" altLang="en-US" sz="2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01D7CD5-40C9-DE40-BC34-56B1A73049C9}"/>
              </a:ext>
            </a:extLst>
          </p:cNvPr>
          <p:cNvSpPr txBox="1"/>
          <p:nvPr/>
        </p:nvSpPr>
        <p:spPr>
          <a:xfrm>
            <a:off x="4321998" y="6047981"/>
            <a:ext cx="383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Department of Geomatics Engineering </a:t>
            </a:r>
            <a:endParaRPr kumimoji="1" lang="zh-CN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9669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D2AD0-B422-9948-BB03-1443DE90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21336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400" dirty="0">
                <a:solidFill>
                  <a:schemeClr val="tx1"/>
                </a:solidFill>
                <a:latin typeface="+mj-lt"/>
              </a:rPr>
            </a:br>
            <a:br>
              <a:rPr lang="en-US" sz="3400" dirty="0">
                <a:solidFill>
                  <a:schemeClr val="tx1"/>
                </a:solidFill>
                <a:latin typeface="+mj-lt"/>
              </a:rPr>
            </a:br>
            <a:br>
              <a:rPr lang="en-US" sz="3400" dirty="0">
                <a:solidFill>
                  <a:schemeClr val="tx1"/>
                </a:solidFill>
                <a:latin typeface="+mj-lt"/>
              </a:rPr>
            </a:br>
            <a:r>
              <a:rPr lang="en-US" sz="3400" dirty="0">
                <a:solidFill>
                  <a:schemeClr val="tx1"/>
                </a:solidFill>
                <a:latin typeface="+mj-lt"/>
              </a:rPr>
              <a:t>Department of Mechanical and Manufacturing Engineering</a:t>
            </a:r>
            <a:br>
              <a:rPr lang="en-US" sz="3400" dirty="0">
                <a:solidFill>
                  <a:schemeClr val="tx1"/>
                </a:solidFill>
                <a:latin typeface="+mj-lt"/>
              </a:rPr>
            </a:br>
            <a:r>
              <a:rPr lang="zh-CN" altLang="en-US" dirty="0"/>
              <a:t>机械制造工程</a:t>
            </a:r>
            <a:endParaRPr lang="en-US" sz="3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0ABD6-B0BD-B94F-9DA7-56F8E322B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41 Academics</a:t>
            </a:r>
          </a:p>
          <a:p>
            <a:r>
              <a:rPr lang="en-US" sz="2200"/>
              <a:t>4 Research chairs</a:t>
            </a:r>
          </a:p>
          <a:p>
            <a:r>
              <a:rPr lang="en-US" sz="2200"/>
              <a:t>150 graduate students</a:t>
            </a:r>
          </a:p>
          <a:p>
            <a:r>
              <a:rPr lang="en-US" sz="2200"/>
              <a:t>800 undergraduate students</a:t>
            </a:r>
          </a:p>
          <a:p>
            <a:r>
              <a:rPr lang="en-US" sz="2200"/>
              <a:t>$30M research funding</a:t>
            </a:r>
          </a:p>
          <a:p>
            <a:endParaRPr lang="en-US" sz="2200"/>
          </a:p>
        </p:txBody>
      </p:sp>
      <p:pic>
        <p:nvPicPr>
          <p:cNvPr id="8" name="Picture 7" descr="A picture containing text, outdoor, sky, grass&#10;&#10;Description automatically generated">
            <a:extLst>
              <a:ext uri="{FF2B5EF4-FFF2-40B4-BE49-F238E27FC236}">
                <a16:creationId xmlns:a16="http://schemas.microsoft.com/office/drawing/2014/main" id="{3A873AF0-2E0C-47EA-AF56-E061BE800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8" r="281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A3F3-625E-CA46-8A0A-6A0AF37C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C35FCF4-C3EF-BD43-82E0-05BC237DAD2A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637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24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Alberta, Canada</a:t>
            </a:r>
          </a:p>
        </p:txBody>
      </p:sp>
      <p:pic>
        <p:nvPicPr>
          <p:cNvPr id="7" name="Picture 14" descr="alberta phot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r="18201" b="3"/>
          <a:stretch/>
        </p:blipFill>
        <p:spPr bwMode="auto"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lberta_big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5" r="9271" b="-2"/>
          <a:stretch/>
        </p:blipFill>
        <p:spPr bwMode="auto"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Southern_Alberta_00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1" r="-1" b="-1"/>
          <a:stretch/>
        </p:blipFill>
        <p:spPr bwMode="auto"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13582" y="4544570"/>
            <a:ext cx="7147481" cy="1703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500"/>
              <a:t>4th largest Canadian province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500"/>
              <a:t>9% of Canada’s population 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500"/>
              <a:t>Canada’s wealthiest province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500"/>
              <a:t>Immense natural resources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500"/>
              <a:t>Dynamic and diverse economy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500"/>
              <a:t>Highly educated and skilled workforce</a:t>
            </a:r>
          </a:p>
        </p:txBody>
      </p:sp>
    </p:spTree>
    <p:extLst>
      <p:ext uri="{BB962C8B-B14F-4D97-AF65-F5344CB8AC3E}">
        <p14:creationId xmlns:p14="http://schemas.microsoft.com/office/powerpoint/2010/main" val="938659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E70E766D-5B02-456A-A06D-E0F1570CB6FF}"/>
              </a:ext>
            </a:extLst>
          </p:cNvPr>
          <p:cNvSpPr/>
          <p:nvPr/>
        </p:nvSpPr>
        <p:spPr>
          <a:xfrm>
            <a:off x="5007428" y="1949675"/>
            <a:ext cx="700514" cy="603585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9C60097-91A0-445F-B5E8-7862B32C5096}"/>
              </a:ext>
            </a:extLst>
          </p:cNvPr>
          <p:cNvSpPr/>
          <p:nvPr/>
        </p:nvSpPr>
        <p:spPr>
          <a:xfrm>
            <a:off x="4601926" y="2420872"/>
            <a:ext cx="636831" cy="548714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D2AD0-B422-9948-BB03-1443DE90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Areas of Strength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A3F3-625E-CA46-8A0A-6A0AF37C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C896E2F-5677-4B34-BE17-01BD4FFF693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114856"/>
              </p:ext>
            </p:extLst>
          </p:nvPr>
        </p:nvGraphicFramePr>
        <p:xfrm>
          <a:off x="561973" y="1250728"/>
          <a:ext cx="10697527" cy="4528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2102768-5860-45CD-8051-DB7300A4D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70" y="1307422"/>
            <a:ext cx="1193043" cy="212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522C38-C135-48B8-8403-3B0E15F8D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797" y="1278585"/>
            <a:ext cx="1765346" cy="1361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EFC90B-401D-4D1D-95BD-18DF6DBE9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797" y="4501525"/>
            <a:ext cx="2904429" cy="11057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29C2D5D-10A9-4C60-8FB2-AF6CB178852E}"/>
              </a:ext>
            </a:extLst>
          </p:cNvPr>
          <p:cNvGrpSpPr/>
          <p:nvPr/>
        </p:nvGrpSpPr>
        <p:grpSpPr>
          <a:xfrm>
            <a:off x="7558197" y="5057885"/>
            <a:ext cx="4386180" cy="819631"/>
            <a:chOff x="476021" y="2075584"/>
            <a:chExt cx="7953084" cy="1460051"/>
          </a:xfrm>
        </p:grpSpPr>
        <p:pic>
          <p:nvPicPr>
            <p:cNvPr id="15" name="Picture 2" descr="43">
              <a:extLst>
                <a:ext uri="{FF2B5EF4-FFF2-40B4-BE49-F238E27FC236}">
                  <a16:creationId xmlns:a16="http://schemas.microsoft.com/office/drawing/2014/main" id="{5F8B110A-043F-4CFF-B3CE-01311454F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21" y="2102830"/>
              <a:ext cx="1814623" cy="1361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F680BA5-AD8D-4ECE-86F8-770336A2D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737" y="2116179"/>
              <a:ext cx="1840430" cy="137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913176-62EF-40FA-A932-8307EE835ED0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025" y="2105660"/>
              <a:ext cx="1614170" cy="1359152"/>
            </a:xfrm>
            <a:prstGeom prst="rect">
              <a:avLst/>
            </a:prstGeom>
          </p:spPr>
        </p:pic>
        <p:pic>
          <p:nvPicPr>
            <p:cNvPr id="18" name="Picture 17" descr="3.jpg">
              <a:extLst>
                <a:ext uri="{FF2B5EF4-FFF2-40B4-BE49-F238E27FC236}">
                  <a16:creationId xmlns:a16="http://schemas.microsoft.com/office/drawing/2014/main" id="{3CE777E9-48AB-4750-B9E7-98C03A152D40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053" y="2075584"/>
              <a:ext cx="1864052" cy="1460051"/>
            </a:xfrm>
            <a:prstGeom prst="rect">
              <a:avLst/>
            </a:prstGeom>
          </p:spPr>
        </p:pic>
      </p:grpSp>
      <p:pic>
        <p:nvPicPr>
          <p:cNvPr id="21" name="Picture 2" descr="Atomic resolution image of KBr(001) surface showing a single atomic defect.">
            <a:extLst>
              <a:ext uri="{FF2B5EF4-FFF2-40B4-BE49-F238E27FC236}">
                <a16:creationId xmlns:a16="http://schemas.microsoft.com/office/drawing/2014/main" id="{80D59A0E-7B01-446C-9716-5E3D9FDEE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546" y="567344"/>
            <a:ext cx="1000777" cy="100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EDEC7C-735E-46E9-8446-DCDA016898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2365" y="560233"/>
            <a:ext cx="2305310" cy="1311940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45FF44F1-8EF4-4CFB-AB77-21C6E2B93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32500" y="2815672"/>
            <a:ext cx="958849" cy="162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Bending (left) and eversion (right) of a cylindrical sector made of silicone, with reference angle α r = π/3 and radii ratio ρ = A/B = 0.486. Notice how creases appear on the contracted face, not wrinkles. We denote this physical sector as Sector D. In bending, we count about six or seven creases; in eversion, only one.">
            <a:extLst>
              <a:ext uri="{FF2B5EF4-FFF2-40B4-BE49-F238E27FC236}">
                <a16:creationId xmlns:a16="http://schemas.microsoft.com/office/drawing/2014/main" id="{9FA72FB9-EBB3-4887-8DDF-00D300D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274" y="2095804"/>
            <a:ext cx="3512609" cy="12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021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Highlights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707-747E-C946-9ECD-54E2551B1C5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 200 faculty members; 4200 undergraduate students; 2000 graduate students</a:t>
            </a:r>
          </a:p>
          <a:p>
            <a:r>
              <a:rPr lang="en-US" dirty="0"/>
              <a:t>Five year strategic priority</a:t>
            </a:r>
          </a:p>
          <a:p>
            <a:pPr lvl="1"/>
            <a:r>
              <a:rPr lang="en-US" dirty="0"/>
              <a:t>Support student success</a:t>
            </a:r>
          </a:p>
          <a:p>
            <a:pPr lvl="1"/>
            <a:r>
              <a:rPr lang="en-US" dirty="0"/>
              <a:t>Conduct research that makes a difference</a:t>
            </a:r>
          </a:p>
          <a:p>
            <a:pPr lvl="1"/>
            <a:r>
              <a:rPr lang="en-US" dirty="0"/>
              <a:t>Foster diversity</a:t>
            </a:r>
          </a:p>
          <a:p>
            <a:r>
              <a:rPr lang="en-US" dirty="0"/>
              <a:t>Research fund at over 30 million/year</a:t>
            </a:r>
          </a:p>
          <a:p>
            <a:r>
              <a:rPr lang="en-US" dirty="0"/>
              <a:t>Over 40 Research Chairs</a:t>
            </a:r>
          </a:p>
          <a:p>
            <a:r>
              <a:rPr lang="en-US" dirty="0"/>
              <a:t>Strong ties to industry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33119-1D15-49B7-96DB-9DDCEA449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466" y="2278363"/>
            <a:ext cx="3179403" cy="41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33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D2AD0-B422-9948-BB03-1443DE90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Selecting Your Graduate Program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D958746-D348-4551-B46A-6AE225C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640082"/>
            <a:ext cx="6848715" cy="24848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Research-based options</a:t>
            </a:r>
          </a:p>
          <a:p>
            <a:r>
              <a:rPr lang="en-US" dirty="0"/>
              <a:t>Course-based options</a:t>
            </a:r>
          </a:p>
          <a:p>
            <a:r>
              <a:rPr lang="en-US" dirty="0"/>
              <a:t>1, 2, or 4-year programs</a:t>
            </a:r>
          </a:p>
          <a:p>
            <a:pPr marL="0"/>
            <a:endParaRPr lang="en-US" sz="2000" dirty="0"/>
          </a:p>
        </p:txBody>
      </p:sp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85DAD5D1-5A06-4F10-837E-30C14A4ED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3"/>
          <a:stretch/>
        </p:blipFill>
        <p:spPr>
          <a:xfrm>
            <a:off x="4302927" y="3916907"/>
            <a:ext cx="7437135" cy="14426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A3F3-625E-CA46-8A0A-6A0AF37C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50" y="6356350"/>
            <a:ext cx="8191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C35FCF4-C3EF-BD43-82E0-05BC237DAD2A}" type="slidenum">
              <a:rPr lang="en-US" sz="12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0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D2AD0-B422-9948-BB03-1443DE90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chemeClr val="tx1"/>
                </a:solidFill>
                <a:latin typeface="+mj-lt"/>
              </a:rPr>
              <a:t>Master of Engineering (MEng)</a:t>
            </a:r>
            <a:r>
              <a:rPr lang="zh-CN" altLang="en-US" sz="4400" dirty="0"/>
              <a:t>工程研究生</a:t>
            </a:r>
            <a:br>
              <a:rPr lang="en-CA" sz="4400" dirty="0"/>
            </a:br>
            <a:endParaRPr lang="en-US" sz="4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D958746-D348-4551-B46A-6AE225C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Full-time (Part-time options available)</a:t>
            </a:r>
          </a:p>
          <a:p>
            <a:r>
              <a:rPr lang="en-US" sz="2200" dirty="0"/>
              <a:t>Course-based</a:t>
            </a:r>
          </a:p>
          <a:p>
            <a:r>
              <a:rPr lang="en-US" sz="2200" dirty="0"/>
              <a:t>Program duration 1 to 2 years</a:t>
            </a:r>
          </a:p>
          <a:p>
            <a:r>
              <a:rPr lang="en-US" sz="2200" dirty="0"/>
              <a:t>No financial support</a:t>
            </a:r>
          </a:p>
          <a:p>
            <a:r>
              <a:rPr lang="en-US" sz="2200" dirty="0"/>
              <a:t>Graduates work in industry</a:t>
            </a:r>
          </a:p>
        </p:txBody>
      </p:sp>
      <p:pic>
        <p:nvPicPr>
          <p:cNvPr id="9" name="Content Placeholder 5" descr="A picture containing cable, computer, laptop, table&#10;&#10;Description automatically generated">
            <a:extLst>
              <a:ext uri="{FF2B5EF4-FFF2-40B4-BE49-F238E27FC236}">
                <a16:creationId xmlns:a16="http://schemas.microsoft.com/office/drawing/2014/main" id="{879DC718-12A9-4F5B-BB5B-C4DCED8E8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5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A3F3-625E-CA46-8A0A-6A0AF37C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C35FCF4-C3EF-BD43-82E0-05BC237DAD2A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2230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2AD0-B422-9948-BB03-1443DE90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chemeClr val="tx1"/>
                </a:solidFill>
                <a:latin typeface="+mj-lt"/>
              </a:rPr>
              <a:t>Master of Science (MSc)</a:t>
            </a:r>
            <a:r>
              <a:rPr lang="zh-CN" altLang="en-US" sz="4400" dirty="0"/>
              <a:t>工程研究生</a:t>
            </a:r>
            <a:br>
              <a:rPr lang="en-CA" sz="4400" dirty="0"/>
            </a:br>
            <a:endParaRPr lang="en-US" sz="4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D958746-D348-4551-B46A-6AE225C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Full-time (Part-time options available)</a:t>
            </a:r>
          </a:p>
          <a:p>
            <a:r>
              <a:rPr lang="en-US" sz="2200" dirty="0"/>
              <a:t>Research-based (requires a supervisor)</a:t>
            </a:r>
          </a:p>
          <a:p>
            <a:r>
              <a:rPr lang="en-US" sz="2200" dirty="0"/>
              <a:t>Program duration 2 to 4 years</a:t>
            </a:r>
          </a:p>
          <a:p>
            <a:r>
              <a:rPr lang="en-US" sz="2200" dirty="0"/>
              <a:t>Guaranteed funding</a:t>
            </a:r>
          </a:p>
          <a:p>
            <a:r>
              <a:rPr lang="en-US" sz="2200" dirty="0"/>
              <a:t>Graduates work in industry</a:t>
            </a:r>
          </a:p>
        </p:txBody>
      </p:sp>
      <p:pic>
        <p:nvPicPr>
          <p:cNvPr id="9" name="Content Placeholder 5" descr="A picture containing cable, computer, laptop, table&#10;&#10;Description automatically generated">
            <a:extLst>
              <a:ext uri="{FF2B5EF4-FFF2-40B4-BE49-F238E27FC236}">
                <a16:creationId xmlns:a16="http://schemas.microsoft.com/office/drawing/2014/main" id="{879DC718-12A9-4F5B-BB5B-C4DCED8E8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5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A3F3-625E-CA46-8A0A-6A0AF37C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C35FCF4-C3EF-BD43-82E0-05BC237DAD2A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9941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D2AD0-B422-9948-BB03-1443DE90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Doctor of Philosophy (PhD)</a:t>
            </a:r>
            <a:r>
              <a:rPr lang="zh-CN" altLang="en-US" sz="4000" dirty="0"/>
              <a:t>博士学位</a:t>
            </a:r>
            <a:br>
              <a:rPr lang="en-CA" sz="4000" dirty="0"/>
            </a:b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D958746-D348-4551-B46A-6AE225C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4398264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Full-time with candidacy exam</a:t>
            </a:r>
          </a:p>
          <a:p>
            <a:r>
              <a:rPr lang="en-US" sz="2200" dirty="0"/>
              <a:t>Research-based (requires a supervisor)</a:t>
            </a:r>
          </a:p>
          <a:p>
            <a:r>
              <a:rPr lang="en-US" sz="2200" dirty="0"/>
              <a:t>4 years with MSc, 5 without</a:t>
            </a:r>
          </a:p>
          <a:p>
            <a:r>
              <a:rPr lang="en-US" sz="2200" dirty="0"/>
              <a:t>Guaranteed funding</a:t>
            </a:r>
          </a:p>
          <a:p>
            <a:r>
              <a:rPr lang="en-US" sz="2200" dirty="0"/>
              <a:t>Graduates work in academia or industry</a:t>
            </a:r>
          </a:p>
        </p:txBody>
      </p:sp>
      <p:pic>
        <p:nvPicPr>
          <p:cNvPr id="6" name="Content Placeholder 5" descr="A picture containing person, man, holding, standing&#10;&#10;Description automatically generated">
            <a:extLst>
              <a:ext uri="{FF2B5EF4-FFF2-40B4-BE49-F238E27FC236}">
                <a16:creationId xmlns:a16="http://schemas.microsoft.com/office/drawing/2014/main" id="{EE6AD834-6C75-43F6-AC3B-ED761D3B0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5158740" y="1185543"/>
            <a:ext cx="6903720" cy="48963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A3F3-625E-CA46-8A0A-6A0AF37C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C35FCF4-C3EF-BD43-82E0-05BC237DAD2A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51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D958746-D348-4551-B46A-6AE225C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950" y="1700126"/>
            <a:ext cx="9998566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TOEFL score of at least 86 with no section below 20</a:t>
            </a:r>
          </a:p>
          <a:p>
            <a:r>
              <a:rPr lang="en-US" dirty="0"/>
              <a:t>IELTS minimum score 6.5 with no section less than 6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A3F3-625E-CA46-8A0A-6A0AF37C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C35FCF4-C3EF-BD43-82E0-05BC237DAD2A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E89951-B7C3-499F-A8C0-97BCDBC6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English Language Requirements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5BA1FF-6455-47FB-8C16-9A37D7928D24}"/>
              </a:ext>
            </a:extLst>
          </p:cNvPr>
          <p:cNvSpPr txBox="1">
            <a:spLocks/>
          </p:cNvSpPr>
          <p:nvPr/>
        </p:nvSpPr>
        <p:spPr>
          <a:xfrm>
            <a:off x="715028" y="6163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7333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D958746-D348-4551-B46A-6AE225C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950" y="1700126"/>
            <a:ext cx="9998566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The most up-to-date details on tuition can be found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A3F3-625E-CA46-8A0A-6A0AF37C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C35FCF4-C3EF-BD43-82E0-05BC237DAD2A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E89951-B7C3-499F-A8C0-97BCDBC6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Tuition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5BA1FF-6455-47FB-8C16-9A37D7928D24}"/>
              </a:ext>
            </a:extLst>
          </p:cNvPr>
          <p:cNvSpPr txBox="1">
            <a:spLocks/>
          </p:cNvSpPr>
          <p:nvPr/>
        </p:nvSpPr>
        <p:spPr>
          <a:xfrm>
            <a:off x="715028" y="6163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C2899-1A6E-4DD6-9D3C-83AF3993DC20}"/>
              </a:ext>
            </a:extLst>
          </p:cNvPr>
          <p:cNvSpPr txBox="1"/>
          <p:nvPr/>
        </p:nvSpPr>
        <p:spPr>
          <a:xfrm>
            <a:off x="1487606" y="3247745"/>
            <a:ext cx="9294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>
                <a:hlinkClick r:id="rId2"/>
              </a:rPr>
              <a:t>https://www.ucalgary.ca/pubs/calendar/current/p-1-2</a:t>
            </a:r>
            <a:r>
              <a:rPr lang="en-CA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4759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itle 1"/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endParaRPr lang="en-US" sz="5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9718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17" y="2670263"/>
            <a:ext cx="5681219" cy="3196484"/>
          </a:xfrm>
          <a:prstGeom prst="rect">
            <a:avLst/>
          </a:prstGeom>
        </p:spPr>
      </p:pic>
      <p:sp>
        <p:nvSpPr>
          <p:cNvPr id="104867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C35FCF4-C3EF-BD43-82E0-05BC237DAD2A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48671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97184" name="Content Placeholder 5" descr="A close up of a logo  Description automatically generated"/>
          <p:cNvPicPr>
            <a:picLocks noChangeAspect="1"/>
          </p:cNvPicPr>
          <p:nvPr/>
        </p:nvPicPr>
        <p:blipFill rotWithShape="1">
          <a:blip r:embed="rId4"/>
          <a:srcRect l="2" t="3388" r="15572" b="60040"/>
          <a:stretch>
            <a:fillRect/>
          </a:stretch>
        </p:blipFill>
        <p:spPr>
          <a:xfrm>
            <a:off x="0" y="0"/>
            <a:ext cx="12432632" cy="6993356"/>
          </a:xfrm>
          <a:prstGeom prst="rect">
            <a:avLst/>
          </a:prstGeom>
        </p:spPr>
      </p:pic>
      <p:sp>
        <p:nvSpPr>
          <p:cNvPr id="1048672" name="TextBox 9"/>
          <p:cNvSpPr txBox="1"/>
          <p:nvPr/>
        </p:nvSpPr>
        <p:spPr>
          <a:xfrm>
            <a:off x="856807" y="447040"/>
            <a:ext cx="10959645" cy="533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Calgary International Summer Program</a:t>
            </a:r>
          </a:p>
          <a:p>
            <a:endParaRPr lang="en-US" sz="4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cs typeface="Arial" panose="020B0604020202020204" pitchFamily="34" charset="0"/>
              </a:rPr>
              <a:t>Designed specifically for international students</a:t>
            </a:r>
            <a:br>
              <a:rPr lang="en-US" sz="30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US" sz="3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cs typeface="Arial" panose="020B0604020202020204" pitchFamily="34" charset="0"/>
              </a:rPr>
              <a:t>4-week program during the summer</a:t>
            </a:r>
            <a:br>
              <a:rPr lang="en-US" sz="30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US" sz="3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cs typeface="Arial" panose="020B0604020202020204" pitchFamily="34" charset="0"/>
              </a:rPr>
              <a:t>Academic courses and English Language Training </a:t>
            </a:r>
            <a:br>
              <a:rPr lang="en-US" sz="30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cs typeface="Arial" panose="020B0604020202020204" pitchFamily="34" charset="0"/>
              </a:rPr>
              <a:t>Engineering classes available in this program: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cs typeface="Arial" panose="020B0604020202020204" pitchFamily="34" charset="0"/>
              </a:rPr>
              <a:t>Introduction to Energy and Environment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cs typeface="Arial" panose="020B0604020202020204" pitchFamily="34" charset="0"/>
              </a:rPr>
              <a:t>Project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03EB23-1BD8-452C-8F5F-B8D804DE5075}"/>
              </a:ext>
            </a:extLst>
          </p:cNvPr>
          <p:cNvSpPr txBox="1"/>
          <p:nvPr/>
        </p:nvSpPr>
        <p:spPr>
          <a:xfrm>
            <a:off x="838200" y="1174117"/>
            <a:ext cx="497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卡尔加里国际暑期项目</a:t>
            </a:r>
            <a:endParaRPr lang="en-CA" sz="2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7C22-5047-3EA6-FCCB-70BEA7D6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B63EE-1B13-496D-5E42-EB065D661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8A624-DA02-53B1-CFC1-5C057697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Content Placeholder 5" descr="A close up of a logo  Description automatically generated">
            <a:extLst>
              <a:ext uri="{FF2B5EF4-FFF2-40B4-BE49-F238E27FC236}">
                <a16:creationId xmlns:a16="http://schemas.microsoft.com/office/drawing/2014/main" id="{E8B11E1D-3A25-4B96-AC61-7CD77A843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" t="19614" r="12570" b="44979"/>
          <a:stretch>
            <a:fillRect/>
          </a:stretch>
        </p:blipFill>
        <p:spPr>
          <a:xfrm>
            <a:off x="19" y="-1"/>
            <a:ext cx="12191981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8A26EC-9D82-1135-4504-1C51BCD454C4}"/>
              </a:ext>
            </a:extLst>
          </p:cNvPr>
          <p:cNvSpPr txBox="1"/>
          <p:nvPr/>
        </p:nvSpPr>
        <p:spPr>
          <a:xfrm>
            <a:off x="562628" y="969136"/>
            <a:ext cx="86941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zh-CN" sz="3200" b="1" dirty="0">
                <a:solidFill>
                  <a:schemeClr val="bg1"/>
                </a:solidFill>
              </a:rPr>
              <a:t>Thank you </a:t>
            </a:r>
            <a:r>
              <a:rPr lang="zh-CN" altLang="en-CA" sz="3200" b="1" dirty="0">
                <a:solidFill>
                  <a:schemeClr val="bg1"/>
                </a:solidFill>
              </a:rPr>
              <a:t>谢谢</a:t>
            </a:r>
            <a:endParaRPr lang="en-CA" altLang="zh-CN" sz="3200" b="1" dirty="0">
              <a:solidFill>
                <a:schemeClr val="bg1"/>
              </a:solidFill>
            </a:endParaRPr>
          </a:p>
          <a:p>
            <a:r>
              <a:rPr lang="zh-CN" altLang="en-US" sz="3200" b="1" dirty="0">
                <a:solidFill>
                  <a:schemeClr val="bg1"/>
                </a:solidFill>
              </a:rPr>
              <a:t>如果有问题，请联系我们：</a:t>
            </a:r>
            <a:endParaRPr lang="en-CA" altLang="zh-CN" sz="3200" b="1" dirty="0">
              <a:solidFill>
                <a:schemeClr val="bg1"/>
              </a:solidFill>
            </a:endParaRPr>
          </a:p>
          <a:p>
            <a:endParaRPr lang="en-CA" sz="3200" b="1" dirty="0">
              <a:solidFill>
                <a:schemeClr val="bg1"/>
              </a:solidFill>
            </a:endParaRPr>
          </a:p>
          <a:p>
            <a:r>
              <a:rPr lang="zh-CN" altLang="en-US" sz="3200" b="1" dirty="0"/>
              <a:t>孙巧博士，</a:t>
            </a:r>
            <a:r>
              <a:rPr lang="en-CA" altLang="zh-CN" sz="3200" b="1" dirty="0"/>
              <a:t>S</a:t>
            </a:r>
            <a:r>
              <a:rPr lang="en-US" altLang="zh-CN" sz="3200" b="1" dirty="0" err="1"/>
              <a:t>chulich</a:t>
            </a:r>
            <a:r>
              <a:rPr lang="zh-CN" altLang="en-US" sz="3200" b="1" dirty="0"/>
              <a:t>工程学院副院长</a:t>
            </a:r>
            <a:endParaRPr lang="en-CA" altLang="zh-CN" sz="3200" b="1" dirty="0"/>
          </a:p>
          <a:p>
            <a:r>
              <a:rPr lang="en-CA" sz="3200" b="1" dirty="0"/>
              <a:t>Email: </a:t>
            </a:r>
            <a:r>
              <a:rPr lang="en-CA" sz="3200" b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qsun@ucalgary.ca</a:t>
            </a:r>
            <a:endParaRPr lang="en-CA" sz="3200" b="1" u="sng" dirty="0"/>
          </a:p>
          <a:p>
            <a:endParaRPr lang="en-CA" sz="3200" b="1" u="sng" dirty="0">
              <a:solidFill>
                <a:schemeClr val="bg1"/>
              </a:solidFill>
            </a:endParaRPr>
          </a:p>
          <a:p>
            <a:r>
              <a:rPr lang="zh-CN" altLang="en-US" sz="3200" b="1" dirty="0"/>
              <a:t>黄伟棠先生，卡尔加里大学中国代表</a:t>
            </a:r>
            <a:endParaRPr lang="en-CA" altLang="zh-CN" sz="3200" b="1" dirty="0"/>
          </a:p>
          <a:p>
            <a:r>
              <a:rPr lang="en-CA" sz="3200" b="1" dirty="0"/>
              <a:t>E</a:t>
            </a:r>
            <a:r>
              <a:rPr lang="en-US" altLang="zh-CN" sz="3200" b="1" dirty="0"/>
              <a:t>mail: </a:t>
            </a:r>
            <a:r>
              <a:rPr lang="en-US" altLang="zh-CN" sz="32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lang="en-US" altLang="zh-CN" sz="3200" b="1" u="sng" dirty="0"/>
              <a:t>avid.wong5@ucalgary</a:t>
            </a:r>
            <a:r>
              <a:rPr lang="en-US" altLang="zh-CN" sz="32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.ca</a:t>
            </a:r>
            <a:endParaRPr lang="en-US" altLang="zh-CN" sz="3200" b="1" u="sng" dirty="0"/>
          </a:p>
          <a:p>
            <a:r>
              <a:rPr lang="en-US" sz="3200" b="1" u="sng" dirty="0" err="1"/>
              <a:t>Wechat</a:t>
            </a:r>
            <a:r>
              <a:rPr lang="en-US" sz="3200" b="1" u="sng" dirty="0"/>
              <a:t>: 13718138391</a:t>
            </a:r>
          </a:p>
        </p:txBody>
      </p:sp>
    </p:spTree>
    <p:extLst>
      <p:ext uri="{BB962C8B-B14F-4D97-AF65-F5344CB8AC3E}">
        <p14:creationId xmlns:p14="http://schemas.microsoft.com/office/powerpoint/2010/main" val="2626615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riding horses&#10;&#10;Description automatically generated with low confidence">
            <a:extLst>
              <a:ext uri="{FF2B5EF4-FFF2-40B4-BE49-F238E27FC236}">
                <a16:creationId xmlns:a16="http://schemas.microsoft.com/office/drawing/2014/main" id="{48E2352F-7A27-4211-B5D0-A950D1A3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43" r="-2" b="1181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CalgarySkyline.jpg"/>
          <p:cNvPicPr>
            <a:picLocks noChangeAspect="1"/>
          </p:cNvPicPr>
          <p:nvPr/>
        </p:nvPicPr>
        <p:blipFill rotWithShape="1">
          <a:blip r:embed="rId4" cstate="print"/>
          <a:srcRect r="-2" b="1666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5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You Should Know about Calgary</a:t>
            </a:r>
          </a:p>
        </p:txBody>
      </p:sp>
      <p:sp>
        <p:nvSpPr>
          <p:cNvPr id="37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8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2512611"/>
            <a:ext cx="5237127" cy="36643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#1 world's cleanest city</a:t>
            </a:r>
          </a:p>
          <a:p>
            <a:pPr lvl="0"/>
            <a:r>
              <a:rPr lang="en-US" sz="2000" dirty="0"/>
              <a:t>#2 city worldwide for prosperity</a:t>
            </a:r>
          </a:p>
          <a:p>
            <a:r>
              <a:rPr lang="en-US" sz="2000" dirty="0"/>
              <a:t>5</a:t>
            </a:r>
            <a:r>
              <a:rPr lang="en-US" sz="2000" baseline="30000" dirty="0"/>
              <a:t>th</a:t>
            </a:r>
            <a:r>
              <a:rPr lang="en-US" sz="2000" dirty="0"/>
              <a:t> most livable city in the world </a:t>
            </a:r>
          </a:p>
          <a:p>
            <a:pPr lvl="0"/>
            <a:r>
              <a:rPr lang="en-US" sz="2000" dirty="0"/>
              <a:t>Energy capital of Canada </a:t>
            </a:r>
          </a:p>
          <a:p>
            <a:r>
              <a:rPr lang="en-US" sz="2000" dirty="0"/>
              <a:t>Highest concentration of engineers in Canada</a:t>
            </a:r>
          </a:p>
          <a:p>
            <a:r>
              <a:rPr lang="en-US" sz="2000" dirty="0"/>
              <a:t>Canada’s most educated </a:t>
            </a:r>
          </a:p>
          <a:p>
            <a:r>
              <a:rPr lang="en-US" sz="2000" dirty="0"/>
              <a:t>Safe, friendly, diverse, multi-cultural</a:t>
            </a:r>
          </a:p>
          <a:p>
            <a:r>
              <a:rPr lang="en-US" sz="2000" dirty="0"/>
              <a:t>Good sized city, not too big, not too small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B28F549-E489-4C7F-BE2F-3899E8813AD0}" type="slidenum">
              <a:rPr lang="en-US" sz="120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eacebridge.png"/>
          <p:cNvPicPr>
            <a:picLocks noChangeAspect="1"/>
          </p:cNvPicPr>
          <p:nvPr/>
        </p:nvPicPr>
        <p:blipFill rotWithShape="1">
          <a:blip r:embed="rId2" cstate="print"/>
          <a:srcRect l="9335" r="10734"/>
          <a:stretch/>
        </p:blipFill>
        <p:spPr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17376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>
                <a:solidFill>
                  <a:schemeClr val="tx1"/>
                </a:solidFill>
                <a:latin typeface="+mj-lt"/>
              </a:rPr>
              <a:t>Universities in Canada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Quality of Canadian education is high</a:t>
            </a:r>
          </a:p>
          <a:p>
            <a:r>
              <a:rPr lang="en-US" sz="2000"/>
              <a:t>Lower tuition fees and living costs than in the U.S., U.K. and Australia </a:t>
            </a:r>
          </a:p>
          <a:p>
            <a:r>
              <a:rPr lang="en-US" sz="2000"/>
              <a:t>Advanced facilities and learning technology</a:t>
            </a:r>
          </a:p>
          <a:p>
            <a:r>
              <a:rPr lang="en-US" sz="2000"/>
              <a:t>Safe, secure, clean</a:t>
            </a:r>
          </a:p>
          <a:p>
            <a:r>
              <a:rPr lang="en-US" sz="2000"/>
              <a:t>Strong Canadian economy helps graduates transition into careers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8113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A691707-747E-C946-9ECD-54E2551B1C59}" type="slidenum">
              <a:rPr lang="en-US" sz="1200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sz="120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333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University of Calgary Key Statistics</a:t>
            </a:r>
          </a:p>
        </p:txBody>
      </p:sp>
      <p:graphicFrame>
        <p:nvGraphicFramePr>
          <p:cNvPr id="2056" name="Content Placeholder 2">
            <a:extLst>
              <a:ext uri="{FF2B5EF4-FFF2-40B4-BE49-F238E27FC236}">
                <a16:creationId xmlns:a16="http://schemas.microsoft.com/office/drawing/2014/main" id="{7F458486-5928-9B8D-F865-E7ECF7D4C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22622"/>
              </p:ext>
            </p:extLst>
          </p:nvPr>
        </p:nvGraphicFramePr>
        <p:xfrm>
          <a:off x="1160818" y="1492818"/>
          <a:ext cx="5120559" cy="498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F549-E489-4C7F-BE2F-3899E8813AD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2" descr="http://www4.dcu.ie/sites/default/files/president/qs_jun2013_7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r="22904"/>
          <a:stretch/>
        </p:blipFill>
        <p:spPr bwMode="auto">
          <a:xfrm>
            <a:off x="7624673" y="790381"/>
            <a:ext cx="1776492" cy="1679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bilkent.edu.tr/bilkent/information/the_100_under_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83" y="1304349"/>
            <a:ext cx="2102266" cy="10511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5960" y="2500260"/>
            <a:ext cx="4283667" cy="1033398"/>
          </a:xfrm>
          <a:prstGeom prst="rect">
            <a:avLst/>
          </a:prstGeom>
        </p:spPr>
      </p:pic>
      <p:pic>
        <p:nvPicPr>
          <p:cNvPr id="2050" name="Picture 2" descr="Stephen Harper: master manipulator | Stephen Harper | The Guardian">
            <a:extLst>
              <a:ext uri="{FF2B5EF4-FFF2-40B4-BE49-F238E27FC236}">
                <a16:creationId xmlns:a16="http://schemas.microsoft.com/office/drawing/2014/main" id="{748EE7B6-488B-4254-9DBC-E3AD4C8F8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33" y="3859310"/>
            <a:ext cx="2005056" cy="150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person, wall, person, holding&#10;&#10;Description automatically generated">
            <a:extLst>
              <a:ext uri="{FF2B5EF4-FFF2-40B4-BE49-F238E27FC236}">
                <a16:creationId xmlns:a16="http://schemas.microsoft.com/office/drawing/2014/main" id="{A4E00037-66D8-4497-92E6-5CA260FB77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9094" y="3859310"/>
            <a:ext cx="1584420" cy="1591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622E1F-EB49-4A36-AC76-2441A5B765DD}"/>
              </a:ext>
            </a:extLst>
          </p:cNvPr>
          <p:cNvSpPr txBox="1"/>
          <p:nvPr/>
        </p:nvSpPr>
        <p:spPr>
          <a:xfrm>
            <a:off x="10015463" y="5421688"/>
            <a:ext cx="2018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Stephen Harper</a:t>
            </a:r>
          </a:p>
          <a:p>
            <a:r>
              <a:rPr lang="en-CA" dirty="0"/>
              <a:t>22</a:t>
            </a:r>
            <a:r>
              <a:rPr lang="en-CA" baseline="30000" dirty="0"/>
              <a:t>nd</a:t>
            </a:r>
            <a:r>
              <a:rPr lang="en-CA" dirty="0"/>
              <a:t> Prime Minister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F1CB76-CABF-47A9-BF5B-47E1CBE81B8F}"/>
              </a:ext>
            </a:extLst>
          </p:cNvPr>
          <p:cNvSpPr txBox="1"/>
          <p:nvPr/>
        </p:nvSpPr>
        <p:spPr>
          <a:xfrm>
            <a:off x="8415036" y="5477744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James Gosling</a:t>
            </a:r>
          </a:p>
          <a:p>
            <a:r>
              <a:rPr lang="en-CA" dirty="0"/>
              <a:t>Dr. Java</a:t>
            </a:r>
          </a:p>
        </p:txBody>
      </p:sp>
      <p:pic>
        <p:nvPicPr>
          <p:cNvPr id="14" name="Picture 13" descr="A picture containing person, orange&#10;&#10;Description automatically generated">
            <a:extLst>
              <a:ext uri="{FF2B5EF4-FFF2-40B4-BE49-F238E27FC236}">
                <a16:creationId xmlns:a16="http://schemas.microsoft.com/office/drawing/2014/main" id="{358955ED-50FC-4790-A905-6D2F5AC8CF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0472" y="3549203"/>
            <a:ext cx="1547276" cy="1912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6915B4-602E-40E7-A49B-7DFCC6D41406}"/>
              </a:ext>
            </a:extLst>
          </p:cNvPr>
          <p:cNvSpPr txBox="1"/>
          <p:nvPr/>
        </p:nvSpPr>
        <p:spPr>
          <a:xfrm>
            <a:off x="6684844" y="5521834"/>
            <a:ext cx="1431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Robert Thirsk</a:t>
            </a:r>
          </a:p>
          <a:p>
            <a:r>
              <a:rPr lang="en-CA" dirty="0"/>
              <a:t>Astronaut</a:t>
            </a:r>
          </a:p>
        </p:txBody>
      </p:sp>
    </p:spTree>
    <p:extLst>
      <p:ext uri="{BB962C8B-B14F-4D97-AF65-F5344CB8AC3E}">
        <p14:creationId xmlns:p14="http://schemas.microsoft.com/office/powerpoint/2010/main" val="8581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2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octor_Shot_0001.jpg"/>
          <p:cNvPicPr>
            <a:picLocks noChangeAspect="1"/>
          </p:cNvPicPr>
          <p:nvPr/>
        </p:nvPicPr>
        <p:blipFill rotWithShape="1">
          <a:blip r:embed="rId3" cstate="print"/>
          <a:srcRect l="15573" r="12824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</p:spPr>
      </p:pic>
      <p:pic>
        <p:nvPicPr>
          <p:cNvPr id="8" name="Picture 7" descr="Field_Work_005.jpg"/>
          <p:cNvPicPr>
            <a:picLocks noChangeAspect="1"/>
          </p:cNvPicPr>
          <p:nvPr/>
        </p:nvPicPr>
        <p:blipFill rotWithShape="1">
          <a:blip r:embed="rId4" cstate="print"/>
          <a:srcRect l="8773" r="11021" b="-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7" name="Picture 6" descr="Instrument_003.jpg"/>
          <p:cNvPicPr>
            <a:picLocks noChangeAspect="1"/>
          </p:cNvPicPr>
          <p:nvPr/>
        </p:nvPicPr>
        <p:blipFill rotWithShape="1">
          <a:blip r:embed="rId5" cstate="print"/>
          <a:srcRect r="-1" b="2634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</p:spPr>
      </p:pic>
      <p:sp useBgFill="1">
        <p:nvSpPr>
          <p:cNvPr id="14" name="Freeform: Shape 14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6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Faculties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2186807"/>
            <a:ext cx="3911909" cy="399453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400" dirty="0"/>
              <a:t>Arts</a:t>
            </a:r>
          </a:p>
          <a:p>
            <a:r>
              <a:rPr lang="en-US" sz="1400" dirty="0"/>
              <a:t>Werklund School of Education</a:t>
            </a:r>
          </a:p>
          <a:p>
            <a:r>
              <a:rPr lang="en-US" sz="1400" dirty="0"/>
              <a:t>Environmental Design</a:t>
            </a:r>
          </a:p>
          <a:p>
            <a:r>
              <a:rPr lang="en-US" sz="1400" dirty="0"/>
              <a:t>Graduate Studies</a:t>
            </a:r>
          </a:p>
          <a:p>
            <a:r>
              <a:rPr lang="en-US" sz="1400" dirty="0"/>
              <a:t>Haskayne School of Business</a:t>
            </a:r>
          </a:p>
          <a:p>
            <a:r>
              <a:rPr lang="en-US" sz="1400" dirty="0"/>
              <a:t>Kinesiology</a:t>
            </a:r>
          </a:p>
          <a:p>
            <a:r>
              <a:rPr lang="en-US" sz="1400" dirty="0"/>
              <a:t>Law</a:t>
            </a:r>
          </a:p>
          <a:p>
            <a:r>
              <a:rPr lang="en-US" sz="1400" dirty="0"/>
              <a:t>Cumming School of Medicine</a:t>
            </a:r>
          </a:p>
          <a:p>
            <a:r>
              <a:rPr lang="en-US" sz="1400" dirty="0"/>
              <a:t>Nursing</a:t>
            </a:r>
          </a:p>
          <a:p>
            <a:r>
              <a:rPr lang="en-US" sz="1400" dirty="0"/>
              <a:t>Nursing (Qatar)</a:t>
            </a:r>
          </a:p>
          <a:p>
            <a:r>
              <a:rPr lang="en-US" sz="1400" dirty="0"/>
              <a:t>Schulich School of Engineering</a:t>
            </a:r>
          </a:p>
          <a:p>
            <a:r>
              <a:rPr lang="en-US" sz="1400" dirty="0"/>
              <a:t>Science</a:t>
            </a:r>
          </a:p>
          <a:p>
            <a:r>
              <a:rPr lang="en-US" sz="1400" dirty="0"/>
              <a:t>Social Work </a:t>
            </a:r>
          </a:p>
          <a:p>
            <a:r>
              <a:rPr lang="en-US" sz="1400" dirty="0"/>
              <a:t>Veterinary Medicine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1199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7" name="Rectangle 134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D2AD0-B422-9948-BB03-1443DE90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tx1"/>
                </a:solidFill>
                <a:latin typeface="+mj-lt"/>
              </a:rPr>
              <a:t>Schulich School of Engineering</a:t>
            </a:r>
            <a:br>
              <a:rPr lang="en-US" sz="5400" dirty="0">
                <a:solidFill>
                  <a:schemeClr val="tx1"/>
                </a:solidFill>
                <a:latin typeface="+mj-lt"/>
              </a:rPr>
            </a:br>
            <a:r>
              <a:rPr lang="zh-CN" altLang="en-US" sz="5400" spc="-5" dirty="0"/>
              <a:t>舒立克工程学院</a:t>
            </a:r>
            <a:endParaRPr lang="en-US" sz="5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7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D958746-D348-4551-B46A-6AE225C9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Biomedical</a:t>
            </a:r>
          </a:p>
          <a:p>
            <a:r>
              <a:rPr lang="en-US" sz="2200" dirty="0"/>
              <a:t>Chemical and Petroleum</a:t>
            </a:r>
          </a:p>
          <a:p>
            <a:r>
              <a:rPr lang="en-US" sz="2200" dirty="0"/>
              <a:t>Civil</a:t>
            </a:r>
          </a:p>
          <a:p>
            <a:r>
              <a:rPr lang="en-US" sz="2200" dirty="0"/>
              <a:t>Electrical and Computer Software</a:t>
            </a:r>
          </a:p>
          <a:p>
            <a:r>
              <a:rPr lang="en-US" sz="2200" dirty="0"/>
              <a:t>Environmental</a:t>
            </a:r>
          </a:p>
          <a:p>
            <a:r>
              <a:rPr lang="en-US" sz="2200" dirty="0"/>
              <a:t>Geomatics</a:t>
            </a:r>
          </a:p>
          <a:p>
            <a:r>
              <a:rPr lang="en-US" sz="2200" dirty="0"/>
              <a:t>Mechanical and Manufacturing </a:t>
            </a:r>
          </a:p>
        </p:txBody>
      </p:sp>
      <p:pic>
        <p:nvPicPr>
          <p:cNvPr id="8" name="Picture 7" descr="A picture containing text, indoor, plaza&#10;&#10;Description automatically generated">
            <a:extLst>
              <a:ext uri="{FF2B5EF4-FFF2-40B4-BE49-F238E27FC236}">
                <a16:creationId xmlns:a16="http://schemas.microsoft.com/office/drawing/2014/main" id="{5234FDF8-6428-454E-B1D5-369CC72BF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91" r="-2" b="16384"/>
          <a:stretch/>
        </p:blipFill>
        <p:spPr>
          <a:xfrm>
            <a:off x="7863840" y="965512"/>
            <a:ext cx="4014216" cy="2157310"/>
          </a:xfrm>
          <a:prstGeom prst="rect">
            <a:avLst/>
          </a:prstGeom>
        </p:spPr>
      </p:pic>
      <p:pic>
        <p:nvPicPr>
          <p:cNvPr id="3074" name="Picture 2" descr="About the faculty | Schulich School of Engineering | University of Calgary">
            <a:extLst>
              <a:ext uri="{FF2B5EF4-FFF2-40B4-BE49-F238E27FC236}">
                <a16:creationId xmlns:a16="http://schemas.microsoft.com/office/drawing/2014/main" id="{22A8C846-C49D-49A3-8196-B1723038D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73" b="3"/>
          <a:stretch/>
        </p:blipFill>
        <p:spPr bwMode="auto">
          <a:xfrm>
            <a:off x="7863840" y="4093577"/>
            <a:ext cx="3995928" cy="214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A3F3-625E-CA46-8A0A-6A0AF37C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C35FCF4-C3EF-BD43-82E0-05BC237DAD2A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28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2AD0-B422-9948-BB03-1443DE90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233" y="1025913"/>
            <a:ext cx="3800565" cy="13742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About David Wong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黄伟棠</a:t>
            </a:r>
            <a:r>
              <a:rPr lang="zh-CN" altLang="en-US" sz="4000" dirty="0">
                <a:solidFill>
                  <a:schemeClr val="bg1"/>
                </a:solidFill>
              </a:rPr>
              <a:t>巧黄孙桥博士孙乔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0ABD6-B0BD-B94F-9DA7-56F8E322B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3" y="2400475"/>
            <a:ext cx="3800565" cy="395587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000" dirty="0"/>
              <a:t>Born in Canada</a:t>
            </a:r>
          </a:p>
          <a:p>
            <a:r>
              <a:rPr lang="en-US" sz="2000" dirty="0"/>
              <a:t>Raised in Calgary</a:t>
            </a:r>
          </a:p>
          <a:p>
            <a:pPr lvl="1"/>
            <a:r>
              <a:rPr lang="en-US" sz="2000" dirty="0"/>
              <a:t>University of Calgary Grad</a:t>
            </a:r>
          </a:p>
          <a:p>
            <a:pPr lvl="1"/>
            <a:r>
              <a:rPr lang="en-US" sz="2000" dirty="0"/>
              <a:t>Bachelor Commerce</a:t>
            </a:r>
          </a:p>
          <a:p>
            <a:pPr lvl="1"/>
            <a:r>
              <a:rPr lang="en-US" sz="2000" dirty="0"/>
              <a:t>MBA</a:t>
            </a:r>
          </a:p>
          <a:p>
            <a:r>
              <a:rPr lang="en-US" sz="2000" dirty="0"/>
              <a:t>Provincial Government 10 years</a:t>
            </a:r>
          </a:p>
          <a:p>
            <a:r>
              <a:rPr lang="en-US" sz="2000" dirty="0"/>
              <a:t>Federal Government     25 years</a:t>
            </a:r>
          </a:p>
          <a:p>
            <a:pPr lvl="1"/>
            <a:r>
              <a:rPr lang="en-US" sz="2000" dirty="0"/>
              <a:t>Diplomat </a:t>
            </a:r>
          </a:p>
          <a:p>
            <a:pPr lvl="1"/>
            <a:r>
              <a:rPr lang="en-US" sz="2000" dirty="0"/>
              <a:t>Canada Embassy BJ 14 years</a:t>
            </a:r>
          </a:p>
          <a:p>
            <a:r>
              <a:rPr lang="en-US" sz="2000" dirty="0"/>
              <a:t>University of Calgary – Schulich School of Engineering </a:t>
            </a:r>
          </a:p>
          <a:p>
            <a:pPr marL="0" indent="0">
              <a:buNone/>
            </a:pPr>
            <a:r>
              <a:rPr lang="en-US" sz="2000" dirty="0"/>
              <a:t>	-China Representative 2018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A3F3-625E-CA46-8A0A-6A0AF37C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1636" y="6356350"/>
            <a:ext cx="6061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C35FCF4-C3EF-BD43-82E0-05BC237DAD2A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0508A5-C331-BD2D-0A57-92F47F22D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991" y="3043002"/>
            <a:ext cx="4770039" cy="38149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800E06-9DB0-9E91-1BE2-7CDE21458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022" y="3269384"/>
            <a:ext cx="3061875" cy="35886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87A925-45E4-8BDA-BB27-995E58089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74" y="-1081705"/>
            <a:ext cx="4865803" cy="36879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ECE9044-F075-B5C5-7CD5-98A1632AE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028" y="-718450"/>
            <a:ext cx="2995915" cy="3955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82548-BA2C-6666-EEDE-CDDD62ADB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282" y="-718450"/>
            <a:ext cx="3115339" cy="395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74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3BB9-C0CF-D39A-2682-B2C81C251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Biomedical Engineering BME       </a:t>
            </a:r>
            <a:br>
              <a:rPr lang="en-CA" dirty="0"/>
            </a:br>
            <a:r>
              <a:rPr lang="zh-CN" altLang="en-US" dirty="0"/>
              <a:t>生物工程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0AECC-63A0-F6DF-00F1-D85D0DB09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BME uses engineering tools to solve animals/humans problems</a:t>
            </a:r>
          </a:p>
          <a:p>
            <a:r>
              <a:rPr lang="en-CA" dirty="0"/>
              <a:t>Stem Cell research, pharmaceutical, biomaterials, food </a:t>
            </a:r>
            <a:r>
              <a:rPr lang="en-CA" dirty="0" err="1"/>
              <a:t>eng.</a:t>
            </a:r>
            <a:endParaRPr lang="en-CA" dirty="0"/>
          </a:p>
          <a:p>
            <a:r>
              <a:rPr lang="en-CA" dirty="0"/>
              <a:t>Bioinformatics, cellular &amp; tissue </a:t>
            </a:r>
            <a:r>
              <a:rPr lang="en-CA" dirty="0" err="1"/>
              <a:t>eng.</a:t>
            </a:r>
            <a:r>
              <a:rPr lang="en-CA" dirty="0"/>
              <a:t>, genomics</a:t>
            </a:r>
          </a:p>
          <a:p>
            <a:r>
              <a:rPr lang="en-CA" dirty="0"/>
              <a:t>Work in industry, academia, government improving therapeutics</a:t>
            </a:r>
          </a:p>
          <a:p>
            <a:r>
              <a:rPr lang="en-CA" dirty="0"/>
              <a:t>Inter-disciplines </a:t>
            </a:r>
            <a:r>
              <a:rPr lang="en-CA" dirty="0" err="1"/>
              <a:t>ie</a:t>
            </a:r>
            <a:r>
              <a:rPr lang="en-CA" dirty="0"/>
              <a:t>: kinesiology, physical sciences, medicine or life sciences</a:t>
            </a:r>
          </a:p>
          <a:p>
            <a:r>
              <a:rPr lang="en-CA" dirty="0"/>
              <a:t>Gain hands-on experience at various active university and hospital based research centres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177EB-DC4E-34A5-A99E-2D0F96ED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67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Calgary 2">
      <a:dk1>
        <a:srgbClr val="000000"/>
      </a:dk1>
      <a:lt1>
        <a:srgbClr val="FFFFFF"/>
      </a:lt1>
      <a:dk2>
        <a:srgbClr val="8C857B"/>
      </a:dk2>
      <a:lt2>
        <a:srgbClr val="C3BFB6"/>
      </a:lt2>
      <a:accent1>
        <a:srgbClr val="EE2C2A"/>
      </a:accent1>
      <a:accent2>
        <a:srgbClr val="FFA300"/>
      </a:accent2>
      <a:accent3>
        <a:srgbClr val="FF671F"/>
      </a:accent3>
      <a:accent4>
        <a:srgbClr val="46A67B"/>
      </a:accent4>
      <a:accent5>
        <a:srgbClr val="EC0971"/>
      </a:accent5>
      <a:accent6>
        <a:srgbClr val="9C0533"/>
      </a:accent6>
      <a:hlink>
        <a:srgbClr val="D6001C"/>
      </a:hlink>
      <a:folHlink>
        <a:srgbClr val="8C857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servative - Widescreen" id="{1FDA4292-5ABC-2347-8AEC-8713E981E356}" vid="{2CAB1A43-65EA-6D44-BFF7-FD9BC8254A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D735855909F14FB6250141B48BB436" ma:contentTypeVersion="0" ma:contentTypeDescription="Create a new document." ma:contentTypeScope="" ma:versionID="2668d068a3d15d27978d94907a5ce0c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C88187-EECF-4C5C-A830-5D04DBE15A33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1379BBF-6672-4ABD-B16E-D222A38B6B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6ABDF2-BD05-4010-80BA-3DB41DBF867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Conservative - Widescreen</Template>
  <TotalTime>4007</TotalTime>
  <Words>1584</Words>
  <Application>Microsoft Macintosh PowerPoint</Application>
  <PresentationFormat>Widescreen</PresentationFormat>
  <Paragraphs>276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Why Choose UCalgary for Your Graduate Studies</vt:lpstr>
      <vt:lpstr>Alberta, Canada</vt:lpstr>
      <vt:lpstr>What You Should Know about Calgary</vt:lpstr>
      <vt:lpstr>Universities in Canada</vt:lpstr>
      <vt:lpstr>University of Calgary Key Statistics</vt:lpstr>
      <vt:lpstr>Faculties</vt:lpstr>
      <vt:lpstr>Schulich School of Engineering 舒立克工程学院</vt:lpstr>
      <vt:lpstr> About David Wong 黄伟棠巧黄孙桥博士孙乔</vt:lpstr>
      <vt:lpstr>Biomedical Engineering BME        生物工程 </vt:lpstr>
      <vt:lpstr>Chemical &amp; Petroleum Engineering 化学和石油工程</vt:lpstr>
      <vt:lpstr>Civil Engineering 土木工程 </vt:lpstr>
      <vt:lpstr>Electrical and Computer Engineering 电子与计算机工程</vt:lpstr>
      <vt:lpstr>PowerPoint Presentation</vt:lpstr>
      <vt:lpstr>Software Engineering</vt:lpstr>
      <vt:lpstr> Environmental Engineering  环境工程 </vt:lpstr>
      <vt:lpstr>Geomatics Engineering   测绘工程</vt:lpstr>
      <vt:lpstr>PowerPoint Presentation</vt:lpstr>
      <vt:lpstr>Department of Geomatics Engineering https://schulich.ucalgary.ca/geomatics </vt:lpstr>
      <vt:lpstr>   Department of Mechanical and Manufacturing Engineering 机械制造工程</vt:lpstr>
      <vt:lpstr>Areas of Strength</vt:lpstr>
      <vt:lpstr>School Highlights</vt:lpstr>
      <vt:lpstr>Selecting Your Graduate Program</vt:lpstr>
      <vt:lpstr>Master of Engineering (MEng)工程研究生 </vt:lpstr>
      <vt:lpstr>Master of Science (MSc)工程研究生 </vt:lpstr>
      <vt:lpstr>Doctor of Philosophy (PhD)博士学位 </vt:lpstr>
      <vt:lpstr>English Language Requirements</vt:lpstr>
      <vt:lpstr>Tuition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Qiao Sun</dc:creator>
  <cp:lastModifiedBy>oawt</cp:lastModifiedBy>
  <cp:revision>17</cp:revision>
  <dcterms:created xsi:type="dcterms:W3CDTF">2022-05-14T16:15:03Z</dcterms:created>
  <dcterms:modified xsi:type="dcterms:W3CDTF">2022-09-02T00:59:06Z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0x010100D3D735855909F14FB6250141B48BB436</vt:lpwstr>
  </property>
</Properties>
</file>