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>
  <p:sldMasterIdLst>
    <p:sldMasterId id="2147483648" r:id="rId1"/>
  </p:sldMasterIdLst>
  <p:notesMasterIdLst>
    <p:notesMasterId r:id="rId11"/>
  </p:notesMasterIdLst>
  <p:handoutMasterIdLst>
    <p:handoutMasterId r:id="rId26"/>
  </p:handoutMasterIdLst>
  <p:sldIdLst>
    <p:sldId id="256" r:id="rId3"/>
    <p:sldId id="257" r:id="rId4"/>
    <p:sldId id="293" r:id="rId5"/>
    <p:sldId id="324" r:id="rId6"/>
    <p:sldId id="294" r:id="rId7"/>
    <p:sldId id="258" r:id="rId8"/>
    <p:sldId id="295" r:id="rId9"/>
    <p:sldId id="287" r:id="rId10"/>
    <p:sldId id="270" r:id="rId12"/>
    <p:sldId id="310" r:id="rId13"/>
    <p:sldId id="276" r:id="rId14"/>
    <p:sldId id="263" r:id="rId15"/>
    <p:sldId id="296" r:id="rId16"/>
    <p:sldId id="297" r:id="rId17"/>
    <p:sldId id="298" r:id="rId18"/>
    <p:sldId id="299" r:id="rId19"/>
    <p:sldId id="300" r:id="rId20"/>
    <p:sldId id="302" r:id="rId21"/>
    <p:sldId id="323" r:id="rId22"/>
    <p:sldId id="322" r:id="rId23"/>
    <p:sldId id="301" r:id="rId24"/>
    <p:sldId id="286" r:id="rId25"/>
  </p:sldIdLst>
  <p:sldSz cx="12192000" cy="6858000"/>
  <p:notesSz cx="6797675" cy="9926320"/>
  <p:custDataLst>
    <p:tags r:id="rId33"/>
  </p:custDataLst>
  <p:kinsoku lang="ja-JP" invalStChars="、。，．・：；？！゛゜ヽヾゝゞ々’”）〕］｝〉》」』】°‰′″℃￠％!%),.:;?]}｡｣､･ﾞﾟ" invalEndChars="‘“（〔［｛〈《「『【￥＄$([\{｢￡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800"/>
    <a:srgbClr val="00549F"/>
    <a:srgbClr val="706F6F"/>
    <a:srgbClr val="EDEDED"/>
    <a:srgbClr val="EAF2FA"/>
    <a:srgbClr val="0069B4"/>
    <a:srgbClr val="99C2E3"/>
    <a:srgbClr val="C7DDF2"/>
    <a:srgbClr val="E8F1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4.xml"/><Relationship Id="rId32" Type="http://schemas.openxmlformats.org/officeDocument/2006/relationships/customXml" Target="../customXml/item3.xml"/><Relationship Id="rId31" Type="http://schemas.openxmlformats.org/officeDocument/2006/relationships/customXml" Target="../customXml/item2.xml"/><Relationship Id="rId30" Type="http://schemas.openxmlformats.org/officeDocument/2006/relationships/customXml" Target="../customXml/item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wrap="square" lIns="88221" tIns="44111" rIns="88221" bIns="44111" numCol="1" anchor="t" anchorCtr="0" compatLnSpc="1"/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42D8756F-8D1D-415E-9F46-17D51A01A2DF}" type="datetimeFigureOut">
              <a:rPr lang="de-DE" altLang="de-DE"/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wrap="square" lIns="88221" tIns="44111" rIns="88221" bIns="44111" numCol="1" anchor="b" anchorCtr="0" compatLnSpc="1"/>
          <a:lstStyle>
            <a:lvl1pPr algn="r" eaLnBrk="1" hangingPunct="1">
              <a:defRPr sz="1000"/>
            </a:lvl1pPr>
          </a:lstStyle>
          <a:p>
            <a:fld id="{9F80A6E7-FEDC-4320-BACC-E18E8B4D49D4}" type="slidenum">
              <a:rPr lang="de-DE" altLang="de-DE"/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wrap="square" lIns="88221" tIns="44111" rIns="88221" bIns="44111" numCol="1" anchor="t" anchorCtr="0" compatLnSpc="1"/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567268C8-06C6-40F9-8B3F-44C5899629F9}" type="datetimeFigureOut">
              <a:rPr lang="de-DE" altLang="de-DE"/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777782"/>
            <a:ext cx="5438748" cy="3907834"/>
          </a:xfrm>
          <a:prstGeom prst="rect">
            <a:avLst/>
          </a:prstGeom>
        </p:spPr>
        <p:txBody>
          <a:bodyPr vert="horz" wrap="square" lIns="88221" tIns="44111" rIns="88221" bIns="44111" numCol="1" anchor="t" anchorCtr="0" compatLnSpc="1"/>
          <a:lstStyle/>
          <a:p>
            <a:pPr lvl="0"/>
            <a:r>
              <a:rPr lang="de-DE" altLang="de-DE" noProof="0"/>
              <a:t>Textmasterformat bearbeiten</a:t>
            </a:r>
            <a:endParaRPr lang="de-DE" altLang="de-DE" noProof="0"/>
          </a:p>
          <a:p>
            <a:pPr lvl="1"/>
            <a:r>
              <a:rPr lang="de-DE" altLang="de-DE" noProof="0"/>
              <a:t>Zweite Ebene</a:t>
            </a:r>
            <a:endParaRPr lang="de-DE" altLang="de-DE" noProof="0"/>
          </a:p>
          <a:p>
            <a:pPr lvl="2"/>
            <a:r>
              <a:rPr lang="de-DE" altLang="de-DE" noProof="0"/>
              <a:t>Dritte Ebene</a:t>
            </a:r>
            <a:endParaRPr lang="de-DE" altLang="de-DE" noProof="0"/>
          </a:p>
          <a:p>
            <a:pPr lvl="3"/>
            <a:r>
              <a:rPr lang="de-DE" altLang="de-DE" noProof="0"/>
              <a:t>Vierte Ebene</a:t>
            </a:r>
            <a:endParaRPr lang="de-DE" altLang="de-DE" noProof="0"/>
          </a:p>
          <a:p>
            <a:pPr lvl="4"/>
            <a:r>
              <a:rPr lang="de-DE" altLang="de-DE" noProof="0"/>
              <a:t>Fünfte Ebene</a:t>
            </a:r>
            <a:endParaRPr lang="de-DE" alt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wrap="square" lIns="88221" tIns="44111" rIns="88221" bIns="44111" numCol="1" anchor="b" anchorCtr="0" compatLnSpc="1"/>
          <a:lstStyle>
            <a:lvl1pPr algn="r" eaLnBrk="1" hangingPunct="1">
              <a:defRPr sz="1000"/>
            </a:lvl1pPr>
          </a:lstStyle>
          <a:p>
            <a:fld id="{CB2EB32B-AAC6-4D12-82C3-8807FA796FDA}" type="slidenum">
              <a:rPr lang="de-DE" altLang="de-DE"/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Embark on the ROS Journey: from Hardware to Programming</a:t>
            </a:r>
            <a:endParaRPr lang="de-DE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l Academy Titel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522123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4000" y="4947150"/>
            <a:ext cx="1148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RWTH International Academy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000" y="5440351"/>
            <a:ext cx="11484000" cy="8128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The official academy for executive education of RWTH Aachen University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/ Text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010252" y="2252153"/>
            <a:ext cx="7800748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010253" y="1001121"/>
            <a:ext cx="7800518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0"/>
            <a:ext cx="326059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/>
              </a:solidFill>
            </a:endParaRPr>
          </a:p>
        </p:txBody>
      </p:sp>
      <p:sp>
        <p:nvSpPr>
          <p:cNvPr id="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010024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Bild / Text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2252152"/>
            <a:ext cx="6432888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1121"/>
            <a:ext cx="704757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8931410" y="0"/>
            <a:ext cx="326059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RWTH International Academy | Abteilungsname | Datum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B5D2D84-20AF-4A3D-A1C4-9375679DF3A0}" type="slidenum">
              <a:rPr lang="en-US" smtClean="0"/>
            </a:fld>
            <a:endParaRPr lang="en-US" dirty="0"/>
          </a:p>
        </p:txBody>
      </p:sp>
      <p:sp>
        <p:nvSpPr>
          <p:cNvPr id="2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Bild / Text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2252152"/>
            <a:ext cx="6432888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1121"/>
            <a:ext cx="704757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RWTH International Academy | Abteilungsname | Datum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B5D2D84-20AF-4A3D-A1C4-9375679DF3A0}" type="slidenum">
              <a:rPr lang="en-US" smtClean="0"/>
            </a:fld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8931410" y="0"/>
            <a:ext cx="3260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Bild / Text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2252152"/>
            <a:ext cx="6432888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1121"/>
            <a:ext cx="704757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RWTH International Academy | Abteilungsname | Datum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B5D2D84-20AF-4A3D-A1C4-9375679DF3A0}" type="slidenum">
              <a:rPr lang="en-US" smtClean="0"/>
            </a:fld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8931410" y="0"/>
            <a:ext cx="326059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6204066" y="2252152"/>
            <a:ext cx="5603932" cy="765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6204066" y="3116674"/>
            <a:ext cx="5603932" cy="7653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204066" y="3981196"/>
            <a:ext cx="5603932" cy="765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6928892" y="2374072"/>
            <a:ext cx="4692302" cy="5215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928891" y="3238594"/>
            <a:ext cx="4692303" cy="5215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9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928891" y="4103116"/>
            <a:ext cx="4692304" cy="5215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6297587" y="2374072"/>
            <a:ext cx="535475" cy="535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Piktogramm</a:t>
            </a:r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6297587" y="3238594"/>
            <a:ext cx="535475" cy="535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Piktogramm</a:t>
            </a:r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20" hasCustomPrompt="1"/>
          </p:nvPr>
        </p:nvSpPr>
        <p:spPr>
          <a:xfrm>
            <a:off x="6297587" y="4103116"/>
            <a:ext cx="535475" cy="535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Piktogramm</a:t>
            </a:r>
            <a:endParaRPr lang="de-DE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112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20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83998" y="2252152"/>
            <a:ext cx="5202155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2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6204066" y="1781175"/>
            <a:ext cx="5603932" cy="765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6204066" y="2645697"/>
            <a:ext cx="5603932" cy="7653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204066" y="3510219"/>
            <a:ext cx="5603932" cy="7653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6928892" y="1903095"/>
            <a:ext cx="4692302" cy="5215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928891" y="2767617"/>
            <a:ext cx="4692303" cy="5215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9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928891" y="3632139"/>
            <a:ext cx="4692304" cy="5215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6297587" y="1903095"/>
            <a:ext cx="535475" cy="535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Piktogramm</a:t>
            </a:r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6297587" y="2767617"/>
            <a:ext cx="535475" cy="535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Piktogramm</a:t>
            </a:r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20" hasCustomPrompt="1"/>
          </p:nvPr>
        </p:nvSpPr>
        <p:spPr>
          <a:xfrm>
            <a:off x="6297587" y="3632139"/>
            <a:ext cx="535475" cy="535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Piktogramm</a:t>
            </a:r>
            <a:endParaRPr lang="de-DE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112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20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83998" y="2252152"/>
            <a:ext cx="5202155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6204066" y="4397495"/>
            <a:ext cx="5603932" cy="76535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6928891" y="4519415"/>
            <a:ext cx="4692304" cy="5215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8" hasCustomPrompt="1"/>
          </p:nvPr>
        </p:nvSpPr>
        <p:spPr>
          <a:xfrm>
            <a:off x="6297587" y="4519415"/>
            <a:ext cx="535475" cy="535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Piktogramm</a:t>
            </a:r>
            <a:endParaRPr lang="de-DE" dirty="0"/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112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34"/>
          </p:nvPr>
        </p:nvSpPr>
        <p:spPr>
          <a:xfrm>
            <a:off x="383999" y="1846555"/>
            <a:ext cx="11424001" cy="4012707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7"/>
          <p:cNvSpPr>
            <a:spLocks noGrp="1"/>
          </p:cNvSpPr>
          <p:nvPr>
            <p:ph type="chart" sz="quarter" idx="34"/>
          </p:nvPr>
        </p:nvSpPr>
        <p:spPr>
          <a:xfrm>
            <a:off x="383999" y="1393795"/>
            <a:ext cx="11424001" cy="446546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ästen grau / Piktogramme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6"/>
          <p:cNvSpPr>
            <a:spLocks noGrp="1"/>
          </p:cNvSpPr>
          <p:nvPr>
            <p:ph type="pic" sz="quarter" idx="30" hasCustomPrompt="1"/>
          </p:nvPr>
        </p:nvSpPr>
        <p:spPr>
          <a:xfrm>
            <a:off x="9273292" y="1781175"/>
            <a:ext cx="2520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28" name="Textplatzhalter 24"/>
          <p:cNvSpPr>
            <a:spLocks noGrp="1"/>
          </p:cNvSpPr>
          <p:nvPr>
            <p:ph type="body" sz="quarter" idx="31" hasCustomPrompt="1"/>
          </p:nvPr>
        </p:nvSpPr>
        <p:spPr>
          <a:xfrm>
            <a:off x="9273292" y="4440551"/>
            <a:ext cx="2520000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32" hasCustomPrompt="1"/>
          </p:nvPr>
        </p:nvSpPr>
        <p:spPr>
          <a:xfrm>
            <a:off x="9273292" y="4773838"/>
            <a:ext cx="2520000" cy="951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7" hasCustomPrompt="1"/>
          </p:nvPr>
        </p:nvSpPr>
        <p:spPr>
          <a:xfrm>
            <a:off x="6310170" y="1781175"/>
            <a:ext cx="2520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8" hasCustomPrompt="1"/>
          </p:nvPr>
        </p:nvSpPr>
        <p:spPr>
          <a:xfrm>
            <a:off x="6310170" y="4440551"/>
            <a:ext cx="2520000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9" hasCustomPrompt="1"/>
          </p:nvPr>
        </p:nvSpPr>
        <p:spPr>
          <a:xfrm>
            <a:off x="6310170" y="4773838"/>
            <a:ext cx="2520000" cy="951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7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3354458" y="1781175"/>
            <a:ext cx="2520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8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3354458" y="4440551"/>
            <a:ext cx="2520000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23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3354458" y="4773838"/>
            <a:ext cx="2520000" cy="951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3999" y="1781175"/>
            <a:ext cx="2520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9" y="4440551"/>
            <a:ext cx="2520000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16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83999" y="4773838"/>
            <a:ext cx="2520000" cy="951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112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Piktogramme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7" hasCustomPrompt="1"/>
          </p:nvPr>
        </p:nvSpPr>
        <p:spPr>
          <a:xfrm>
            <a:off x="8451444" y="1781175"/>
            <a:ext cx="3341846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22" name="Textplatzhalter 24"/>
          <p:cNvSpPr>
            <a:spLocks noGrp="1"/>
          </p:cNvSpPr>
          <p:nvPr>
            <p:ph type="body" sz="quarter" idx="28" hasCustomPrompt="1"/>
          </p:nvPr>
        </p:nvSpPr>
        <p:spPr>
          <a:xfrm>
            <a:off x="8451444" y="4440551"/>
            <a:ext cx="3341846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23" name="Textplatzhalter 24"/>
          <p:cNvSpPr>
            <a:spLocks noGrp="1"/>
          </p:cNvSpPr>
          <p:nvPr>
            <p:ph type="body" sz="quarter" idx="29" hasCustomPrompt="1"/>
          </p:nvPr>
        </p:nvSpPr>
        <p:spPr>
          <a:xfrm>
            <a:off x="8451444" y="4773838"/>
            <a:ext cx="3330758" cy="951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7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4408623" y="1781175"/>
            <a:ext cx="3341846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8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4408623" y="4440551"/>
            <a:ext cx="3341846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20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4408623" y="4773838"/>
            <a:ext cx="3330758" cy="951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2082" y="1781175"/>
            <a:ext cx="3341846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382082" y="4440551"/>
            <a:ext cx="3341846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16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82082" y="4773838"/>
            <a:ext cx="3330758" cy="951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International Academy Titel 0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566465" y="3743324"/>
            <a:ext cx="3600657" cy="783255"/>
          </a:xfrm>
          <a:solidFill>
            <a:schemeClr val="tx2"/>
          </a:solidFill>
        </p:spPr>
        <p:txBody>
          <a:bodyPr wrap="none" lIns="288000" tIns="144000" rIns="288000" bIns="144000" anchor="ctr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66465" y="4794184"/>
            <a:ext cx="2889949" cy="453183"/>
          </a:xfrm>
          <a:solidFill>
            <a:schemeClr val="tx2"/>
          </a:solidFill>
        </p:spPr>
        <p:txBody>
          <a:bodyPr wrap="none" lIns="288000" tIns="72000" rIns="288000" bIns="72000" anchor="ctr">
            <a:sp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Untertitel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ästen grau / Piktogramme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82081" y="3598164"/>
            <a:ext cx="5532944" cy="224138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6276978" y="3598164"/>
            <a:ext cx="5516312" cy="224138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7" hasCustomPrompt="1"/>
          </p:nvPr>
        </p:nvSpPr>
        <p:spPr>
          <a:xfrm>
            <a:off x="6276977" y="2124075"/>
            <a:ext cx="5516313" cy="147408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22" name="Textplatzhalter 24"/>
          <p:cNvSpPr>
            <a:spLocks noGrp="1"/>
          </p:cNvSpPr>
          <p:nvPr>
            <p:ph type="body" sz="quarter" idx="28" hasCustomPrompt="1"/>
          </p:nvPr>
        </p:nvSpPr>
        <p:spPr>
          <a:xfrm>
            <a:off x="6474332" y="3726181"/>
            <a:ext cx="5170993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23" name="Textplatzhalter 24"/>
          <p:cNvSpPr>
            <a:spLocks noGrp="1"/>
          </p:cNvSpPr>
          <p:nvPr>
            <p:ph type="body" sz="quarter" idx="29" hasCustomPrompt="1"/>
          </p:nvPr>
        </p:nvSpPr>
        <p:spPr>
          <a:xfrm>
            <a:off x="6474333" y="4059468"/>
            <a:ext cx="5170992" cy="13709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2081" y="2124075"/>
            <a:ext cx="5516312" cy="147408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46674" y="3726181"/>
            <a:ext cx="5177851" cy="225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16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546674" y="4059469"/>
            <a:ext cx="5177851" cy="13709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5" name="Textplatzhalt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Piktogramme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496083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347085" y="2496083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302835" y="2496082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9265920" y="2496083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1210540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4173625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7129375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10092460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8516" y="3368459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62897" y="3368458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525982" y="3368457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9490364" y="3368457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Piktogramme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496083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347085" y="2496083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302835" y="2496082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9265920" y="2496083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1210540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4173625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7129375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10092460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8516" y="3468215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62897" y="3468214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525982" y="3468213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9490364" y="3468213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598516" y="3066078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3579610" y="3066078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25982" y="3066078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9490364" y="3066078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ästen grau / Piktogramme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492812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4412178" y="2492813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8451444" y="2496742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1617777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5651499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9685223" y="2048313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9811" y="3306872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3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636798" y="3300746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786" y="3300745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7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Piktogramme 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492812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4412178" y="2492813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8451444" y="2496742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1617777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5651499" y="2051582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9685223" y="2048313"/>
            <a:ext cx="889000" cy="88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Piktogramm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9811" y="3456506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3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636798" y="3450380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786" y="3450379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7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598515" y="3062808"/>
            <a:ext cx="2918403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4635503" y="3059538"/>
            <a:ext cx="2918402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4" name="Textplatzhalt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8673786" y="3062808"/>
            <a:ext cx="2919698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Bilder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994840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347085" y="2994840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302835" y="2994839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9265920" y="2994840"/>
            <a:ext cx="2542080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383998" y="1781177"/>
            <a:ext cx="2542080" cy="11760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Bild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8516" y="3592898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62897" y="3592897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525982" y="3592896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9490364" y="3592896"/>
            <a:ext cx="2103120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343417" y="1781176"/>
            <a:ext cx="2541600" cy="11760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Bild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20" hasCustomPrompt="1"/>
          </p:nvPr>
        </p:nvSpPr>
        <p:spPr>
          <a:xfrm>
            <a:off x="6302356" y="1781175"/>
            <a:ext cx="2541600" cy="11760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Bild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21" hasCustomPrompt="1"/>
          </p:nvPr>
        </p:nvSpPr>
        <p:spPr>
          <a:xfrm>
            <a:off x="9261295" y="1781175"/>
            <a:ext cx="2541600" cy="11760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Bild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598516" y="3199074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3562898" y="3199074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6525982" y="3199074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5" name="Textplatzhalt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490364" y="3199074"/>
            <a:ext cx="2103120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Bilder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995115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4412178" y="2995116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8451444" y="2999045"/>
            <a:ext cx="3356554" cy="272657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9811" y="3609673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3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636798" y="3603547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786" y="3603546"/>
            <a:ext cx="2918403" cy="154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7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598515" y="3215975"/>
            <a:ext cx="2918403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4635503" y="3212705"/>
            <a:ext cx="2918402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4" name="Textplatzhalt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8673786" y="3215975"/>
            <a:ext cx="2919698" cy="2905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Überschrift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383997" y="1781453"/>
            <a:ext cx="3356553" cy="11760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Bild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23" hasCustomPrompt="1"/>
          </p:nvPr>
        </p:nvSpPr>
        <p:spPr>
          <a:xfrm>
            <a:off x="4412178" y="1781453"/>
            <a:ext cx="3356553" cy="11760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Bild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24" hasCustomPrompt="1"/>
          </p:nvPr>
        </p:nvSpPr>
        <p:spPr>
          <a:xfrm>
            <a:off x="8438120" y="1774535"/>
            <a:ext cx="3356553" cy="11829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 dirty="0"/>
              <a:t>Platzhalter Bild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/>
              <a:t>RWTH International Academy | Abteilungsname | Datum </a:t>
            </a:r>
            <a:endParaRPr lang="en-US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B5D2D84-20AF-4A3D-A1C4-9375679DF3A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Highlight Headline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313306"/>
            <a:ext cx="3356554" cy="30551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4412178" y="2313307"/>
            <a:ext cx="3356554" cy="30551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8451444" y="2317236"/>
            <a:ext cx="3356554" cy="305124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9811" y="2546060"/>
            <a:ext cx="2918403" cy="21275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9705" indent="-179705">
              <a:lnSpc>
                <a:spcPct val="12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80735" y="1781453"/>
            <a:ext cx="3356554" cy="5001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4412178" y="1781453"/>
            <a:ext cx="3356554" cy="5001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8451444" y="1781453"/>
            <a:ext cx="3356554" cy="5001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636797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16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786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599810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4636797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8673786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Highlight Headline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313306"/>
            <a:ext cx="3356554" cy="30551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4412178" y="2313307"/>
            <a:ext cx="3356554" cy="30551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8451444" y="2317236"/>
            <a:ext cx="3356554" cy="305124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9811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80735" y="1781453"/>
            <a:ext cx="3356554" cy="5001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4412178" y="1781453"/>
            <a:ext cx="3356554" cy="5001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8451444" y="1781453"/>
            <a:ext cx="3356554" cy="5001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14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636797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16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786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599810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4636797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8673786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sten grau / Highlight Headline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384000" y="2313306"/>
            <a:ext cx="3356554" cy="30551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4412178" y="2313307"/>
            <a:ext cx="3356554" cy="30551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8451444" y="2317236"/>
            <a:ext cx="3356554" cy="305124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9811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80735" y="1781453"/>
            <a:ext cx="3356554" cy="5001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4412178" y="1781453"/>
            <a:ext cx="3356554" cy="5001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8451444" y="1781453"/>
            <a:ext cx="3356554" cy="5001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636797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16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786" y="2546060"/>
            <a:ext cx="2918403" cy="2127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endParaRPr lang="de-DE" dirty="0"/>
          </a:p>
          <a:p>
            <a:pPr lvl="0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endParaRPr lang="de-DE" dirty="0"/>
          </a:p>
          <a:p>
            <a:pPr lvl="0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et.</a:t>
            </a:r>
            <a:endParaRPr lang="de-DE" dirty="0"/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599810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4636797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8673786" y="1889862"/>
            <a:ext cx="2918403" cy="2833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3779491" y="2940997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779491" y="3352064"/>
            <a:ext cx="7464421" cy="478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3260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3779491" y="1527467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8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779491" y="1938534"/>
            <a:ext cx="7464421" cy="478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</p:txBody>
      </p:sp>
      <p:sp>
        <p:nvSpPr>
          <p:cNvPr id="31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779491" y="4356932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2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3779491" y="4767999"/>
            <a:ext cx="7464421" cy="478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645208" y="1462272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645208" y="2906897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645208" y="4351522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dreispaltig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1000161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8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2252153"/>
            <a:ext cx="3587929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2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4302036" y="2252153"/>
            <a:ext cx="3587929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3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220069" y="2252152"/>
            <a:ext cx="3587929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2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/ zweispaltig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960277"/>
            <a:ext cx="3587929" cy="1716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9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4302036" y="3960277"/>
            <a:ext cx="3587929" cy="1716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0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220069" y="3960276"/>
            <a:ext cx="3587929" cy="1716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2" name="Textplatzhalt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383998" y="3316364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Bild / zweispaltig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489299"/>
            <a:ext cx="3587929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9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4302036" y="3489299"/>
            <a:ext cx="3587929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0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220069" y="3489298"/>
            <a:ext cx="3587929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/ zweispaltig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1" y="2593570"/>
            <a:ext cx="12192001" cy="343621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9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257921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Bild / zweispaltig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9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257921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Bild / zweispaltig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6001719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90283" y="0"/>
            <a:ext cx="6001717" cy="2519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9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0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257921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Bild / zweispaltig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-1" y="2593570"/>
            <a:ext cx="12192001" cy="343621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6001719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90283" y="0"/>
            <a:ext cx="6001717" cy="2519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9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0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257921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/ zweispaltig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3935413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8220075" y="-1"/>
            <a:ext cx="3971926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4115594" y="-1"/>
            <a:ext cx="3924299" cy="2519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0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257921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/ zweispaltig 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1" y="2593570"/>
            <a:ext cx="12192001" cy="343621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3935413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8220075" y="-1"/>
            <a:ext cx="3971926" cy="25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4115594" y="-1"/>
            <a:ext cx="3924299" cy="2519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2862012"/>
            <a:ext cx="11423999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83998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1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257921" y="3489299"/>
            <a:ext cx="555007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Zwischen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72475" y="1405750"/>
            <a:ext cx="4794827" cy="48050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1672473" y="2292337"/>
            <a:ext cx="863530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3779491" y="2374583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779491" y="2785650"/>
            <a:ext cx="7464421" cy="478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3260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3779491" y="1097850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8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779491" y="1508917"/>
            <a:ext cx="7464421" cy="478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</p:txBody>
      </p:sp>
      <p:sp>
        <p:nvSpPr>
          <p:cNvPr id="31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779491" y="3593719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2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3779491" y="4004786"/>
            <a:ext cx="7464421" cy="478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</p:txBody>
      </p:sp>
      <p:sp>
        <p:nvSpPr>
          <p:cNvPr id="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3779491" y="4810148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5" name="Textplatzhalter 24"/>
          <p:cNvSpPr>
            <a:spLocks noGrp="1"/>
          </p:cNvSpPr>
          <p:nvPr>
            <p:ph type="body" sz="quarter" idx="27" hasCustomPrompt="1"/>
          </p:nvPr>
        </p:nvSpPr>
        <p:spPr>
          <a:xfrm>
            <a:off x="3779491" y="5221215"/>
            <a:ext cx="7464421" cy="478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645208" y="1031525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45208" y="2248172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645208" y="3464819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645208" y="4681465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Zwischen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902544"/>
            <a:ext cx="4794827" cy="48050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4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Zwischen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Zwischen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72475" y="1405750"/>
            <a:ext cx="4794827" cy="48050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3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1672473" y="2292337"/>
            <a:ext cx="8635307" cy="2273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  <a:defRPr sz="2400" b="0">
                <a:solidFill>
                  <a:srgbClr val="706F6F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Zwischen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3999" y="902544"/>
            <a:ext cx="9649463" cy="48050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bearbeiten</a:t>
            </a:r>
            <a:endParaRPr lang="de-DE" dirty="0"/>
          </a:p>
        </p:txBody>
      </p:sp>
      <p:sp>
        <p:nvSpPr>
          <p:cNvPr id="4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3998" y="1446228"/>
            <a:ext cx="9707653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Zwischen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Abschlussfolie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6095999" y="-1778"/>
            <a:ext cx="6231775" cy="6942905"/>
          </a:xfrm>
          <a:prstGeom prst="rect">
            <a:avLst/>
          </a:prstGeom>
          <a:solidFill>
            <a:srgbClr val="EDEDE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2" hasCustomPrompt="1"/>
          </p:nvPr>
        </p:nvSpPr>
        <p:spPr>
          <a:xfrm>
            <a:off x="6677892" y="2006205"/>
            <a:ext cx="1863977" cy="186397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737667" y="3066690"/>
            <a:ext cx="1447994" cy="212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Titel Name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737666" y="3326742"/>
            <a:ext cx="2723671" cy="543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Funktion</a:t>
            </a:r>
            <a:endParaRPr lang="de-DE" dirty="0"/>
          </a:p>
          <a:p>
            <a:pPr lvl="0"/>
            <a:r>
              <a:rPr lang="de-DE" dirty="0"/>
              <a:t>E-Mail</a:t>
            </a:r>
            <a:endParaRPr lang="de-DE" dirty="0"/>
          </a:p>
          <a:p>
            <a:pPr lvl="0"/>
            <a:r>
              <a:rPr lang="de-DE" dirty="0"/>
              <a:t>+49 (0241) </a:t>
            </a:r>
            <a:r>
              <a:rPr lang="de-DE" dirty="0" err="1"/>
              <a:t>xxxxxxxx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275933" y="2383040"/>
            <a:ext cx="5343471" cy="161333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50000"/>
              </a:lnSpc>
              <a:defRPr sz="3600"/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9" y="6048807"/>
            <a:ext cx="2905759" cy="6640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Abschlussfolie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6095999" y="-1778"/>
            <a:ext cx="6231775" cy="6942905"/>
          </a:xfrm>
          <a:prstGeom prst="rect">
            <a:avLst/>
          </a:prstGeom>
          <a:solidFill>
            <a:srgbClr val="EDEDE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2" hasCustomPrompt="1"/>
          </p:nvPr>
        </p:nvSpPr>
        <p:spPr>
          <a:xfrm>
            <a:off x="6677892" y="1239269"/>
            <a:ext cx="1863977" cy="186397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737667" y="2299754"/>
            <a:ext cx="1447994" cy="212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Titel Name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737666" y="2559806"/>
            <a:ext cx="2723671" cy="543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Funktion</a:t>
            </a:r>
            <a:endParaRPr lang="de-DE" dirty="0"/>
          </a:p>
          <a:p>
            <a:pPr lvl="0"/>
            <a:r>
              <a:rPr lang="de-DE" dirty="0"/>
              <a:t>E-Mail</a:t>
            </a:r>
            <a:endParaRPr lang="de-DE" dirty="0"/>
          </a:p>
          <a:p>
            <a:pPr lvl="0"/>
            <a:r>
              <a:rPr lang="de-DE" dirty="0"/>
              <a:t>+49 (0241) </a:t>
            </a:r>
            <a:r>
              <a:rPr lang="de-DE" dirty="0" err="1"/>
              <a:t>xxxxxxxx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9" y="6048807"/>
            <a:ext cx="2905759" cy="664073"/>
          </a:xfrm>
          <a:prstGeom prst="rect">
            <a:avLst/>
          </a:prstGeom>
        </p:spPr>
      </p:pic>
      <p:sp>
        <p:nvSpPr>
          <p:cNvPr id="2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6677892" y="3618435"/>
            <a:ext cx="1863977" cy="186397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737667" y="4678920"/>
            <a:ext cx="1447994" cy="212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Titel Name</a:t>
            </a:r>
            <a:endParaRPr lang="de-DE" dirty="0"/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37666" y="4938972"/>
            <a:ext cx="2723671" cy="543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Funktion</a:t>
            </a:r>
            <a:endParaRPr lang="de-DE" dirty="0"/>
          </a:p>
          <a:p>
            <a:pPr lvl="0"/>
            <a:r>
              <a:rPr lang="de-DE" dirty="0"/>
              <a:t>E-Mail</a:t>
            </a:r>
            <a:endParaRPr lang="de-DE" dirty="0"/>
          </a:p>
          <a:p>
            <a:pPr lvl="0"/>
            <a:r>
              <a:rPr lang="de-DE" dirty="0"/>
              <a:t>+49 (0241) </a:t>
            </a:r>
            <a:r>
              <a:rPr lang="de-DE" dirty="0" err="1"/>
              <a:t>xxxxxxxx</a:t>
            </a:r>
            <a:endParaRPr lang="de-DE" dirty="0"/>
          </a:p>
        </p:txBody>
      </p:sp>
      <p:sp>
        <p:nvSpPr>
          <p:cNvPr id="9" name="Titel 7"/>
          <p:cNvSpPr>
            <a:spLocks noGrp="1"/>
          </p:cNvSpPr>
          <p:nvPr>
            <p:ph type="title" hasCustomPrompt="1"/>
          </p:nvPr>
        </p:nvSpPr>
        <p:spPr>
          <a:xfrm>
            <a:off x="275933" y="2383040"/>
            <a:ext cx="5343471" cy="161333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50000"/>
              </a:lnSpc>
              <a:defRPr sz="3600"/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  <a:endParaRPr lang="de-DE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35" b="1" i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tx1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5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1430">
              <a:spcBef>
                <a:spcPts val="15"/>
              </a:spcBef>
            </a:pPr>
            <a:r>
              <a:rPr lang="de-DE"/>
              <a:t>RWTH </a:t>
            </a:r>
            <a:r>
              <a:rPr lang="de-DE" spc="-5"/>
              <a:t>3+1+2 Program </a:t>
            </a:r>
            <a:r>
              <a:rPr lang="de-DE"/>
              <a:t>| RWTH </a:t>
            </a:r>
            <a:r>
              <a:rPr lang="de-DE" spc="-5"/>
              <a:t>International Academy </a:t>
            </a:r>
            <a:r>
              <a:rPr lang="de-DE"/>
              <a:t>|</a:t>
            </a:r>
            <a:r>
              <a:rPr lang="de-DE" spc="-27"/>
              <a:t> </a:t>
            </a:r>
            <a:r>
              <a:rPr lang="de-DE" spc="-5"/>
              <a:t>Intake</a:t>
            </a:r>
            <a:endParaRPr lang="de-DE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5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2860">
              <a:spcBef>
                <a:spcPts val="15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73038" y="1684800"/>
            <a:ext cx="11484000" cy="3193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dirty="0"/>
              <a:t>Textmasterformat bearbeiten</a:t>
            </a:r>
            <a:endParaRPr lang="de-DE" dirty="0"/>
          </a:p>
          <a:p>
            <a:pPr lvl="1"/>
            <a:r>
              <a:rPr lang="de-DE" dirty="0"/>
              <a:t>Zweite Ebene</a:t>
            </a:r>
            <a:endParaRPr lang="de-DE" dirty="0"/>
          </a:p>
          <a:p>
            <a:pPr lvl="2"/>
            <a:r>
              <a:rPr lang="de-DE" dirty="0"/>
              <a:t>Dritte Ebene</a:t>
            </a:r>
            <a:endParaRPr lang="de-DE" dirty="0"/>
          </a:p>
          <a:p>
            <a:pPr lvl="3"/>
            <a:r>
              <a:rPr lang="de-DE" dirty="0"/>
              <a:t>Vierte Ebene</a:t>
            </a:r>
            <a:endParaRPr lang="de-D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815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000" y="1152001"/>
            <a:ext cx="11484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15" b="1" i="0"/>
            </a:lvl1pPr>
            <a:lvl2pPr marL="195580" indent="163195">
              <a:buClr>
                <a:schemeClr val="tx2"/>
              </a:buClr>
              <a:defRPr sz="1635"/>
            </a:lvl2pPr>
            <a:lvl3pPr marL="391795" indent="163195">
              <a:buClr>
                <a:schemeClr val="tx2"/>
              </a:buClr>
              <a:buFont typeface="Symbol" panose="05050102010706020507" pitchFamily="18" charset="2"/>
              <a:buChar char="-"/>
              <a:defRPr sz="1450"/>
            </a:lvl3pPr>
            <a:lvl4pPr marL="587375" indent="163195">
              <a:buClr>
                <a:schemeClr val="tx2"/>
              </a:buClr>
              <a:buFont typeface="Wingdings" panose="05000000000000000000" pitchFamily="2" charset="2"/>
              <a:buChar char="§"/>
              <a:defRPr sz="1450"/>
            </a:lvl4pPr>
            <a:lvl5pPr marL="784225" indent="163195">
              <a:buClr>
                <a:schemeClr val="tx2"/>
              </a:buClr>
              <a:buFont typeface="Arial" panose="020B0604020202020204" pitchFamily="34" charset="0"/>
              <a:buChar char="-"/>
              <a:defRPr sz="145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6350696" y="60250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3779491" y="2632278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3260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3779491" y="1355545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31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779491" y="3851414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3779491" y="5067843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645208" y="1031525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45208" y="2248172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645208" y="3464819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645208" y="4681465"/>
            <a:ext cx="1303337" cy="1079500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3260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3779491" y="1384592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779491" y="2279942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6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3779491" y="3175292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8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779491" y="4074109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779491" y="4964122"/>
            <a:ext cx="7464421" cy="352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Titel bearbeiten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658867" y="1178350"/>
            <a:ext cx="1303337" cy="731987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58867" y="2075654"/>
            <a:ext cx="1303337" cy="731987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658867" y="2972958"/>
            <a:ext cx="1303337" cy="731987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658867" y="3870262"/>
            <a:ext cx="1303337" cy="731987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32" hasCustomPrompt="1"/>
          </p:nvPr>
        </p:nvSpPr>
        <p:spPr>
          <a:xfrm>
            <a:off x="1658867" y="4767565"/>
            <a:ext cx="1303337" cy="731987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ext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26059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010252" y="2252153"/>
            <a:ext cx="7800748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010253" y="1001121"/>
            <a:ext cx="7800518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010024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/ Text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3260590" cy="2185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11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010252" y="2252153"/>
            <a:ext cx="7800748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010253" y="1001121"/>
            <a:ext cx="7800518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4" name="Bildplatzhalt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4672583"/>
            <a:ext cx="3260590" cy="2185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2336292"/>
            <a:ext cx="3260590" cy="2185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Platzhalter Bild</a:t>
            </a:r>
            <a:endParaRPr lang="de-DE" dirty="0"/>
          </a:p>
        </p:txBody>
      </p:sp>
      <p:sp>
        <p:nvSpPr>
          <p:cNvPr id="7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010024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/ Text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010252" y="2252153"/>
            <a:ext cx="7800748" cy="3191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705" indent="-17970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de-DE" dirty="0"/>
          </a:p>
          <a:p>
            <a:pPr marL="285750" marR="0" lvl="0" indent="-285750" algn="l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215900" algn="l"/>
              </a:tabLst>
              <a:defRPr/>
            </a:pP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010253" y="1001121"/>
            <a:ext cx="7800518" cy="2852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durch Klicken bearbeiten</a:t>
            </a:r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0"/>
            <a:ext cx="3260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010024" y="1446228"/>
            <a:ext cx="7800747" cy="28575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9" Type="http://schemas.openxmlformats.org/officeDocument/2006/relationships/image" Target="../media/image1.jpeg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383999" y="430394"/>
            <a:ext cx="11424002" cy="2845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000" y="1433293"/>
            <a:ext cx="11424001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709" y="61769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RWTH International Academy | Abteilungsname | Datum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000" y="6176963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D2D84-20AF-4A3D-A1C4-9375679DF3A0}" type="slidenum">
              <a:rPr lang="en-US" smtClean="0"/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94" y="6048807"/>
            <a:ext cx="2905759" cy="6640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0" indent="0" algn="l" defTabSz="215900" rtl="0" eaLnBrk="1" fontAlgn="base" hangingPunct="1"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None/>
        <a:tabLst>
          <a:tab pos="2159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31800" indent="-215900" algn="l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Symbol" panose="05050102010706020507" pitchFamily="18" charset="2"/>
        <a:buChar char="-"/>
        <a:tabLst>
          <a:tab pos="4318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477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tabLst>
          <a:tab pos="6477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8636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-"/>
        <a:tabLst>
          <a:tab pos="8636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863600" indent="-215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tabLst>
          <a:tab pos="89535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NULL" TargetMode="Externa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Im Haus, Menschliches Gesicht enthält.&#10;&#10;Automatisch generierte Beschreibung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2" name="Textplatzhalter 21"/>
          <p:cNvSpPr>
            <a:spLocks noGrp="1"/>
          </p:cNvSpPr>
          <p:nvPr>
            <p:ph type="body" sz="quarter" idx="11"/>
          </p:nvPr>
        </p:nvSpPr>
        <p:spPr>
          <a:xfrm>
            <a:off x="2847265" y="3743324"/>
            <a:ext cx="5698410" cy="783255"/>
          </a:xfrm>
        </p:spPr>
        <p:txBody>
          <a:bodyPr/>
          <a:lstStyle/>
          <a:p>
            <a:pPr algn="ctr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dirty="0" err="1">
                <a:latin typeface="微软雅黑" panose="020B0503020204020204" charset="-122"/>
                <a:ea typeface="微软雅黑" panose="020B0503020204020204" charset="-122"/>
              </a:rPr>
              <a:t>亚琛工业大学冬令营</a:t>
            </a: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2847266" y="4806541"/>
            <a:ext cx="5698410" cy="453183"/>
          </a:xfrm>
        </p:spPr>
        <p:txBody>
          <a:bodyPr/>
          <a:lstStyle/>
          <a:p>
            <a:pPr algn="ctr"/>
            <a:r>
              <a:rPr lang="en-US" dirty="0" err="1">
                <a:latin typeface="微软雅黑" panose="020B0503020204020204" charset="-122"/>
                <a:ea typeface="微软雅黑" panose="020B0503020204020204" charset="-122"/>
              </a:rPr>
              <a:t>零距离了解德国工程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、管理与创新前沿知识</a:t>
            </a: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3"/>
          <p:cNvSpPr>
            <a:spLocks noGrp="1"/>
          </p:cNvSpPr>
          <p:nvPr>
            <p:ph type="body" sz="quarter" idx="21"/>
          </p:nvPr>
        </p:nvSpPr>
        <p:spPr>
          <a:xfrm>
            <a:off x="4010025" y="1449070"/>
            <a:ext cx="7800975" cy="2203450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提交报名材料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通过审核收到录取通知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以欧元形式完成缴费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办理签证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购买机票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赴德参加冬令营并按时返程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itel 11"/>
          <p:cNvSpPr>
            <a:spLocks noGrp="1"/>
          </p:cNvSpPr>
          <p:nvPr>
            <p:ph type="title"/>
          </p:nvPr>
        </p:nvSpPr>
        <p:spPr>
          <a:xfrm>
            <a:off x="3891915" y="807085"/>
            <a:ext cx="7918450" cy="479425"/>
          </a:xfrm>
        </p:spPr>
        <p:txBody>
          <a:bodyPr/>
          <a:lstStyle/>
          <a:p>
            <a:r>
              <a:rPr lang="en-US" sz="2000" dirty="0"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年亚琛工大冬令营流程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Rechteck 46"/>
          <p:cNvSpPr/>
          <p:nvPr/>
        </p:nvSpPr>
        <p:spPr>
          <a:xfrm>
            <a:off x="7954645" y="3999865"/>
            <a:ext cx="3815715" cy="2007235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3" name="Textfeld 37"/>
          <p:cNvSpPr txBox="1"/>
          <p:nvPr/>
        </p:nvSpPr>
        <p:spPr>
          <a:xfrm>
            <a:off x="8289925" y="3999865"/>
            <a:ext cx="3568700" cy="19094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de-DE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注意事项</a:t>
            </a:r>
            <a:r>
              <a:rPr lang="zh-CN" altLang="de-DE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de-DE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签证可以自行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DIY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集体办理签证（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980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元服务费）；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机票可以自行购买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团购，需在指定的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时间起飞、落地，方便接送机。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Rechteck 46"/>
          <p:cNvSpPr/>
          <p:nvPr/>
        </p:nvSpPr>
        <p:spPr>
          <a:xfrm>
            <a:off x="4010025" y="4000500"/>
            <a:ext cx="3330575" cy="200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extfeld 37"/>
          <p:cNvSpPr txBox="1"/>
          <p:nvPr/>
        </p:nvSpPr>
        <p:spPr>
          <a:xfrm>
            <a:off x="4105275" y="4201795"/>
            <a:ext cx="3032760" cy="6515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费用：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3190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欧元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包含：课程费、住宿费、周一到周五早餐、午餐费用、接送机等</a:t>
            </a:r>
            <a:endParaRPr lang="zh-CN" altLang="en-US" sz="14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不包含：签证相关的费用、往返机票</a:t>
            </a:r>
            <a:endParaRPr lang="zh-CN" altLang="en-US" sz="14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325755"/>
            <a:ext cx="3121660" cy="2392045"/>
          </a:xfrm>
          <a:prstGeom prst="rect">
            <a:avLst/>
          </a:prstGeom>
        </p:spPr>
      </p:pic>
      <p:pic>
        <p:nvPicPr>
          <p:cNvPr id="8" name="图片 7" descr="3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940685"/>
            <a:ext cx="3121025" cy="3066415"/>
          </a:xfrm>
          <a:prstGeom prst="rect">
            <a:avLst/>
          </a:prstGeom>
        </p:spPr>
      </p:pic>
      <p:pic>
        <p:nvPicPr>
          <p:cNvPr id="9" name="图片 8" descr="44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905" y="325755"/>
            <a:ext cx="3289300" cy="3075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日程安排示例</a:t>
            </a:r>
            <a:endParaRPr lang="de-DE" sz="20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en-US" sz="1600" dirty="0" err="1">
                <a:latin typeface="微软雅黑" panose="020B0503020204020204" charset="-122"/>
                <a:ea typeface="微软雅黑" panose="020B0503020204020204" charset="-122"/>
              </a:rPr>
              <a:t>课堂讲授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|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 研究所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实验室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企业参观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|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 城市游览、文化社交活动</a:t>
            </a:r>
            <a:endParaRPr 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de-DE" dirty="0"/>
          </a:p>
        </p:txBody>
      </p:sp>
      <p:pic>
        <p:nvPicPr>
          <p:cNvPr id="7" name="Picture 6" descr="A calendar with blue and orange square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" y="2519564"/>
            <a:ext cx="5883965" cy="3435892"/>
          </a:xfrm>
          <a:prstGeom prst="rect">
            <a:avLst/>
          </a:prstGeom>
        </p:spPr>
      </p:pic>
      <p:pic>
        <p:nvPicPr>
          <p:cNvPr id="10" name="Picture 9" descr="A calendar with blue and orange square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4" y="2519564"/>
            <a:ext cx="6089043" cy="34334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draußen, Himmel, Gebäude, Baum enthält.&#10;&#10;Automatisch generierte Beschreibu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r="143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913422" y="544044"/>
            <a:ext cx="7800518" cy="285274"/>
          </a:xfrm>
        </p:spPr>
        <p:txBody>
          <a:bodyPr/>
          <a:lstStyle/>
          <a:p>
            <a:pPr algn="r"/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</a:rPr>
              <a:t>往期冬令营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、夏令营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</a:rPr>
              <a:t>同学分享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picture 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435365" y="1495661"/>
            <a:ext cx="8756634" cy="38666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17176" y="482815"/>
            <a:ext cx="10757648" cy="538694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93208" y="516188"/>
            <a:ext cx="10805583" cy="53467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42801" y="448236"/>
            <a:ext cx="10906397" cy="53912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852" y="661296"/>
            <a:ext cx="5266055" cy="5060315"/>
          </a:xfrm>
          <a:prstGeom prst="rect">
            <a:avLst/>
          </a:prstGeom>
        </p:spPr>
      </p:pic>
      <p:pic>
        <p:nvPicPr>
          <p:cNvPr id="3" name="图片 2" descr="1b86c6308b7f4b165f97a368e6053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94" y="661296"/>
            <a:ext cx="5143500" cy="50603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f2273d035d54a616a421ecf86625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8085" y="392542"/>
            <a:ext cx="3739447" cy="5474223"/>
          </a:xfrm>
          <a:prstGeom prst="rect">
            <a:avLst/>
          </a:prstGeom>
        </p:spPr>
      </p:pic>
      <p:pic>
        <p:nvPicPr>
          <p:cNvPr id="5" name="图片 3" descr="f86fa8b7707668795c258f096b1050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053" y="392542"/>
            <a:ext cx="3778299" cy="5474223"/>
          </a:xfrm>
          <a:prstGeom prst="rect">
            <a:avLst/>
          </a:prstGeom>
        </p:spPr>
      </p:pic>
      <p:pic>
        <p:nvPicPr>
          <p:cNvPr id="6" name="图片 5" descr="e81eb6677b533712a6d9b067d02bcb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8" y="394446"/>
            <a:ext cx="4021916" cy="54742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44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65" y="153035"/>
            <a:ext cx="5097780" cy="5725795"/>
          </a:xfrm>
          <a:prstGeom prst="rect">
            <a:avLst/>
          </a:prstGeom>
        </p:spPr>
      </p:pic>
      <p:pic>
        <p:nvPicPr>
          <p:cNvPr id="5" name="图片 4" descr="5555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50" y="153035"/>
            <a:ext cx="5793105" cy="5725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88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800" y="473710"/>
            <a:ext cx="5462270" cy="5418455"/>
          </a:xfrm>
          <a:prstGeom prst="rect">
            <a:avLst/>
          </a:prstGeom>
        </p:spPr>
      </p:pic>
      <p:pic>
        <p:nvPicPr>
          <p:cNvPr id="4" name="图片 3" descr="66666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065" y="473710"/>
            <a:ext cx="5001260" cy="54184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3829783" y="2056647"/>
            <a:ext cx="7464421" cy="274470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0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亚琛工业大学简介</a:t>
            </a:r>
            <a:endParaRPr lang="de-DE" b="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de-DE" b="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zh-CN" altLang="en-US" b="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亚琛工大</a:t>
            </a:r>
            <a:r>
              <a:rPr lang="de-DE" b="0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冬令营</a:t>
            </a:r>
            <a:endParaRPr lang="de-DE" b="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de-DE" b="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往期</a:t>
            </a:r>
            <a:r>
              <a:rPr lang="zh-CN" altLang="en-US" b="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冬令营、夏令营同学分享</a:t>
            </a:r>
            <a:endParaRPr lang="en-US" altLang="zh-CN" b="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咨询及报名信息</a:t>
            </a:r>
            <a:endParaRPr lang="de-DE" b="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83095" y="443285"/>
            <a:ext cx="11025809" cy="54661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8d74f98439ad0263f80829b82ac4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506" y="279869"/>
            <a:ext cx="2918291" cy="5643853"/>
          </a:xfrm>
          <a:prstGeom prst="rect">
            <a:avLst/>
          </a:prstGeom>
          <a:ln>
            <a:solidFill>
              <a:srgbClr val="F6A800"/>
            </a:solidFill>
          </a:ln>
        </p:spPr>
      </p:pic>
      <p:pic>
        <p:nvPicPr>
          <p:cNvPr id="3" name="图片 2" descr="f969576e0c552fc944088717c8f32c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210" y="279869"/>
            <a:ext cx="3037579" cy="5643853"/>
          </a:xfrm>
          <a:prstGeom prst="rect">
            <a:avLst/>
          </a:prstGeom>
          <a:ln>
            <a:solidFill>
              <a:srgbClr val="F6A800"/>
            </a:solidFill>
          </a:ln>
        </p:spPr>
      </p:pic>
      <p:pic>
        <p:nvPicPr>
          <p:cNvPr id="7" name="图片 4" descr="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437" y="279869"/>
            <a:ext cx="2914414" cy="5643852"/>
          </a:xfrm>
          <a:prstGeom prst="rect">
            <a:avLst/>
          </a:prstGeom>
          <a:ln>
            <a:solidFill>
              <a:srgbClr val="F6A8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46"/>
          <p:cNvSpPr/>
          <p:nvPr/>
        </p:nvSpPr>
        <p:spPr>
          <a:xfrm>
            <a:off x="0" y="0"/>
            <a:ext cx="4071029" cy="6858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8" name="Titel 11"/>
          <p:cNvSpPr txBox="1"/>
          <p:nvPr/>
        </p:nvSpPr>
        <p:spPr>
          <a:xfrm>
            <a:off x="4682376" y="1001121"/>
            <a:ext cx="3438597" cy="5228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咨询与报名</a:t>
            </a:r>
            <a:endParaRPr lang="en-US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t="19049" b="12856"/>
          <a:stretch>
            <a:fillRect/>
          </a:stretch>
        </p:blipFill>
        <p:spPr>
          <a:xfrm>
            <a:off x="4481738" y="2274700"/>
            <a:ext cx="2957956" cy="2655237"/>
          </a:xfrm>
          <a:prstGeom prst="rect">
            <a:avLst/>
          </a:prstGeom>
        </p:spPr>
      </p:pic>
      <p:sp>
        <p:nvSpPr>
          <p:cNvPr id="21" name="Textplatzhalter 13"/>
          <p:cNvSpPr txBox="1"/>
          <p:nvPr/>
        </p:nvSpPr>
        <p:spPr>
          <a:xfrm>
            <a:off x="4617022" y="5244668"/>
            <a:ext cx="2687388" cy="478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None/>
              <a:tabLst>
                <a:tab pos="6477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>
                <a:tab pos="8636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89535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0" dirty="0">
                <a:latin typeface="微软雅黑" panose="020B0503020204020204" charset="-122"/>
                <a:ea typeface="微软雅黑" panose="020B0503020204020204" charset="-122"/>
              </a:rPr>
              <a:t>添加韩老师微信了解详情</a:t>
            </a:r>
            <a:endParaRPr lang="zh-CN" altLang="en-US" sz="16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platzhalter 13"/>
          <p:cNvSpPr txBox="1"/>
          <p:nvPr/>
        </p:nvSpPr>
        <p:spPr>
          <a:xfrm>
            <a:off x="8678720" y="5244668"/>
            <a:ext cx="2889984" cy="478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None/>
              <a:tabLst>
                <a:tab pos="6477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>
                <a:tab pos="8636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89535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0" dirty="0"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600" b="0" dirty="0">
                <a:latin typeface="微软雅黑" panose="020B0503020204020204" charset="-122"/>
                <a:ea typeface="微软雅黑" panose="020B0503020204020204" charset="-122"/>
              </a:rPr>
              <a:t>年亚琛工大冬令营微信群</a:t>
            </a:r>
            <a:endParaRPr lang="zh-CN" altLang="en-US" sz="16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platzhalter 13"/>
          <p:cNvSpPr txBox="1"/>
          <p:nvPr/>
        </p:nvSpPr>
        <p:spPr>
          <a:xfrm>
            <a:off x="540969" y="1405021"/>
            <a:ext cx="3388898" cy="40479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None/>
              <a:tabLst>
                <a:tab pos="6477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>
                <a:tab pos="8636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89535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招生信息</a:t>
            </a: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招生对象：本科在读生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招生名额：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25-30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班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2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招生截止：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2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buClr>
                <a:schemeClr val="bg1"/>
              </a:buClr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报名材料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本科成绩单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个人简历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英语水平证书（如有）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111111111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545" y="1844675"/>
            <a:ext cx="2320290" cy="31686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0" y="597"/>
            <a:ext cx="11060361" cy="229402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24816" y="0"/>
            <a:ext cx="3525808" cy="6047232"/>
          </a:xfrm>
          <a:custGeom>
            <a:avLst/>
            <a:gdLst/>
            <a:ahLst/>
            <a:cxnLst/>
            <a:rect l="l" t="t" r="r" b="b"/>
            <a:pathLst>
              <a:path w="3301365" h="6040120">
                <a:moveTo>
                  <a:pt x="0" y="0"/>
                </a:moveTo>
                <a:lnTo>
                  <a:pt x="3300755" y="0"/>
                </a:lnTo>
                <a:lnTo>
                  <a:pt x="3300755" y="6040072"/>
                </a:lnTo>
                <a:lnTo>
                  <a:pt x="0" y="6040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693622" y="1847760"/>
            <a:ext cx="2788196" cy="1588871"/>
          </a:xfrm>
          <a:prstGeom prst="rect">
            <a:avLst/>
          </a:prstGeom>
        </p:spPr>
        <p:txBody>
          <a:bodyPr vert="horz" wrap="square" lIns="0" tIns="165329" rIns="0" bIns="0" rtlCol="0">
            <a:spAutoFit/>
          </a:bodyPr>
          <a:lstStyle/>
          <a:p>
            <a:pPr marL="257810" algn="ctr">
              <a:spcBef>
                <a:spcPts val="0"/>
              </a:spcBef>
              <a:spcAft>
                <a:spcPts val="300"/>
              </a:spcAft>
            </a:pPr>
            <a:r>
              <a:rPr lang="en-US" altLang="zh-CN"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2025</a:t>
            </a:r>
            <a:r>
              <a:rPr lang="zh-CN" altLang="en-US"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QS </a:t>
            </a:r>
            <a:r>
              <a:rPr lang="en-US"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世界大学排名</a:t>
            </a:r>
            <a:r>
              <a:rPr sz="1400" b="1" spc="-64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sz="1400" b="1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机械工程类全球第19，德国第1</a:t>
            </a:r>
            <a:endParaRPr lang="en-US"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土木</a:t>
            </a:r>
            <a:r>
              <a:rPr 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与结构</a:t>
            </a:r>
            <a:r>
              <a:rPr sz="1400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工程类</a:t>
            </a:r>
            <a:r>
              <a:rPr 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德国第</a:t>
            </a:r>
            <a:r>
              <a:rPr lang="en-US" altLang="zh-CN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lang="zh-CN" alt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材料科学德国第</a:t>
            </a:r>
            <a:r>
              <a:rPr lang="en-US" altLang="zh-CN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电气与电子工程</a:t>
            </a: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德国第</a:t>
            </a:r>
            <a:r>
              <a:rPr lang="en-US" altLang="zh-CN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72173" y="4527571"/>
            <a:ext cx="2431094" cy="1360805"/>
          </a:xfrm>
          <a:prstGeom prst="rect">
            <a:avLst/>
          </a:prstGeom>
        </p:spPr>
        <p:txBody>
          <a:bodyPr vert="horz" wrap="square" lIns="0" tIns="145743" rIns="0" bIns="0" rtlCol="0">
            <a:spAutoFit/>
          </a:bodyPr>
          <a:lstStyle/>
          <a:p>
            <a:pPr marL="11430" algn="ctr">
              <a:spcBef>
                <a:spcPts val="0"/>
              </a:spcBef>
              <a:spcAft>
                <a:spcPts val="300"/>
              </a:spcAft>
            </a:pPr>
            <a:r>
              <a:rPr lang="en-US" sz="1400" b="1" spc="-41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经济周刊德国大学排名</a:t>
            </a:r>
            <a:endParaRPr sz="1400" b="1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29260" marR="406400" algn="ctr">
              <a:lnSpc>
                <a:spcPct val="137000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工业工程排名第1 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9260" marR="406400" algn="ctr">
              <a:lnSpc>
                <a:spcPct val="137000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电气工程排名第1 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9260" marR="406400" algn="ctr">
              <a:lnSpc>
                <a:spcPct val="137000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机械工程排名第2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33818" y="1147608"/>
            <a:ext cx="707804" cy="707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733818" y="3822410"/>
            <a:ext cx="705162" cy="705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16994" y="2637232"/>
            <a:ext cx="7290829" cy="3410000"/>
          </a:xfrm>
          <a:prstGeom prst="rect">
            <a:avLst/>
          </a:prstGeom>
        </p:spPr>
        <p:txBody>
          <a:bodyPr vert="horz" wrap="square" lIns="0" tIns="11521" rIns="0" bIns="0" rtlCol="0">
            <a:spAutoFit/>
          </a:bodyPr>
          <a:lstStyle/>
          <a:p>
            <a:pPr marL="297180" indent="-285750">
              <a:spcBef>
                <a:spcPts val="9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所德国精英大学之一，连续三届入选的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所大学之一，并拥有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个精英集群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345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所顶尖德国理工大学联盟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（TU9）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之一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所欧洲顶尖理工大学战略联盟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（IDEA）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之一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15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所欧洲顶尖工业管理者高校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（TIME）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之一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位诺贝尔奖得主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，10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位莱布尼茨奖得主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与工业企业界密切合作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，202</a:t>
            </a:r>
            <a:r>
              <a:rPr lang="en-US" altLang="zh-CN"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年学校总预算中</a:t>
            </a:r>
            <a:r>
              <a:rPr 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en-US" altLang="zh-CN"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%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来自第三方项目资金</a:t>
            </a:r>
            <a:endParaRPr 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中国著名校友：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中国科学院前院长路甬祥、教育部副部长韦钰、清华大学前校长王大中、北京科技大学前校长徐金梧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欧洲机电一体化研究中心、爱立信德国总部、诺基亚德国分部、福特欧洲总部、三菱德国电子中心等高科技公司均设在亚琛，飞利浦、联合科技等也在亚琛建立了分部</a:t>
            </a:r>
            <a:endParaRPr 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93622" y="435938"/>
            <a:ext cx="2788196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全球顶尖理工大学之一</a:t>
            </a:r>
            <a:endParaRPr lang="zh-CN" altLang="en-US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0" y="597"/>
            <a:ext cx="11060361" cy="229402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24816" y="0"/>
            <a:ext cx="3525808" cy="6047232"/>
          </a:xfrm>
          <a:custGeom>
            <a:avLst/>
            <a:gdLst/>
            <a:ahLst/>
            <a:cxnLst/>
            <a:rect l="l" t="t" r="r" b="b"/>
            <a:pathLst>
              <a:path w="3301365" h="6040120">
                <a:moveTo>
                  <a:pt x="0" y="0"/>
                </a:moveTo>
                <a:lnTo>
                  <a:pt x="3300755" y="0"/>
                </a:lnTo>
                <a:lnTo>
                  <a:pt x="3300755" y="6040072"/>
                </a:lnTo>
                <a:lnTo>
                  <a:pt x="0" y="6040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693622" y="1847760"/>
            <a:ext cx="2788196" cy="1588871"/>
          </a:xfrm>
          <a:prstGeom prst="rect">
            <a:avLst/>
          </a:prstGeom>
        </p:spPr>
        <p:txBody>
          <a:bodyPr vert="horz" wrap="square" lIns="0" tIns="165329" rIns="0" bIns="0" rtlCol="0">
            <a:spAutoFit/>
          </a:bodyPr>
          <a:lstStyle/>
          <a:p>
            <a:pPr marL="257810" algn="ctr">
              <a:spcBef>
                <a:spcPts val="0"/>
              </a:spcBef>
              <a:spcAft>
                <a:spcPts val="300"/>
              </a:spcAft>
            </a:pPr>
            <a:r>
              <a:rPr lang="en-US" altLang="zh-CN"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2025</a:t>
            </a:r>
            <a:r>
              <a:rPr lang="zh-CN" altLang="en-US"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QS </a:t>
            </a:r>
            <a:r>
              <a:rPr lang="en-US" sz="1400" b="1" spc="-5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世界大学排名</a:t>
            </a:r>
            <a:r>
              <a:rPr sz="1400" b="1" spc="-64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sz="1400" b="1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机械工程类全球第19，德国第1</a:t>
            </a:r>
            <a:endParaRPr lang="en-US"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土木</a:t>
            </a:r>
            <a:r>
              <a:rPr 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与结构</a:t>
            </a:r>
            <a:r>
              <a:rPr sz="1400" dirty="0" err="1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工程类</a:t>
            </a:r>
            <a:r>
              <a:rPr 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德国第</a:t>
            </a:r>
            <a:r>
              <a:rPr lang="en-US" altLang="zh-CN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lang="zh-CN" alt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材料科学德国第</a:t>
            </a:r>
            <a:r>
              <a:rPr lang="en-US" altLang="zh-CN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430" marR="4445" algn="ctr">
              <a:lnSpc>
                <a:spcPts val="2085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电气与电子工程</a:t>
            </a: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德国第</a:t>
            </a:r>
            <a:r>
              <a:rPr lang="en-US" altLang="zh-CN"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72173" y="4527571"/>
            <a:ext cx="2431094" cy="1360805"/>
          </a:xfrm>
          <a:prstGeom prst="rect">
            <a:avLst/>
          </a:prstGeom>
        </p:spPr>
        <p:txBody>
          <a:bodyPr vert="horz" wrap="square" lIns="0" tIns="145743" rIns="0" bIns="0" rtlCol="0">
            <a:spAutoFit/>
          </a:bodyPr>
          <a:lstStyle/>
          <a:p>
            <a:pPr marL="11430" algn="ctr">
              <a:spcBef>
                <a:spcPts val="0"/>
              </a:spcBef>
              <a:spcAft>
                <a:spcPts val="300"/>
              </a:spcAft>
            </a:pPr>
            <a:r>
              <a:rPr lang="en-US" sz="1400" b="1" spc="-41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经济周刊德国大学排名</a:t>
            </a:r>
            <a:endParaRPr sz="1400" b="1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29260" marR="406400" algn="ctr">
              <a:lnSpc>
                <a:spcPct val="137000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工业工程排名第1 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9260" marR="406400" algn="ctr">
              <a:lnSpc>
                <a:spcPct val="137000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电气工程排名第1 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9260" marR="406400" algn="ctr">
              <a:lnSpc>
                <a:spcPct val="137000"/>
              </a:lnSpc>
              <a:spcBef>
                <a:spcPts val="0"/>
              </a:spcBef>
              <a:spcAft>
                <a:spcPts val="300"/>
              </a:spcAft>
            </a:pPr>
            <a:r>
              <a:rPr sz="14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机械工程排名第2</a:t>
            </a:r>
            <a:endParaRPr sz="14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33818" y="1147608"/>
            <a:ext cx="707804" cy="707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733818" y="3822410"/>
            <a:ext cx="705162" cy="705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16994" y="2637232"/>
            <a:ext cx="7290829" cy="3410000"/>
          </a:xfrm>
          <a:prstGeom prst="rect">
            <a:avLst/>
          </a:prstGeom>
        </p:spPr>
        <p:txBody>
          <a:bodyPr vert="horz" wrap="square" lIns="0" tIns="11521" rIns="0" bIns="0" rtlCol="0">
            <a:spAutoFit/>
          </a:bodyPr>
          <a:lstStyle/>
          <a:p>
            <a:pPr marL="297180" indent="-285750">
              <a:spcBef>
                <a:spcPts val="9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所德国精英大学之一，连续三届入选的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所大学之一，并拥有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个精英集群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345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所顶尖德国理工大学联盟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（TU9）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之一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所欧洲顶尖理工大学战略联盟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（IDEA）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之一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15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所欧洲顶尖工业管理者高校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（TIME）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之一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位诺贝尔奖得主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，10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位莱布尼茨奖得主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与工业企业界密切合作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，202</a:t>
            </a:r>
            <a:r>
              <a:rPr lang="en-US" altLang="zh-CN"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年学校总预算中</a:t>
            </a:r>
            <a:r>
              <a:rPr 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en-US" altLang="zh-CN"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%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来自第三方项目资金</a:t>
            </a:r>
            <a:endParaRPr 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中国著名校友：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中国科学院前院长路甬祥、教育部副部长韦钰、清华大学前校长王大中、北京科技大学前校长徐金梧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297180" indent="-285750">
              <a:spcBef>
                <a:spcPts val="1440"/>
              </a:spcBef>
              <a:buClr>
                <a:srgbClr val="F6A800"/>
              </a:buClr>
              <a:buFont typeface="Wingdings" panose="05000000000000000000" pitchFamily="2" charset="2"/>
              <a:buChar char="Ø"/>
              <a:tabLst>
                <a:tab pos="269875" algn="l"/>
                <a:tab pos="270510" algn="l"/>
              </a:tabLst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欧洲机电一体化研究中心、爱立信德国总部、诺基亚德国分部、福特欧洲总部、三菱德国电子中心等高科技公司均设在亚琛，飞利浦、联合科技等也在亚琛建立了分部</a:t>
            </a:r>
            <a:endParaRPr 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93622" y="435938"/>
            <a:ext cx="2788196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全球顶尖理工大学之一</a:t>
            </a:r>
            <a:endParaRPr lang="zh-CN" altLang="en-US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7034784" y="518329"/>
            <a:ext cx="4824476" cy="5479487"/>
          </a:xfrm>
          <a:custGeom>
            <a:avLst/>
            <a:gdLst/>
            <a:ahLst/>
            <a:cxnLst/>
            <a:rect l="l" t="t" r="r" b="b"/>
            <a:pathLst>
              <a:path w="3301365" h="6040120">
                <a:moveTo>
                  <a:pt x="0" y="0"/>
                </a:moveTo>
                <a:lnTo>
                  <a:pt x="3300755" y="0"/>
                </a:lnTo>
                <a:lnTo>
                  <a:pt x="3300755" y="6040072"/>
                </a:lnTo>
                <a:lnTo>
                  <a:pt x="0" y="6040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63" name="Titel 9"/>
          <p:cNvSpPr>
            <a:spLocks noGrp="1"/>
          </p:cNvSpPr>
          <p:nvPr>
            <p:ph type="title"/>
          </p:nvPr>
        </p:nvSpPr>
        <p:spPr bwMode="auto">
          <a:xfrm>
            <a:off x="670337" y="407375"/>
            <a:ext cx="10418076" cy="493144"/>
          </a:xfrm>
          <a:noFill/>
        </p:spPr>
        <p:txBody>
          <a:bodyPr vert="horz" wrap="square" numCol="1" compatLnSpc="1"/>
          <a:lstStyle/>
          <a:p>
            <a:r>
              <a:rPr lang="zh-CN" altLang="en-US" sz="18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科研实力重要指标：第三方科研经费</a:t>
            </a:r>
            <a:endParaRPr lang="de-DE" altLang="de-DE" sz="18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79341" y="860184"/>
            <a:ext cx="4346840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200" b="1" dirty="0">
                <a:solidFill>
                  <a:srgbClr val="ECA235"/>
                </a:solidFill>
                <a:latin typeface="+mn-lt"/>
                <a:ea typeface="微软雅黑" panose="020B0503020204020204" charset="-122"/>
              </a:rPr>
              <a:t>DFG</a:t>
            </a:r>
            <a:r>
              <a:rPr lang="zh-CN" altLang="en-US" sz="1200" b="1" dirty="0">
                <a:solidFill>
                  <a:srgbClr val="ECA235"/>
                </a:solidFill>
                <a:latin typeface="+mn-lt"/>
                <a:ea typeface="微软雅黑" panose="020B0503020204020204" charset="-122"/>
              </a:rPr>
              <a:t>经费研究项目</a:t>
            </a:r>
            <a:endParaRPr lang="en-US" altLang="zh-CN" sz="1200" b="1" dirty="0">
              <a:solidFill>
                <a:srgbClr val="ECA235"/>
              </a:solidFill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F6A800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Reliable AI for Marine Robotics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F6A800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Simulation in Multiscale Physical and Biological Systems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F6A800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Automatic Generation of Chemical Models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F6A800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Sustainable Product, Energy and Resource Recovery from Wastewater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>
              <a:spcAft>
                <a:spcPts val="300"/>
              </a:spcAft>
            </a:pP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200" b="1" dirty="0">
                <a:solidFill>
                  <a:srgbClr val="ECA235"/>
                </a:solidFill>
                <a:latin typeface="+mn-lt"/>
                <a:ea typeface="微软雅黑" panose="020B0503020204020204" charset="-122"/>
              </a:rPr>
              <a:t>欧盟经费研究项目</a:t>
            </a:r>
            <a:endParaRPr lang="en-US" altLang="zh-CN" sz="1200" b="1" dirty="0">
              <a:solidFill>
                <a:srgbClr val="ECA235"/>
              </a:solidFill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ECA235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Advancing Sustainability of Process Industries through Digital and HORIZON 2020 2020 2023 Circular Water Use Innovations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ECA235"/>
              </a:buClr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+mn-lt"/>
                <a:ea typeface="微软雅黑" panose="020B0503020204020204" charset="-122"/>
              </a:rPr>
              <a:t>PLATform</a:t>
            </a:r>
            <a:r>
              <a:rPr lang="en-US" altLang="zh-CN" sz="1200" dirty="0">
                <a:latin typeface="+mn-lt"/>
                <a:ea typeface="微软雅黑" panose="020B0503020204020204" charset="-122"/>
              </a:rPr>
              <a:t> for Operation of distribution Networks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ECA235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Integrated Planning of Multi-Energy Systems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ECA235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Controlling Fluid Resistances at Membranes 2016 - 2021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>
              <a:spcAft>
                <a:spcPts val="300"/>
              </a:spcAft>
            </a:pP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200" b="1" dirty="0">
                <a:solidFill>
                  <a:srgbClr val="ECA235"/>
                </a:solidFill>
                <a:latin typeface="+mn-lt"/>
                <a:ea typeface="微软雅黑" panose="020B0503020204020204" charset="-122"/>
              </a:rPr>
              <a:t>工业界经费研究项目</a:t>
            </a:r>
            <a:endParaRPr lang="en-US" altLang="zh-CN" sz="1200" b="1" dirty="0">
              <a:solidFill>
                <a:srgbClr val="ECA235"/>
              </a:solidFill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F6A800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Deutsche Post AG : Optimization of Distribution Networks Faculty of Economics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F6A800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Robert Bosch GmbH</a:t>
            </a:r>
            <a:r>
              <a:rPr lang="zh-CN" altLang="en-US" sz="1200" dirty="0">
                <a:latin typeface="+mn-lt"/>
                <a:ea typeface="微软雅黑" panose="020B0503020204020204" charset="-122"/>
              </a:rPr>
              <a:t>：</a:t>
            </a:r>
            <a:r>
              <a:rPr lang="en-US" altLang="zh-CN" sz="1200" dirty="0">
                <a:latin typeface="+mn-lt"/>
                <a:ea typeface="微软雅黑" panose="020B0503020204020204" charset="-122"/>
              </a:rPr>
              <a:t>Production Engineering of E-Mobility Components Faculty of Mechanical Engineering </a:t>
            </a:r>
            <a:endParaRPr lang="en-US" altLang="zh-CN" sz="1200" dirty="0">
              <a:latin typeface="+mn-lt"/>
              <a:ea typeface="微软雅黑" panose="020B0503020204020204" charset="-122"/>
            </a:endParaRPr>
          </a:p>
          <a:p>
            <a:pPr marL="155575" indent="-155575">
              <a:spcAft>
                <a:spcPts val="300"/>
              </a:spcAft>
              <a:buClr>
                <a:srgbClr val="F6A800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微软雅黑" panose="020B0503020204020204" charset="-122"/>
              </a:rPr>
              <a:t>Volkswagen AG </a:t>
            </a:r>
            <a:r>
              <a:rPr lang="zh-CN" altLang="en-US" sz="1200" dirty="0">
                <a:latin typeface="+mn-lt"/>
                <a:ea typeface="微软雅黑" panose="020B0503020204020204" charset="-122"/>
              </a:rPr>
              <a:t>：</a:t>
            </a:r>
            <a:r>
              <a:rPr lang="en-US" altLang="zh-CN" sz="1200" dirty="0">
                <a:latin typeface="+mn-lt"/>
                <a:ea typeface="微软雅黑" panose="020B0503020204020204" charset="-122"/>
              </a:rPr>
              <a:t>Robust planning in medical care</a:t>
            </a:r>
            <a:r>
              <a:rPr lang="zh-CN" altLang="en-US" sz="1200" dirty="0">
                <a:latin typeface="+mn-lt"/>
                <a:ea typeface="微软雅黑" panose="020B0503020204020204" charset="-122"/>
              </a:rPr>
              <a:t> </a:t>
            </a:r>
            <a:r>
              <a:rPr lang="en-US" altLang="zh-CN" sz="1200" dirty="0">
                <a:latin typeface="+mn-lt"/>
                <a:ea typeface="微软雅黑" panose="020B0503020204020204" charset="-122"/>
              </a:rPr>
              <a:t>Faculty of Mathematics, Informatics and Natural Sciences</a:t>
            </a:r>
            <a:endParaRPr lang="en-US" altLang="zh-CN" sz="1200" dirty="0"/>
          </a:p>
        </p:txBody>
      </p:sp>
      <p:sp>
        <p:nvSpPr>
          <p:cNvPr id="3" name="文本框 28"/>
          <p:cNvSpPr txBox="1"/>
          <p:nvPr/>
        </p:nvSpPr>
        <p:spPr>
          <a:xfrm>
            <a:off x="565819" y="1172957"/>
            <a:ext cx="5348241" cy="109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90"/>
              </a:spcAft>
              <a:buClr>
                <a:srgbClr val="F6A800"/>
              </a:buClr>
              <a:buSzPct val="7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根据德国联邦统计局数据，亚琛</a:t>
            </a:r>
            <a:r>
              <a:rPr kumimoji="1" lang="zh-CN" altLang="en-US" sz="1400" dirty="0">
                <a:latin typeface="微软雅黑 Light" panose="020B0502040204020203" charset="-122"/>
                <a:ea typeface="微软雅黑 Light" panose="020B0502040204020203" charset="-122"/>
              </a:rPr>
              <a:t>工大的第三方科研经费</a:t>
            </a:r>
            <a:r>
              <a:rPr lang="zh-CN" altLang="en-US" sz="1400" b="1" dirty="0">
                <a:solidFill>
                  <a:srgbClr val="ECA235"/>
                </a:solidFill>
                <a:latin typeface="+mn-lt"/>
                <a:ea typeface="微软雅黑" panose="020B0503020204020204" charset="-122"/>
              </a:rPr>
              <a:t>常年位居全德高校第一</a:t>
            </a:r>
            <a:endParaRPr lang="en-US" altLang="zh-CN" sz="1400" b="1" dirty="0">
              <a:solidFill>
                <a:srgbClr val="ECA235"/>
              </a:solidFill>
              <a:latin typeface="+mn-lt"/>
              <a:ea typeface="微软雅黑" panose="020B0503020204020204" charset="-122"/>
            </a:endParaRPr>
          </a:p>
          <a:p>
            <a:pPr marL="285750" indent="-285750">
              <a:spcAft>
                <a:spcPts val="1090"/>
              </a:spcAft>
              <a:buClr>
                <a:srgbClr val="F6A800"/>
              </a:buClr>
              <a:buSzPct val="7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德国高校第三方科研经费主要来源：</a:t>
            </a:r>
            <a:r>
              <a:rPr kumimoji="1"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DFG(</a:t>
            </a:r>
            <a:r>
              <a:rPr kumimoji="1"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德国科学基金会</a:t>
            </a:r>
            <a:r>
              <a:rPr kumimoji="1"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)</a:t>
            </a:r>
            <a:r>
              <a:rPr kumimoji="1"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、欧盟、工业界、德国联邦政府、其他基金会等</a:t>
            </a:r>
            <a:endParaRPr kumimoji="1" lang="en-US" altLang="zh-CN" sz="14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/>
        </p:nvGraphicFramePr>
        <p:xfrm>
          <a:off x="658142" y="2723377"/>
          <a:ext cx="5604275" cy="273946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856068"/>
                <a:gridCol w="1057096"/>
                <a:gridCol w="615185"/>
                <a:gridCol w="615186"/>
                <a:gridCol w="615185"/>
                <a:gridCol w="615185"/>
                <a:gridCol w="615185"/>
                <a:gridCol w="615185"/>
              </a:tblGrid>
              <a:tr h="397539">
                <a:tc gridSpan="2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A0"/>
                    </a:solidFill>
                  </a:tcPr>
                </a:tc>
                <a:tc hMerge="1">
                  <a:tcPr anchor="ctr">
                    <a:solidFill>
                      <a:srgbClr val="0054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/>
                        <a:t>2017</a:t>
                      </a:r>
                      <a:endParaRPr lang="en-US" sz="1300" b="1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/>
                        <a:t>2018</a:t>
                      </a:r>
                      <a:endParaRPr lang="en-US" sz="1300" b="1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/>
                        <a:t>2019</a:t>
                      </a:r>
                      <a:endParaRPr lang="en-US" sz="1300" b="1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/>
                        <a:t>2020</a:t>
                      </a:r>
                      <a:endParaRPr lang="en-US" sz="1300" b="1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2021</a:t>
                      </a:r>
                      <a:endParaRPr lang="en-US" sz="1300" b="1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A0"/>
                    </a:solidFill>
                  </a:tcPr>
                </a:tc>
              </a:tr>
              <a:tr h="377265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300" b="0" dirty="0">
                          <a:solidFill>
                            <a:schemeClr val="tx1"/>
                          </a:solidFill>
                        </a:rPr>
                        <a:t>亚琛工大</a:t>
                      </a:r>
                      <a:endParaRPr lang="en-US" sz="13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0" dirty="0" err="1"/>
                        <a:t>第三方科研经费</a:t>
                      </a:r>
                      <a:endParaRPr lang="en-US" sz="900" b="0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4.54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4.84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5.06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4.87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5.54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6.07</a:t>
                      </a:r>
                      <a:endParaRPr lang="en-US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816">
                <a:tc vMerge="1"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0" dirty="0" err="1"/>
                        <a:t>其中</a:t>
                      </a:r>
                      <a:r>
                        <a:rPr lang="zh-CN" altLang="en-US" sz="900" b="0" dirty="0"/>
                        <a:t> </a:t>
                      </a:r>
                      <a:r>
                        <a:rPr lang="en-US" sz="900" b="0" dirty="0" err="1"/>
                        <a:t>工业界经费</a:t>
                      </a:r>
                      <a:endParaRPr lang="en-US" sz="900" b="0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0.92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0.91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1.03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0.84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0.75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</a:t>
                      </a:r>
                      <a:endParaRPr lang="en-US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7265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300" b="0" dirty="0">
                          <a:solidFill>
                            <a:schemeClr val="tx1"/>
                          </a:solidFill>
                        </a:rPr>
                        <a:t>慕尼黑</a:t>
                      </a:r>
                      <a:endParaRPr lang="en-US" altLang="zh-CN" sz="13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1300" b="0" dirty="0">
                          <a:solidFill>
                            <a:schemeClr val="tx1"/>
                          </a:solidFill>
                        </a:rPr>
                        <a:t>工大</a:t>
                      </a:r>
                      <a:endParaRPr lang="en-US" sz="13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/>
                        <a:t>第三方科研经费</a:t>
                      </a:r>
                      <a:endParaRPr lang="en-US" sz="900" b="0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3.32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3.57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3.79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3.98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4.30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4.64</a:t>
                      </a:r>
                      <a:endParaRPr lang="en-US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816">
                <a:tc vMerge="1"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0" dirty="0" err="1"/>
                        <a:t>其中</a:t>
                      </a:r>
                      <a:r>
                        <a:rPr lang="zh-CN" altLang="en-US" sz="900" b="0" dirty="0"/>
                        <a:t> </a:t>
                      </a:r>
                      <a:r>
                        <a:rPr lang="en-US" sz="900" b="0" dirty="0" err="1"/>
                        <a:t>工业界经费</a:t>
                      </a:r>
                      <a:endParaRPr lang="en-US" sz="900" b="0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0.37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0.48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0.50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0.48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0.53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0.54</a:t>
                      </a:r>
                      <a:endParaRPr lang="en-US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72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tx1"/>
                          </a:solidFill>
                        </a:rPr>
                        <a:t>斯图加特大学</a:t>
                      </a:r>
                      <a:endParaRPr lang="en-US" sz="13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/>
                        <a:t>第三方科研经费</a:t>
                      </a:r>
                      <a:endParaRPr lang="en-US" sz="900" b="0" i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2.40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2.22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2.63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/>
                        <a:t>2.48</a:t>
                      </a:r>
                      <a:endParaRPr lang="en-US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/>
                        <a:t>2.86</a:t>
                      </a:r>
                      <a:endParaRPr lang="en-US" altLang="zh-CN" sz="1100" b="0" i="0" dirty="0"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2.87</a:t>
                      </a:r>
                      <a:endParaRPr lang="en-US" altLang="zh-CN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99">
                <a:tc vMerge="1">
                  <a:tcPr anchor="ctr">
                    <a:solidFill>
                      <a:srgbClr val="96C1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0" kern="1200" dirty="0" err="1">
                          <a:solidFill>
                            <a:schemeClr val="tx1"/>
                          </a:solidFill>
                        </a:rPr>
                        <a:t>其中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</a:rPr>
                        <a:t>工业界经费</a:t>
                      </a:r>
                      <a:endParaRPr lang="en-US" sz="9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 err="1">
                          <a:solidFill>
                            <a:schemeClr val="tx1"/>
                          </a:solidFill>
                        </a:rPr>
                        <a:t>无具体数据</a:t>
                      </a:r>
                      <a:endParaRPr lang="en-US" altLang="zh-CN" sz="11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anchor="ctr">
                    <a:solidFill>
                      <a:srgbClr val="96C1E3"/>
                    </a:solidFill>
                  </a:tcPr>
                </a:tc>
                <a:tc hMerge="1">
                  <a:tcPr anchor="ctr">
                    <a:solidFill>
                      <a:srgbClr val="96C1E3"/>
                    </a:solidFill>
                  </a:tcPr>
                </a:tc>
                <a:tc hMerge="1">
                  <a:tcPr anchor="ctr">
                    <a:solidFill>
                      <a:srgbClr val="96C1E3"/>
                    </a:solidFill>
                  </a:tcPr>
                </a:tc>
                <a:tc hMerge="1"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1"/>
          <p:cNvSpPr txBox="1"/>
          <p:nvPr/>
        </p:nvSpPr>
        <p:spPr>
          <a:xfrm>
            <a:off x="2754393" y="5597706"/>
            <a:ext cx="359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CN" altLang="en-US" sz="10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楷体" panose="02010609060101010101" charset="-122"/>
              </a:rPr>
              <a:t>单位：亿欧元</a:t>
            </a:r>
            <a:endParaRPr kumimoji="1" lang="en-US" altLang="zh-CN" sz="1000" dirty="0">
              <a:latin typeface="Microsoft YaHei UI Light" panose="020B0502040204020203" pitchFamily="34" charset="-122"/>
              <a:ea typeface="Microsoft YaHei UI Light" panose="020B0502040204020203" pitchFamily="34" charset="-122"/>
              <a:cs typeface="楷体" panose="02010609060101010101" charset="-122"/>
            </a:endParaRPr>
          </a:p>
          <a:p>
            <a:pPr algn="r"/>
            <a:r>
              <a:rPr kumimoji="1" lang="zh-CN" altLang="en-US" sz="10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数据来源：各校官网、年报</a:t>
            </a:r>
            <a:endParaRPr kumimoji="1" lang="en-US" altLang="zh-CN" sz="10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r="366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755711" y="571533"/>
            <a:ext cx="7800518" cy="285274"/>
          </a:xfrm>
        </p:spPr>
        <p:txBody>
          <a:bodyPr/>
          <a:lstStyle/>
          <a:p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</a:rPr>
              <a:t>亚琛工大冬令营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30801" y="3694594"/>
            <a:ext cx="3779969" cy="2183342"/>
            <a:chOff x="7874149" y="3673538"/>
            <a:chExt cx="3779969" cy="2183342"/>
          </a:xfrm>
        </p:grpSpPr>
        <p:sp>
          <p:nvSpPr>
            <p:cNvPr id="2" name="Rectangle 1"/>
            <p:cNvSpPr/>
            <p:nvPr/>
          </p:nvSpPr>
          <p:spPr>
            <a:xfrm>
              <a:off x="7874149" y="3673538"/>
              <a:ext cx="3779969" cy="2183342"/>
            </a:xfrm>
            <a:prstGeom prst="rect">
              <a:avLst/>
            </a:prstGeom>
            <a:solidFill>
              <a:srgbClr val="F6A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feld 55"/>
            <p:cNvSpPr txBox="1"/>
            <p:nvPr/>
          </p:nvSpPr>
          <p:spPr>
            <a:xfrm>
              <a:off x="8210367" y="3895740"/>
              <a:ext cx="3107532" cy="1777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900"/>
                </a:spcAft>
                <a:buClr>
                  <a:schemeClr val="bg1"/>
                </a:buClr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冬令营专属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spcAft>
                  <a:spcPts val="900"/>
                </a:spcAft>
                <a:buClr>
                  <a:schemeClr val="bg1"/>
                </a:buClr>
                <a:buFont typeface="Wingdings" panose="05000000000000000000" pitchFamily="2" charset="2"/>
                <a:buChar char="Ø"/>
              </a:pP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亚琛工大学分证书</a:t>
              </a:r>
              <a:endParaRPr lang="en-US" altLang="zh-CN" sz="15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  <a:p>
              <a:pPr marL="285750" indent="-285750">
                <a:spcAft>
                  <a:spcPts val="900"/>
                </a:spcAft>
                <a:buClr>
                  <a:schemeClr val="bg1"/>
                </a:buClr>
                <a:buFont typeface="Wingdings" panose="05000000000000000000" pitchFamily="2" charset="2"/>
                <a:buChar char="Ø"/>
              </a:pP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参加亚琛工大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GEC 4+2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项目可获得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20%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费用减免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  <a:p>
              <a:pPr marL="285750" indent="-285750">
                <a:spcAft>
                  <a:spcPts val="900"/>
                </a:spcAft>
                <a:buClr>
                  <a:schemeClr val="bg1"/>
                </a:buClr>
                <a:buFont typeface="Wingdings" panose="05000000000000000000" pitchFamily="2" charset="2"/>
                <a:buChar char="Ø"/>
              </a:pP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参加亚琛工大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GEC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 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3+1+2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项目可获得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15%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费用减免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55711" y="1312766"/>
            <a:ext cx="3779969" cy="2183342"/>
            <a:chOff x="3584052" y="1781232"/>
            <a:chExt cx="3779969" cy="2183342"/>
          </a:xfrm>
        </p:grpSpPr>
        <p:sp>
          <p:nvSpPr>
            <p:cNvPr id="8" name="object 3"/>
            <p:cNvSpPr/>
            <p:nvPr/>
          </p:nvSpPr>
          <p:spPr>
            <a:xfrm>
              <a:off x="3584052" y="1781232"/>
              <a:ext cx="3779969" cy="2183342"/>
            </a:xfrm>
            <a:custGeom>
              <a:avLst/>
              <a:gdLst/>
              <a:ahLst/>
              <a:cxnLst/>
              <a:rect l="l" t="t" r="r" b="b"/>
              <a:pathLst>
                <a:path w="3301365" h="6040120">
                  <a:moveTo>
                    <a:pt x="0" y="0"/>
                  </a:moveTo>
                  <a:lnTo>
                    <a:pt x="3300755" y="0"/>
                  </a:lnTo>
                  <a:lnTo>
                    <a:pt x="3300755" y="6040072"/>
                  </a:lnTo>
                  <a:lnTo>
                    <a:pt x="0" y="60400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textbox 50"/>
            <p:cNvSpPr/>
            <p:nvPr/>
          </p:nvSpPr>
          <p:spPr>
            <a:xfrm>
              <a:off x="4179277" y="1964124"/>
              <a:ext cx="2589517" cy="1817557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sz="1600" b="1" kern="0" spc="-1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在亚琛工大学习</a:t>
              </a:r>
              <a:endParaRPr lang="en-US" sz="1600" b="1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sz="1500" kern="0" spc="90" dirty="0" err="1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行业前沿知识</a:t>
              </a:r>
              <a:endParaRPr lang="en-US" sz="1500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sz="1500" kern="0" spc="80" dirty="0" err="1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完备的教学设施</a:t>
              </a:r>
              <a:endParaRPr lang="en-US" sz="1100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sz="1500" kern="0" spc="90" dirty="0" err="1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专业、活跃的教学气氛</a:t>
              </a:r>
              <a:endParaRPr lang="en-US" altLang="en-US" sz="15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30801" y="1277831"/>
            <a:ext cx="3779969" cy="2183342"/>
            <a:chOff x="3584052" y="1781232"/>
            <a:chExt cx="3779969" cy="2183342"/>
          </a:xfrm>
        </p:grpSpPr>
        <p:sp>
          <p:nvSpPr>
            <p:cNvPr id="13" name="object 3"/>
            <p:cNvSpPr/>
            <p:nvPr/>
          </p:nvSpPr>
          <p:spPr>
            <a:xfrm>
              <a:off x="3584052" y="1781232"/>
              <a:ext cx="3779969" cy="2183342"/>
            </a:xfrm>
            <a:custGeom>
              <a:avLst/>
              <a:gdLst/>
              <a:ahLst/>
              <a:cxnLst/>
              <a:rect l="l" t="t" r="r" b="b"/>
              <a:pathLst>
                <a:path w="3301365" h="6040120">
                  <a:moveTo>
                    <a:pt x="0" y="0"/>
                  </a:moveTo>
                  <a:lnTo>
                    <a:pt x="3300755" y="0"/>
                  </a:lnTo>
                  <a:lnTo>
                    <a:pt x="3300755" y="6040072"/>
                  </a:lnTo>
                  <a:lnTo>
                    <a:pt x="0" y="60400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textbox 50"/>
            <p:cNvSpPr/>
            <p:nvPr/>
          </p:nvSpPr>
          <p:spPr>
            <a:xfrm>
              <a:off x="4179277" y="1964124"/>
              <a:ext cx="2589517" cy="1817557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了解德国工业和文化</a:t>
              </a:r>
              <a:endParaRPr lang="en-US" sz="1600" b="1" dirty="0"/>
            </a:p>
            <a:p>
              <a:pPr marL="17780" algn="ctr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zh-CN" altLang="en-US" sz="1500" kern="0" spc="9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参观实验室、企业等</a:t>
              </a:r>
              <a:endParaRPr lang="zh-CN" altLang="en-US" sz="1500" kern="0" spc="9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marL="17780" algn="ctr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zh-CN" altLang="en-US" sz="1500" kern="0" spc="9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专家讲座</a:t>
              </a:r>
              <a:endParaRPr lang="zh-CN" altLang="en-US" sz="1500" kern="0" spc="9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marL="17780" algn="ctr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zh-CN" altLang="en-US" sz="1500" kern="0" spc="9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丰富的文化、社交活动</a:t>
              </a:r>
              <a:endParaRPr lang="zh-CN" altLang="en-US" sz="1500" kern="0" spc="9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57564" y="3694594"/>
            <a:ext cx="3779969" cy="2183342"/>
            <a:chOff x="3584052" y="1781232"/>
            <a:chExt cx="3779969" cy="2183342"/>
          </a:xfrm>
        </p:grpSpPr>
        <p:sp>
          <p:nvSpPr>
            <p:cNvPr id="18" name="object 3"/>
            <p:cNvSpPr/>
            <p:nvPr/>
          </p:nvSpPr>
          <p:spPr>
            <a:xfrm>
              <a:off x="3584052" y="1781232"/>
              <a:ext cx="3779969" cy="2183342"/>
            </a:xfrm>
            <a:custGeom>
              <a:avLst/>
              <a:gdLst/>
              <a:ahLst/>
              <a:cxnLst/>
              <a:rect l="l" t="t" r="r" b="b"/>
              <a:pathLst>
                <a:path w="3301365" h="6040120">
                  <a:moveTo>
                    <a:pt x="0" y="0"/>
                  </a:moveTo>
                  <a:lnTo>
                    <a:pt x="3300755" y="0"/>
                  </a:lnTo>
                  <a:lnTo>
                    <a:pt x="3300755" y="6040072"/>
                  </a:lnTo>
                  <a:lnTo>
                    <a:pt x="0" y="60400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textbox 50"/>
            <p:cNvSpPr/>
            <p:nvPr/>
          </p:nvSpPr>
          <p:spPr>
            <a:xfrm>
              <a:off x="4179277" y="1964124"/>
              <a:ext cx="2589517" cy="1817557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后勤无忧</a:t>
              </a:r>
              <a:endParaRPr lang="en-US" sz="1600" b="1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500" kern="0" spc="9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酒店双人间住宿</a:t>
              </a:r>
              <a:endParaRPr lang="en-US" sz="1500" dirty="0"/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500" kern="0" spc="8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学生食堂</a:t>
              </a:r>
              <a:r>
                <a:rPr lang="zh-CN" altLang="en-US" sz="1500" kern="0" spc="8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、当地交通</a:t>
              </a:r>
              <a:endParaRPr lang="en-US" altLang="zh-CN" sz="1500" kern="0" spc="8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marL="17780" algn="ctr" rtl="0" eaLnBrk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500" kern="0" spc="9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在读硕士生助教</a:t>
              </a:r>
              <a:endParaRPr lang="en-US" altLang="en-US" sz="150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1"/>
          <p:cNvSpPr txBox="1"/>
          <p:nvPr/>
        </p:nvSpPr>
        <p:spPr>
          <a:xfrm>
            <a:off x="558611" y="593467"/>
            <a:ext cx="4605059" cy="5228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0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2000" dirty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</a:rPr>
              <a:t>年亚琛工大冬令营</a:t>
            </a:r>
            <a:endParaRPr lang="en-US" sz="2000" dirty="0">
              <a:solidFill>
                <a:srgbClr val="F6A8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92"/>
          <p:cNvSpPr/>
          <p:nvPr/>
        </p:nvSpPr>
        <p:spPr>
          <a:xfrm>
            <a:off x="558611" y="1417545"/>
            <a:ext cx="5226684" cy="42756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298450" indent="-285750" algn="l" rtl="0" eaLnBrk="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  <a:buFont typeface="Wingdings" panose="05000000000000000000" pitchFamily="2" charset="2"/>
              <a:buChar char="Ø"/>
            </a:pPr>
            <a:r>
              <a:rPr lang="en-US" sz="1500" b="1" kern="0" spc="30" dirty="0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主题班</a:t>
            </a:r>
            <a:r>
              <a:rPr lang="en-US" altLang="zh-CN" sz="1500" b="1" kern="0" spc="30" dirty="0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</a:t>
            </a:r>
            <a:endParaRPr lang="en-US" altLang="zh-CN" sz="1500" b="1" kern="0" spc="30" dirty="0">
              <a:solidFill>
                <a:srgbClr val="00549F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indent="5080" algn="l" defTabSz="288290" rtl="0" eaLnBrk="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</a:t>
            </a:r>
            <a:r>
              <a:rPr lang="zh-CN" altLang="en-US" sz="1500" kern="0" spc="2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人工智能在工业领域的应用（</a:t>
            </a:r>
            <a:r>
              <a:rPr lang="en-US" altLang="zh-CN" sz="1500" kern="0" spc="2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AIIA</a:t>
            </a:r>
            <a:r>
              <a:rPr lang="zh-CN" altLang="en-US" sz="1500" kern="0" spc="2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）</a:t>
            </a:r>
            <a:endParaRPr lang="en-US" altLang="zh-CN" sz="1500" kern="0" spc="2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indent="5080" algn="l" defTabSz="288290" rtl="0" eaLnBrk="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sz="1500" kern="0" spc="2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</a:t>
            </a:r>
            <a:r>
              <a:rPr lang="de-DE" sz="1500" kern="0" spc="30" dirty="0" err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Artificial</a:t>
            </a:r>
            <a:r>
              <a:rPr lang="de-DE" sz="1500" kern="0" spc="17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de-DE" sz="1500" kern="0" spc="30" dirty="0" err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Intelligence</a:t>
            </a:r>
            <a:r>
              <a:rPr lang="de-DE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in</a:t>
            </a:r>
            <a:r>
              <a:rPr lang="de-DE" sz="1500" kern="0" spc="18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de-DE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Industrial </a:t>
            </a:r>
            <a:r>
              <a:rPr lang="de-DE" sz="1500" kern="0" spc="30" dirty="0" err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Applicat</a:t>
            </a:r>
            <a:r>
              <a:rPr lang="de-DE" sz="1500" kern="0" spc="20" dirty="0" err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ions</a:t>
            </a:r>
            <a:endParaRPr lang="en-US" sz="1500" kern="0" spc="2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indent="5080" algn="l" defTabSz="288290" rtl="0" eaLnBrk="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altLang="zh-CN" sz="1500" kern="0" spc="2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</a:t>
            </a:r>
            <a:r>
              <a:rPr lang="zh-CN" altLang="en-US" sz="1500" kern="0" spc="2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时间：</a:t>
            </a: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2025.1.12-1.25</a:t>
            </a:r>
            <a:endParaRPr lang="en-US" altLang="zh-CN" sz="1500" kern="0" spc="-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12700" indent="5080" algn="l" defTabSz="288290" rtl="0" eaLnBrk="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altLang="zh-CN" sz="1500" kern="0" spc="-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	</a:t>
            </a:r>
            <a:r>
              <a:rPr lang="zh-CN" altLang="en-US" sz="1500" kern="0" spc="-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学分：</a:t>
            </a:r>
            <a:r>
              <a:rPr lang="en-US" altLang="zh-CN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</a:t>
            </a:r>
            <a:r>
              <a:rPr lang="de-DE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ECTS</a:t>
            </a:r>
            <a:endParaRPr lang="de-DE" sz="1500" kern="0" spc="1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indent="5080" algn="l" defTabSz="288290" rtl="0" eaLnBrk="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de-DE" altLang="zh-CN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</a:t>
            </a:r>
            <a:r>
              <a:rPr lang="zh-CN" altLang="de-DE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费用</a:t>
            </a:r>
            <a:r>
              <a:rPr lang="zh-CN" altLang="en-US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altLang="zh-CN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3190</a:t>
            </a:r>
            <a:r>
              <a:rPr lang="zh-CN" altLang="en-US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欧元</a:t>
            </a:r>
            <a:r>
              <a:rPr lang="en-US" altLang="zh-CN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/</a:t>
            </a:r>
            <a:r>
              <a:rPr lang="zh-CN" altLang="en-US" sz="1500" kern="0" spc="1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人</a:t>
            </a:r>
            <a:endParaRPr lang="en-US" altLang="zh-CN" sz="1500" kern="0" spc="1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98450" indent="-285750" algn="l" rtl="0" eaLnBrk="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  <a:buFont typeface="Wingdings" panose="05000000000000000000" pitchFamily="2" charset="2"/>
              <a:buChar char="Ø"/>
            </a:pPr>
            <a:endParaRPr lang="en-US" altLang="en-US" sz="1500" dirty="0"/>
          </a:p>
          <a:p>
            <a:pPr marL="298450" indent="-28575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  <a:buFont typeface="Wingdings" panose="05000000000000000000" pitchFamily="2" charset="2"/>
              <a:buChar char="Ø"/>
            </a:pPr>
            <a:r>
              <a:rPr lang="de-DE" sz="1500" b="1" kern="0" spc="30" dirty="0" err="1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主题班</a:t>
            </a:r>
            <a:r>
              <a:rPr lang="en-US" altLang="zh-CN" sz="1500" b="1" kern="0" spc="30" dirty="0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</a:t>
            </a:r>
            <a:endParaRPr lang="en-US" altLang="zh-CN" sz="1500" b="1" kern="0" spc="30" dirty="0">
              <a:solidFill>
                <a:srgbClr val="00549F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defTabSz="28829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工业</a:t>
            </a:r>
            <a:r>
              <a:rPr lang="en-US" altLang="zh-CN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4.0</a:t>
            </a:r>
            <a:r>
              <a:rPr lang="zh-CN" alt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智能制造工程（</a:t>
            </a:r>
            <a:r>
              <a:rPr lang="en-US" altLang="zh-CN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SPEI</a:t>
            </a:r>
            <a:r>
              <a:rPr lang="zh-CN" alt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）</a:t>
            </a:r>
            <a:endParaRPr lang="en-US" altLang="zh-CN" sz="1500" kern="0" spc="3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defTabSz="28829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Smart</a:t>
            </a:r>
            <a:r>
              <a:rPr lang="zh-CN" alt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de-DE" sz="1500" kern="0" spc="30" dirty="0" err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Production</a:t>
            </a:r>
            <a:r>
              <a:rPr lang="de-DE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Engineering</a:t>
            </a:r>
            <a:r>
              <a:rPr lang="zh-CN" alt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de-DE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</a:t>
            </a:r>
            <a:r>
              <a:rPr lang="zh-CN" altLang="en-US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de-DE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Industry</a:t>
            </a:r>
            <a:r>
              <a:rPr lang="de-DE" sz="1500" kern="0" spc="7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de-DE" sz="1500" kern="0" spc="3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</a:t>
            </a:r>
            <a:r>
              <a:rPr lang="de-DE" sz="1500" kern="0" spc="2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.0</a:t>
            </a:r>
            <a:endParaRPr lang="en-US" sz="1500" kern="0" spc="6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defTabSz="28829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</a:t>
            </a:r>
            <a:r>
              <a:rPr lang="zh-CN" altLang="en-US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时间：</a:t>
            </a: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2025.1.12-1.25</a:t>
            </a:r>
            <a:endParaRPr lang="en-US" altLang="zh-CN" sz="1500" kern="0" spc="6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defTabSz="28829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</a:t>
            </a:r>
            <a:r>
              <a:rPr lang="zh-CN" altLang="en-US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学分：</a:t>
            </a: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</a:t>
            </a:r>
            <a:r>
              <a:rPr lang="de-DE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ECTS</a:t>
            </a:r>
            <a:endParaRPr lang="de-DE" sz="1500" kern="0" spc="6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defTabSz="288290">
              <a:spcBef>
                <a:spcPts val="0"/>
              </a:spcBef>
              <a:spcAft>
                <a:spcPts val="800"/>
              </a:spcAft>
              <a:buClr>
                <a:srgbClr val="00549F"/>
              </a:buClr>
            </a:pP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	</a:t>
            </a:r>
            <a:r>
              <a:rPr lang="zh-CN" altLang="de-DE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费用</a:t>
            </a:r>
            <a:r>
              <a:rPr lang="zh-CN" altLang="en-US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3190</a:t>
            </a:r>
            <a:r>
              <a:rPr lang="zh-CN" altLang="en-US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欧元</a:t>
            </a:r>
            <a:r>
              <a:rPr lang="en-US" altLang="zh-CN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/</a:t>
            </a:r>
            <a:r>
              <a:rPr lang="zh-CN" altLang="en-US" sz="1500" kern="0" spc="6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人</a:t>
            </a:r>
            <a:endParaRPr lang="en-US" altLang="en-US" dirty="0"/>
          </a:p>
          <a:p>
            <a:pPr marL="12700" algn="l" rtl="0" eaLnBrk="0">
              <a:lnSpc>
                <a:spcPct val="92000"/>
              </a:lnSpc>
              <a:spcBef>
                <a:spcPts val="455"/>
              </a:spcBef>
            </a:pPr>
            <a:endParaRPr lang="en-US" altLang="en-US" sz="1500" dirty="0"/>
          </a:p>
        </p:txBody>
      </p:sp>
      <p:pic>
        <p:nvPicPr>
          <p:cNvPr id="12" name="图片 3" descr="微信图片_20240924160638"/>
          <p:cNvPicPr>
            <a:picLocks noChangeAspect="1"/>
          </p:cNvPicPr>
          <p:nvPr/>
        </p:nvPicPr>
        <p:blipFill>
          <a:blip r:embed="rId1"/>
          <a:srcRect b="12321"/>
          <a:stretch>
            <a:fillRect/>
          </a:stretch>
        </p:blipFill>
        <p:spPr>
          <a:xfrm>
            <a:off x="6004560" y="593467"/>
            <a:ext cx="6187440" cy="2730353"/>
          </a:xfrm>
          <a:prstGeom prst="rect">
            <a:avLst/>
          </a:prstGeom>
        </p:spPr>
      </p:pic>
      <p:pic>
        <p:nvPicPr>
          <p:cNvPr id="13" name="图片 4" descr="7777"/>
          <p:cNvPicPr>
            <a:picLocks noChangeAspect="1"/>
          </p:cNvPicPr>
          <p:nvPr/>
        </p:nvPicPr>
        <p:blipFill>
          <a:blip r:embed="rId2"/>
          <a:srcRect t="32462"/>
          <a:stretch>
            <a:fillRect/>
          </a:stretch>
        </p:blipFill>
        <p:spPr>
          <a:xfrm>
            <a:off x="6004560" y="3429000"/>
            <a:ext cx="6187440" cy="2447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>
                <a:latin typeface="微软雅黑" panose="020B0503020204020204" charset="-122"/>
                <a:ea typeface="微软雅黑" panose="020B0503020204020204" charset="-122"/>
              </a:rPr>
              <a:t>人工智能在工业领域的应用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AIIA)</a:t>
            </a:r>
            <a:endParaRPr lang="de-DE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21"/>
          </p:nvPr>
        </p:nvSpPr>
        <p:spPr>
          <a:xfrm>
            <a:off x="4010023" y="1678841"/>
            <a:ext cx="6807502" cy="2006728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理解机器学习、深度学习、强化学习及时间序列进程等重要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基础概念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预测性质量分析中监督学习的应用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工业网络中信息融合的执行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为工业场景寻找数据驱动的开发潜力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掌握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Python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编程基础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Rechteck 46"/>
          <p:cNvSpPr/>
          <p:nvPr/>
        </p:nvSpPr>
        <p:spPr>
          <a:xfrm>
            <a:off x="4010023" y="4000297"/>
            <a:ext cx="3127975" cy="2006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extfeld 37"/>
          <p:cNvSpPr txBox="1"/>
          <p:nvPr/>
        </p:nvSpPr>
        <p:spPr>
          <a:xfrm>
            <a:off x="4125431" y="4392743"/>
            <a:ext cx="3012567" cy="11567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时间：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2025.1.12-1.25</a:t>
            </a:r>
            <a:endParaRPr lang="en-US" sz="16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学分：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160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ECTS</a:t>
            </a:r>
            <a:endParaRPr lang="en-US" sz="16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费用：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3190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欧元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en-US" sz="16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hteck 46"/>
          <p:cNvSpPr/>
          <p:nvPr/>
        </p:nvSpPr>
        <p:spPr>
          <a:xfrm>
            <a:off x="7739743" y="4000297"/>
            <a:ext cx="4071029" cy="2006728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Textfeld 37"/>
          <p:cNvSpPr txBox="1"/>
          <p:nvPr/>
        </p:nvSpPr>
        <p:spPr>
          <a:xfrm>
            <a:off x="8115300" y="4015448"/>
            <a:ext cx="3695471" cy="19416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亚琛工大</a:t>
            </a: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执教</a:t>
            </a: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endParaRPr lang="en-US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工业工程与人体工学研究所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de-DE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IAW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de-DE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机械设计与机器人研究所（</a:t>
            </a:r>
            <a:r>
              <a:rPr lang="de-DE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IGMR</a:t>
            </a:r>
            <a:r>
              <a:rPr lang="zh-CN" altLang="de-DE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de-DE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生产制造技术实验室（</a:t>
            </a:r>
            <a:r>
              <a:rPr lang="de-DE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WZL</a:t>
            </a:r>
            <a:r>
              <a:rPr lang="zh-CN" altLang="de-DE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de-DE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纺织技术研究所（</a:t>
            </a:r>
            <a:r>
              <a:rPr lang="de-DE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ITA</a:t>
            </a:r>
            <a:r>
              <a:rPr lang="zh-CN" altLang="de-DE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 </a:t>
            </a:r>
            <a:endParaRPr lang="zh-CN" altLang="de-DE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25878" r="7637"/>
          <a:stretch>
            <a:fillRect/>
          </a:stretch>
        </p:blipFill>
        <p:spPr>
          <a:xfrm>
            <a:off x="0" y="0"/>
            <a:ext cx="3260590" cy="2157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195" r="15442"/>
          <a:stretch>
            <a:fillRect/>
          </a:stretch>
        </p:blipFill>
        <p:spPr>
          <a:xfrm>
            <a:off x="0" y="4672583"/>
            <a:ext cx="3260590" cy="218541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/>
          <a:stretch>
            <a:fillRect/>
          </a:stretch>
        </p:blipFill>
        <p:spPr bwMode="auto">
          <a:xfrm>
            <a:off x="0" y="2328963"/>
            <a:ext cx="3260590" cy="22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3"/>
          <p:cNvSpPr>
            <a:spLocks noGrp="1"/>
          </p:cNvSpPr>
          <p:nvPr>
            <p:ph type="body" sz="quarter" idx="21"/>
          </p:nvPr>
        </p:nvSpPr>
        <p:spPr>
          <a:xfrm>
            <a:off x="4010138" y="1678841"/>
            <a:ext cx="7800748" cy="1973850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体验先进制造机器的生产链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深刻理解工业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4.0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技术如何改进人机交互系统、适应未来智能制造发展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理解人工智能、大数据和数据挖掘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学习不同材料及轻量化设计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了解亚琛工大重要科研项目：精英集群“生产互联网”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itel 11"/>
          <p:cNvSpPr>
            <a:spLocks noGrp="1"/>
          </p:cNvSpPr>
          <p:nvPr>
            <p:ph type="title"/>
          </p:nvPr>
        </p:nvSpPr>
        <p:spPr>
          <a:xfrm>
            <a:off x="4010253" y="1001121"/>
            <a:ext cx="7800518" cy="285274"/>
          </a:xfrm>
        </p:spPr>
        <p:txBody>
          <a:bodyPr/>
          <a:lstStyle/>
          <a:p>
            <a:r>
              <a:rPr lang="en-US" sz="2000" dirty="0">
                <a:latin typeface="微软雅黑" panose="020B0503020204020204" charset="-122"/>
                <a:ea typeface="微软雅黑" panose="020B0503020204020204" charset="-122"/>
              </a:rPr>
              <a:t>工业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4.0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智能制造工程（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SPEI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Rechteck 46"/>
          <p:cNvSpPr/>
          <p:nvPr/>
        </p:nvSpPr>
        <p:spPr>
          <a:xfrm>
            <a:off x="7739743" y="4088370"/>
            <a:ext cx="4071029" cy="1918656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3" name="Textfeld 37"/>
          <p:cNvSpPr txBox="1"/>
          <p:nvPr/>
        </p:nvSpPr>
        <p:spPr>
          <a:xfrm>
            <a:off x="8115300" y="4202411"/>
            <a:ext cx="3695471" cy="15722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亚琛工大</a:t>
            </a: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执教</a:t>
            </a: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endParaRPr lang="en-US" altLang="zh-CN" b="1" i="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生产制造技术实验室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de-DE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WZL)</a:t>
            </a:r>
            <a:endParaRPr lang="de-DE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机械设计与机器人研究所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de-DE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IGMR)</a:t>
            </a:r>
            <a:endParaRPr lang="de-DE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纺织技术研究所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de-DE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ITA)</a:t>
            </a:r>
            <a:endParaRPr lang="de-DE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3" name="Bild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8065"/>
          <a:stretch>
            <a:fillRect/>
          </a:stretch>
        </p:blipFill>
        <p:spPr>
          <a:xfrm>
            <a:off x="0" y="1"/>
            <a:ext cx="3260590" cy="2185416"/>
          </a:xfrm>
          <a:prstGeom prst="rect">
            <a:avLst/>
          </a:prstGeom>
        </p:spPr>
      </p:pic>
      <p:pic>
        <p:nvPicPr>
          <p:cNvPr id="34" name="Picture 15" descr="A person teaching a class&#10;&#10;Description automatically generated with low confidence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r="8009"/>
          <a:stretch>
            <a:fillRect/>
          </a:stretch>
        </p:blipFill>
        <p:spPr>
          <a:xfrm>
            <a:off x="0" y="2372150"/>
            <a:ext cx="3260590" cy="2185416"/>
          </a:xfrm>
          <a:prstGeom prst="rect">
            <a:avLst/>
          </a:prstGeom>
        </p:spPr>
      </p:pic>
      <p:sp>
        <p:nvSpPr>
          <p:cNvPr id="2" name="Rechteck 46"/>
          <p:cNvSpPr/>
          <p:nvPr/>
        </p:nvSpPr>
        <p:spPr>
          <a:xfrm>
            <a:off x="4010023" y="4000297"/>
            <a:ext cx="3127975" cy="2006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4" name="图片 2" descr="3333"/>
          <p:cNvPicPr>
            <a:picLocks noChangeAspect="1"/>
          </p:cNvPicPr>
          <p:nvPr/>
        </p:nvPicPr>
        <p:blipFill>
          <a:blip r:embed="rId3"/>
          <a:srcRect l="11978" t="1847" r="1914" b="-1847"/>
          <a:stretch>
            <a:fillRect/>
          </a:stretch>
        </p:blipFill>
        <p:spPr>
          <a:xfrm>
            <a:off x="0" y="4740993"/>
            <a:ext cx="3260590" cy="2209699"/>
          </a:xfrm>
          <a:prstGeom prst="rect">
            <a:avLst/>
          </a:prstGeom>
        </p:spPr>
      </p:pic>
      <p:sp>
        <p:nvSpPr>
          <p:cNvPr id="7" name="Textfeld 37"/>
          <p:cNvSpPr txBox="1"/>
          <p:nvPr/>
        </p:nvSpPr>
        <p:spPr>
          <a:xfrm>
            <a:off x="4125431" y="4392743"/>
            <a:ext cx="3012567" cy="11567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时间：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2025.1.12-1.25</a:t>
            </a:r>
            <a:endParaRPr lang="en-US" sz="16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学分：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160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ECTS</a:t>
            </a:r>
            <a:endParaRPr lang="en-US" sz="16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费用：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3190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欧元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en-US" sz="160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4.xml><?xml version="1.0" encoding="utf-8"?>
<p:tagLst xmlns:p="http://schemas.openxmlformats.org/presentationml/2006/main">
  <p:tag name="commondata" val="eyJoZGlkIjoiOWUyYmNlMDEwODMyNTFlZjZhYTMzNTVlODhkNzgxYjIifQ=="/>
</p:tagLst>
</file>

<file path=ppt/theme/theme1.xml><?xml version="1.0" encoding="utf-8"?>
<a:theme xmlns:a="http://schemas.openxmlformats.org/drawingml/2006/main" name="RWTH International Academy_klassisch">
  <a:themeElements>
    <a:clrScheme name="Short Courses">
      <a:dk1>
        <a:srgbClr val="706F6F"/>
      </a:dk1>
      <a:lt1>
        <a:sysClr val="window" lastClr="FFFFFF"/>
      </a:lt1>
      <a:dk2>
        <a:srgbClr val="F6A800"/>
      </a:dk2>
      <a:lt2>
        <a:srgbClr val="E7E6E6"/>
      </a:lt2>
      <a:accent1>
        <a:srgbClr val="00549F"/>
      </a:accent1>
      <a:accent2>
        <a:srgbClr val="407FB7"/>
      </a:accent2>
      <a:accent3>
        <a:srgbClr val="8EBAE5"/>
      </a:accent3>
      <a:accent4>
        <a:srgbClr val="C7DDF2"/>
      </a:accent4>
      <a:accent5>
        <a:srgbClr val="E8F1FA"/>
      </a:accent5>
      <a:accent6>
        <a:srgbClr val="F6A800"/>
      </a:accent6>
      <a:hlink>
        <a:srgbClr val="00549F"/>
      </a:hlink>
      <a:folHlink>
        <a:srgbClr val="00549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 rtlCol="0" anchor="t" anchorCtr="0">
        <a:noAutofit/>
      </a:bodyPr>
      <a:lstStyle>
        <a:defPPr algn="l">
          <a:defRPr sz="1600" b="0" i="0" dirty="0" err="1" smtClean="0">
            <a:effectLst/>
            <a:latin typeface="+mj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DC1095E8E727944AF076DC56D0D93BB" ma:contentTypeVersion="21" ma:contentTypeDescription="Ein neues Dokument erstellen." ma:contentTypeScope="" ma:versionID="54ccd72be06b0e31aae6b038685b38cc">
  <xsd:schema xmlns:xsd="http://www.w3.org/2001/XMLSchema" xmlns:xs="http://www.w3.org/2001/XMLSchema" xmlns:p="http://schemas.microsoft.com/office/2006/metadata/properties" xmlns:ns2="4fb95d03-b6e5-4f22-a1e1-56277b59b9f1" xmlns:ns3="84b79380-0b27-46ab-9094-1a9833df88e4" targetNamespace="http://schemas.microsoft.com/office/2006/metadata/properties" ma:root="true" ma:fieldsID="a18c176aec1dc8ccb43be1fa529d9d01" ns2:_="" ns3:_="">
    <xsd:import namespace="4fb95d03-b6e5-4f22-a1e1-56277b59b9f1"/>
    <xsd:import namespace="84b79380-0b27-46ab-9094-1a9833df88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95d03-b6e5-4f22-a1e1-56277b59b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40609ad3-149c-4bde-a811-4673a4d762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79380-0b27-46ab-9094-1a9833df88e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b6905a2-a2f5-4518-9aef-294a2c33ccdc}" ma:internalName="TaxCatchAll" ma:showField="CatchAllData" ma:web="84b79380-0b27-46ab-9094-1a9833df88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b95d03-b6e5-4f22-a1e1-56277b59b9f1">
      <Terms xmlns="http://schemas.microsoft.com/office/infopath/2007/PartnerControls"/>
    </lcf76f155ced4ddcb4097134ff3c332f>
    <TaxCatchAll xmlns="84b79380-0b27-46ab-9094-1a9833df88e4" xsi:nil="true"/>
  </documentManagement>
</p:properties>
</file>

<file path=customXml/itemProps1.xml><?xml version="1.0" encoding="utf-8"?>
<ds:datastoreItem xmlns:ds="http://schemas.openxmlformats.org/officeDocument/2006/customXml" ds:itemID="{47647033-8D7F-4E56-933C-AA3B62573919}">
  <ds:schemaRefs/>
</ds:datastoreItem>
</file>

<file path=customXml/itemProps2.xml><?xml version="1.0" encoding="utf-8"?>
<ds:datastoreItem xmlns:ds="http://schemas.openxmlformats.org/officeDocument/2006/customXml" ds:itemID="{054B4681-08DB-4B0C-A22E-EA5E48AF5238}">
  <ds:schemaRefs/>
</ds:datastoreItem>
</file>

<file path=customXml/itemProps3.xml><?xml version="1.0" encoding="utf-8"?>
<ds:datastoreItem xmlns:ds="http://schemas.openxmlformats.org/officeDocument/2006/customXml" ds:itemID="{9C1E160C-D3DA-43C8-910F-608CD06ECF6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3116</Words>
  <Application>WPS 演示</Application>
  <PresentationFormat>Widescreen</PresentationFormat>
  <Paragraphs>304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MS PGothic</vt:lpstr>
      <vt:lpstr>Symbol</vt:lpstr>
      <vt:lpstr>微软雅黑</vt:lpstr>
      <vt:lpstr>微软雅黑 Light</vt:lpstr>
      <vt:lpstr>Arial</vt:lpstr>
      <vt:lpstr>Times New Roman</vt:lpstr>
      <vt:lpstr>楷体</vt:lpstr>
      <vt:lpstr>Microsoft YaHei UI Light</vt:lpstr>
      <vt:lpstr>Arial Unicode MS</vt:lpstr>
      <vt:lpstr>Microsoft Himalaya</vt:lpstr>
      <vt:lpstr>黑体</vt:lpstr>
      <vt:lpstr>Calibri</vt:lpstr>
      <vt:lpstr>RWTH International Academy_klassisch</vt:lpstr>
      <vt:lpstr>PowerPoint 演示文稿</vt:lpstr>
      <vt:lpstr>PowerPoint 演示文稿</vt:lpstr>
      <vt:lpstr>PowerPoint 演示文稿</vt:lpstr>
      <vt:lpstr>PowerPoint 演示文稿</vt:lpstr>
      <vt:lpstr>科研实力重要指标：第三方科研经费</vt:lpstr>
      <vt:lpstr>亚琛工大冬令营</vt:lpstr>
      <vt:lpstr>PowerPoint 演示文稿</vt:lpstr>
      <vt:lpstr>人工智能在工业领域的应用（AIIA)</vt:lpstr>
      <vt:lpstr>工业4.0智能制造工程（SPEI）</vt:lpstr>
      <vt:lpstr>2025年亚琛工大冬令营流程</vt:lpstr>
      <vt:lpstr>日程安排示例</vt:lpstr>
      <vt:lpstr>往期冬令营、夏令营同学分享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RWTH International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Carl</dc:creator>
  <cp:lastModifiedBy>Miss Han.</cp:lastModifiedBy>
  <cp:revision>34</cp:revision>
  <cp:lastPrinted>2022-04-26T08:54:00Z</cp:lastPrinted>
  <dcterms:created xsi:type="dcterms:W3CDTF">2016-04-17T10:05:00Z</dcterms:created>
  <dcterms:modified xsi:type="dcterms:W3CDTF">2024-11-04T02:56:06Z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0x0101002DC1095E8E727944AF076DC56D0D93BB</vt:lpwstr>
  </property>
  <property fmtid="{D5CDD505-2E9C-101B-9397-08002B2CF9AE}" pid="3" name="MediaServiceImageTags">
    <vt:lpwstr/>
  </property>
  <property fmtid="{D5CDD505-2E9C-101B-9397-08002B2CF9AE}" pid="4" name="ICV">
    <vt:lpwstr>022B250A86604B06B63ECE84DD9DDB7E_12</vt:lpwstr>
  </property>
  <property fmtid="{D5CDD505-2E9C-101B-9397-08002B2CF9AE}" pid="5" name="KSOProductBuildVer">
    <vt:lpwstr>2052-12.1.0.18608</vt:lpwstr>
  </property>
</Properties>
</file>