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3.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media/image97.jpg" ContentType="image/jpeg"/>
  <Override PartName="/ppt/media/image98.jpg" ContentType="image/jpeg"/>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8" r:id="rId1"/>
  </p:sldMasterIdLst>
  <p:notesMasterIdLst>
    <p:notesMasterId r:id="rId30"/>
  </p:notesMasterIdLst>
  <p:handoutMasterIdLst>
    <p:handoutMasterId r:id="rId31"/>
  </p:handoutMasterIdLst>
  <p:sldIdLst>
    <p:sldId id="1075" r:id="rId2"/>
    <p:sldId id="1183" r:id="rId3"/>
    <p:sldId id="1116" r:id="rId4"/>
    <p:sldId id="1184" r:id="rId5"/>
    <p:sldId id="982" r:id="rId6"/>
    <p:sldId id="1185" r:id="rId7"/>
    <p:sldId id="1210" r:id="rId8"/>
    <p:sldId id="1127" r:id="rId9"/>
    <p:sldId id="1186" r:id="rId10"/>
    <p:sldId id="1188" r:id="rId11"/>
    <p:sldId id="1189" r:id="rId12"/>
    <p:sldId id="1166" r:id="rId13"/>
    <p:sldId id="1167" r:id="rId14"/>
    <p:sldId id="1168" r:id="rId15"/>
    <p:sldId id="1170" r:id="rId16"/>
    <p:sldId id="1196" r:id="rId17"/>
    <p:sldId id="1172" r:id="rId18"/>
    <p:sldId id="1173" r:id="rId19"/>
    <p:sldId id="1203" r:id="rId20"/>
    <p:sldId id="1204" r:id="rId21"/>
    <p:sldId id="1205" r:id="rId22"/>
    <p:sldId id="1207" r:id="rId23"/>
    <p:sldId id="1209" r:id="rId24"/>
    <p:sldId id="1190" r:id="rId25"/>
    <p:sldId id="1191" r:id="rId26"/>
    <p:sldId id="1208" r:id="rId27"/>
    <p:sldId id="1201" r:id="rId28"/>
    <p:sldId id="1202" r:id="rId29"/>
  </p:sldIdLst>
  <p:sldSz cx="12192000" cy="6858000"/>
  <p:notesSz cx="7099300" cy="10234613"/>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26E31C-4BE0-9472-AF38-BEDAD58C7C77}" name="f72" initials="f" userId="S::f72@macvip.xyz::cdfe5644-363c-4726-8ec3-bd1f5304d1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800"/>
    <a:srgbClr val="00549F"/>
    <a:srgbClr val="ECA235"/>
    <a:srgbClr val="0054A0"/>
    <a:srgbClr val="96C1E3"/>
    <a:srgbClr val="8EBAE5"/>
    <a:srgbClr val="A0C4E2"/>
    <a:srgbClr val="3760A5"/>
    <a:srgbClr val="D2D4D5"/>
    <a:srgbClr val="D7D9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44" autoAdjust="0"/>
    <p:restoredTop sz="91340" autoAdjust="0"/>
  </p:normalViewPr>
  <p:slideViewPr>
    <p:cSldViewPr snapToGrid="0">
      <p:cViewPr varScale="1">
        <p:scale>
          <a:sx n="65" d="100"/>
          <a:sy n="65" d="100"/>
        </p:scale>
        <p:origin x="452"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6112"/>
    </p:cViewPr>
  </p:sorterViewPr>
  <p:notesViewPr>
    <p:cSldViewPr snapToGrid="0">
      <p:cViewPr varScale="1">
        <p:scale>
          <a:sx n="80" d="100"/>
          <a:sy n="80" d="100"/>
        </p:scale>
        <p:origin x="3859"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51"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276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sz="quarter" idx="1"/>
          </p:nvPr>
        </p:nvSpPr>
        <p:spPr>
          <a:xfrm>
            <a:off x="4021138" y="0"/>
            <a:ext cx="3076575" cy="51276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7FC16464-2D06-416C-A0B7-A67D0893404E}" type="datetimeFigureOut">
              <a:rPr lang="de-DE" altLang="de-DE"/>
              <a:pPr>
                <a:defRPr/>
              </a:pPr>
              <a:t>21.08.2025</a:t>
            </a:fld>
            <a:endParaRPr lang="de-DE" altLang="de-DE"/>
          </a:p>
        </p:txBody>
      </p:sp>
      <p:sp>
        <p:nvSpPr>
          <p:cNvPr id="4" name="Fußzeilenplatzhalt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eaLnBrk="1" fontAlgn="auto" hangingPunct="1">
              <a:spcBef>
                <a:spcPts val="0"/>
              </a:spcBef>
              <a:spcAft>
                <a:spcPts val="0"/>
              </a:spcAft>
              <a:defRPr sz="1000">
                <a:latin typeface="Arial" pitchFamily="34" charset="0"/>
                <a:ea typeface="+mn-ea"/>
                <a:cs typeface="Arial" pitchFamily="34" charset="0"/>
              </a:defRPr>
            </a:lvl1pPr>
          </a:lstStyle>
          <a:p>
            <a:pPr>
              <a:defRPr/>
            </a:pPr>
            <a:endParaRPr lang="de-DE"/>
          </a:p>
        </p:txBody>
      </p:sp>
      <p:sp>
        <p:nvSpPr>
          <p:cNvPr id="5" name="Foliennummernplatzhalter 4"/>
          <p:cNvSpPr>
            <a:spLocks noGrp="1"/>
          </p:cNvSpPr>
          <p:nvPr>
            <p:ph type="sldNum" sz="quarter" idx="3"/>
          </p:nvPr>
        </p:nvSpPr>
        <p:spPr>
          <a:xfrm>
            <a:off x="4021138" y="9721850"/>
            <a:ext cx="3076575" cy="51276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fld id="{F1AB9546-386B-4BB1-9ACC-AEF07493E6F5}" type="slidenum">
              <a:rPr lang="de-DE" altLang="de-DE"/>
              <a:pPr/>
              <a:t>‹#›</a:t>
            </a:fld>
            <a:endParaRPr lang="de-DE" altLang="de-DE"/>
          </a:p>
        </p:txBody>
      </p:sp>
    </p:spTree>
    <p:extLst>
      <p:ext uri="{BB962C8B-B14F-4D97-AF65-F5344CB8AC3E}">
        <p14:creationId xmlns:p14="http://schemas.microsoft.com/office/powerpoint/2010/main" val="32888078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2763"/>
          </a:xfrm>
          <a:prstGeom prst="rect">
            <a:avLst/>
          </a:prstGeom>
        </p:spPr>
        <p:txBody>
          <a:bodyPr vert="horz" lIns="91440" tIns="45720" rIns="91440" bIns="45720" rtlCol="0"/>
          <a:lstStyle>
            <a:lvl1pPr algn="l" eaLnBrk="1" fontAlgn="auto" hangingPunct="1">
              <a:spcBef>
                <a:spcPts val="0"/>
              </a:spcBef>
              <a:spcAft>
                <a:spcPts val="0"/>
              </a:spcAft>
              <a:defRPr sz="1000">
                <a:latin typeface="Arial" pitchFamily="34" charset="0"/>
                <a:ea typeface="+mn-ea"/>
                <a:cs typeface="Arial" pitchFamily="34" charset="0"/>
              </a:defRPr>
            </a:lvl1pPr>
          </a:lstStyle>
          <a:p>
            <a:pPr>
              <a:defRPr/>
            </a:pPr>
            <a:endParaRPr lang="de-DE"/>
          </a:p>
        </p:txBody>
      </p:sp>
      <p:sp>
        <p:nvSpPr>
          <p:cNvPr id="3" name="Datumsplatzhalter 2"/>
          <p:cNvSpPr>
            <a:spLocks noGrp="1"/>
          </p:cNvSpPr>
          <p:nvPr>
            <p:ph type="dt" idx="1"/>
          </p:nvPr>
        </p:nvSpPr>
        <p:spPr>
          <a:xfrm>
            <a:off x="4021138" y="0"/>
            <a:ext cx="3076575" cy="51276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1790C4DC-9482-49A4-B8D0-E62533A3BC72}" type="datetimeFigureOut">
              <a:rPr lang="de-DE" altLang="de-DE"/>
              <a:pPr>
                <a:defRPr/>
              </a:pPr>
              <a:t>21.08.2025</a:t>
            </a:fld>
            <a:endParaRPr lang="de-DE" altLang="de-DE"/>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709613" y="4926013"/>
            <a:ext cx="5680075" cy="4029075"/>
          </a:xfrm>
          <a:prstGeom prst="rect">
            <a:avLst/>
          </a:prstGeom>
        </p:spPr>
        <p:txBody>
          <a:bodyPr vert="horz" wrap="square" lIns="91440" tIns="45720" rIns="91440" bIns="45720" numCol="1" anchor="t" anchorCtr="0" compatLnSpc="1">
            <a:prstTxWarp prst="textNoShape">
              <a:avLst/>
            </a:prstTxWarp>
          </a:bodyPr>
          <a:lstStyle/>
          <a:p>
            <a:pPr lvl="0"/>
            <a:r>
              <a:rPr lang="de-DE" altLang="de-DE" noProof="0"/>
              <a:t>Textmasterformat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6" name="Fußzeilenplatzhalt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eaLnBrk="1" fontAlgn="auto" hangingPunct="1">
              <a:spcBef>
                <a:spcPts val="0"/>
              </a:spcBef>
              <a:spcAft>
                <a:spcPts val="0"/>
              </a:spcAft>
              <a:defRPr sz="1000">
                <a:latin typeface="Arial" pitchFamily="34" charset="0"/>
                <a:ea typeface="+mn-ea"/>
                <a:cs typeface="Arial" pitchFamily="34" charset="0"/>
              </a:defRPr>
            </a:lvl1pPr>
          </a:lstStyle>
          <a:p>
            <a:pPr>
              <a:defRPr/>
            </a:pPr>
            <a:endParaRPr lang="de-DE"/>
          </a:p>
        </p:txBody>
      </p:sp>
      <p:sp>
        <p:nvSpPr>
          <p:cNvPr id="7" name="Foliennummernplatzhalter 6"/>
          <p:cNvSpPr>
            <a:spLocks noGrp="1"/>
          </p:cNvSpPr>
          <p:nvPr>
            <p:ph type="sldNum" sz="quarter" idx="5"/>
          </p:nvPr>
        </p:nvSpPr>
        <p:spPr>
          <a:xfrm>
            <a:off x="4021138" y="9721850"/>
            <a:ext cx="3076575" cy="51276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fld id="{0EAF6D82-B3B8-4363-BBE0-70F524D86AA3}" type="slidenum">
              <a:rPr lang="de-DE" altLang="de-DE"/>
              <a:pPr/>
              <a:t>‹#›</a:t>
            </a:fld>
            <a:endParaRPr lang="de-DE" altLang="de-DE"/>
          </a:p>
        </p:txBody>
      </p:sp>
    </p:spTree>
    <p:extLst>
      <p:ext uri="{BB962C8B-B14F-4D97-AF65-F5344CB8AC3E}">
        <p14:creationId xmlns:p14="http://schemas.microsoft.com/office/powerpoint/2010/main" val="40866764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000" kern="1200">
        <a:solidFill>
          <a:schemeClr val="tx1"/>
        </a:solidFill>
        <a:latin typeface="Arial" pitchFamily="34" charset="0"/>
        <a:ea typeface="ＭＳ Ｐゴシック" charset="0"/>
        <a:cs typeface="Arial" pitchFamily="34" charset="0"/>
      </a:defRPr>
    </a:lvl1pPr>
    <a:lvl2pPr marL="457200" algn="l" rtl="0" eaLnBrk="0" fontAlgn="base" hangingPunct="0">
      <a:spcBef>
        <a:spcPct val="30000"/>
      </a:spcBef>
      <a:spcAft>
        <a:spcPct val="0"/>
      </a:spcAft>
      <a:defRPr sz="1000" kern="1200">
        <a:solidFill>
          <a:schemeClr val="tx1"/>
        </a:solidFill>
        <a:latin typeface="Arial" pitchFamily="34" charset="0"/>
        <a:ea typeface="Arial" charset="0"/>
        <a:cs typeface="Arial" pitchFamily="34" charset="0"/>
      </a:defRPr>
    </a:lvl2pPr>
    <a:lvl3pPr marL="914400" algn="l" rtl="0" eaLnBrk="0" fontAlgn="base" hangingPunct="0">
      <a:spcBef>
        <a:spcPct val="30000"/>
      </a:spcBef>
      <a:spcAft>
        <a:spcPct val="0"/>
      </a:spcAft>
      <a:defRPr sz="1000" kern="1200">
        <a:solidFill>
          <a:schemeClr val="tx1"/>
        </a:solidFill>
        <a:latin typeface="Arial" pitchFamily="34" charset="0"/>
        <a:ea typeface="Arial" charset="0"/>
        <a:cs typeface="Arial" pitchFamily="34" charset="0"/>
      </a:defRPr>
    </a:lvl3pPr>
    <a:lvl4pPr marL="1371600" algn="l" rtl="0" eaLnBrk="0" fontAlgn="base" hangingPunct="0">
      <a:spcBef>
        <a:spcPct val="30000"/>
      </a:spcBef>
      <a:spcAft>
        <a:spcPct val="0"/>
      </a:spcAft>
      <a:defRPr sz="1000" kern="1200">
        <a:solidFill>
          <a:schemeClr val="tx1"/>
        </a:solidFill>
        <a:latin typeface="Arial" pitchFamily="34" charset="0"/>
        <a:ea typeface="Arial" charset="0"/>
        <a:cs typeface="Arial" pitchFamily="34" charset="0"/>
      </a:defRPr>
    </a:lvl4pPr>
    <a:lvl5pPr marL="1828800" algn="l" rtl="0" eaLnBrk="0" fontAlgn="base" hangingPunct="0">
      <a:spcBef>
        <a:spcPct val="30000"/>
      </a:spcBef>
      <a:spcAft>
        <a:spcPct val="0"/>
      </a:spcAft>
      <a:defRPr sz="1000" kern="1200">
        <a:solidFill>
          <a:schemeClr val="tx1"/>
        </a:solidFill>
        <a:latin typeface="Arial" pitchFamily="34" charset="0"/>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52561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CBB77-6860-BCED-5924-7C56CDFFFB6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9FF91AA-D56A-CF7F-7EE4-37D44D35EDD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1FBABF2-39EE-FA3F-1DA9-1806827C266A}"/>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986310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03099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19028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483469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5.jpeg"/><Relationship Id="rId4"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_1/3 Farbe">
    <p:spTree>
      <p:nvGrpSpPr>
        <p:cNvPr id="1" name=""/>
        <p:cNvGrpSpPr/>
        <p:nvPr/>
      </p:nvGrpSpPr>
      <p:grpSpPr>
        <a:xfrm>
          <a:off x="0" y="0"/>
          <a:ext cx="0" cy="0"/>
          <a:chOff x="0" y="0"/>
          <a:chExt cx="0" cy="0"/>
        </a:xfrm>
      </p:grpSpPr>
      <p:sp>
        <p:nvSpPr>
          <p:cNvPr id="4" name="Rechteck 3"/>
          <p:cNvSpPr/>
          <p:nvPr/>
        </p:nvSpPr>
        <p:spPr>
          <a:xfrm>
            <a:off x="0" y="0"/>
            <a:ext cx="12192000" cy="2312988"/>
          </a:xfrm>
          <a:prstGeom prst="rect">
            <a:avLst/>
          </a:prstGeom>
          <a:solidFill>
            <a:srgbClr val="00549F"/>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lstStyle/>
          <a:p>
            <a:pPr algn="ctr" eaLnBrk="1" fontAlgn="auto" hangingPunct="1">
              <a:spcBef>
                <a:spcPts val="0"/>
              </a:spcBef>
              <a:spcAft>
                <a:spcPts val="0"/>
              </a:spcAft>
              <a:defRPr/>
            </a:pPr>
            <a:endParaRPr lang="de-DE">
              <a:solidFill>
                <a:schemeClr val="bg1"/>
              </a:solidFill>
            </a:endParaRPr>
          </a:p>
        </p:txBody>
      </p:sp>
      <p:sp>
        <p:nvSpPr>
          <p:cNvPr id="5" name="Title 1"/>
          <p:cNvSpPr>
            <a:spLocks noGrp="1"/>
          </p:cNvSpPr>
          <p:nvPr>
            <p:ph type="ctrTitle"/>
          </p:nvPr>
        </p:nvSpPr>
        <p:spPr>
          <a:xfrm>
            <a:off x="385200" y="2487600"/>
            <a:ext cx="1148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dirty="0"/>
              <a:t>Titelmasterformat durch Klicken bearbeiten</a:t>
            </a:r>
            <a:endParaRPr lang="en-US" dirty="0"/>
          </a:p>
        </p:txBody>
      </p:sp>
      <p:sp>
        <p:nvSpPr>
          <p:cNvPr id="6" name="Subtitle 2"/>
          <p:cNvSpPr>
            <a:spLocks noGrp="1"/>
          </p:cNvSpPr>
          <p:nvPr>
            <p:ph type="subTitle" idx="1"/>
          </p:nvPr>
        </p:nvSpPr>
        <p:spPr>
          <a:xfrm>
            <a:off x="384000" y="2980800"/>
            <a:ext cx="11484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7" name="Grafik 6">
            <a:extLst>
              <a:ext uri="{FF2B5EF4-FFF2-40B4-BE49-F238E27FC236}">
                <a16:creationId xmlns:a16="http://schemas.microsoft.com/office/drawing/2014/main" id="{6AB2BAC7-91D1-D841-8CB1-3D2C5967E9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cxnSp>
        <p:nvCxnSpPr>
          <p:cNvPr id="9" name="Gerader Verbinder 4">
            <a:extLst>
              <a:ext uri="{FF2B5EF4-FFF2-40B4-BE49-F238E27FC236}">
                <a16:creationId xmlns:a16="http://schemas.microsoft.com/office/drawing/2014/main" id="{5739C50B-B7B8-D64C-8C2E-A3D57A112470}"/>
              </a:ext>
            </a:extLst>
          </p:cNvPr>
          <p:cNvCxnSpPr/>
          <p:nvPr userDrawn="1"/>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txBox="1">
            <a:spLocks/>
          </p:cNvSpPr>
          <p:nvPr userDrawn="1"/>
        </p:nvSpPr>
        <p:spPr>
          <a:xfrm>
            <a:off x="954757" y="6227763"/>
            <a:ext cx="7002462" cy="630237"/>
          </a:xfrm>
          <a:prstGeom prst="rect">
            <a:avLst/>
          </a:prstGeom>
        </p:spPr>
        <p:txBody>
          <a:bodyPr lIns="0" tIns="0" rIns="0" bIns="0"/>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de-DE" altLang="de-DE" sz="900" baseline="0" dirty="0">
                <a:solidFill>
                  <a:schemeClr val="tx1"/>
                </a:solidFill>
              </a:rPr>
              <a:t>RWTH Aachen University | International Academy </a:t>
            </a:r>
            <a:endParaRPr lang="de-DE" altLang="de-DE" sz="900" dirty="0">
              <a:solidFill>
                <a:schemeClr val="tx1"/>
              </a:solidFill>
            </a:endParaRPr>
          </a:p>
        </p:txBody>
      </p:sp>
      <p:sp>
        <p:nvSpPr>
          <p:cNvPr id="11" name="Textfeld 13"/>
          <p:cNvSpPr txBox="1">
            <a:spLocks noChangeArrowheads="1"/>
          </p:cNvSpPr>
          <p:nvPr userDrawn="1"/>
        </p:nvSpPr>
        <p:spPr bwMode="auto">
          <a:xfrm>
            <a:off x="360363" y="6227763"/>
            <a:ext cx="730250" cy="39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4098625E-664F-4FA4-A405-1CA5D786A485}" type="slidenum">
              <a:rPr lang="de-DE" altLang="de-DE" sz="900">
                <a:solidFill>
                  <a:schemeClr val="tx1"/>
                </a:solidFill>
              </a:rPr>
              <a:pPr eaLnBrk="1" hangingPunct="1"/>
              <a:t>‹#›</a:t>
            </a:fld>
            <a:endParaRPr lang="de-DE" altLang="de-DE" sz="900" dirty="0">
              <a:solidFill>
                <a:schemeClr val="tx1"/>
              </a:solidFill>
            </a:endParaRPr>
          </a:p>
        </p:txBody>
      </p:sp>
    </p:spTree>
    <p:extLst>
      <p:ext uri="{BB962C8B-B14F-4D97-AF65-F5344CB8AC3E}">
        <p14:creationId xmlns:p14="http://schemas.microsoft.com/office/powerpoint/2010/main" val="400918445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_Bild">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83117" y="1152525"/>
            <a:ext cx="11483446" cy="3968116"/>
          </a:xfrm>
          <a:prstGeom prst="rect">
            <a:avLst/>
          </a:prstGeom>
        </p:spPr>
      </p:pic>
      <p:sp>
        <p:nvSpPr>
          <p:cNvPr id="10" name="Textplatzhalter 9"/>
          <p:cNvSpPr>
            <a:spLocks noGrp="1"/>
          </p:cNvSpPr>
          <p:nvPr>
            <p:ph type="body" sz="quarter" idx="13"/>
          </p:nvPr>
        </p:nvSpPr>
        <p:spPr>
          <a:xfrm>
            <a:off x="383117" y="5359401"/>
            <a:ext cx="11484000" cy="499533"/>
          </a:xfrm>
          <a:prstGeom prst="rect">
            <a:avLst/>
          </a:prstGeom>
        </p:spPr>
        <p:txBody>
          <a:bodyPr>
            <a:normAutofit/>
          </a:bodyPr>
          <a:lstStyle>
            <a:lvl1pPr marL="0" indent="0" algn="r">
              <a:buNone/>
              <a:defRPr sz="900" baseline="0"/>
            </a:lvl1pPr>
          </a:lstStyle>
          <a:p>
            <a:pPr lvl="0"/>
            <a:r>
              <a:rPr lang="de-DE"/>
              <a:t>Textmasterformat bearbeiten</a:t>
            </a:r>
          </a:p>
        </p:txBody>
      </p:sp>
      <p:sp>
        <p:nvSpPr>
          <p:cNvPr id="5" name="Title 1"/>
          <p:cNvSpPr>
            <a:spLocks noGrp="1"/>
          </p:cNvSpPr>
          <p:nvPr>
            <p:ph type="title"/>
          </p:nvPr>
        </p:nvSpPr>
        <p:spPr>
          <a:xfrm>
            <a:off x="384000" y="201600"/>
            <a:ext cx="1148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Tree>
    <p:extLst>
      <p:ext uri="{BB962C8B-B14F-4D97-AF65-F5344CB8AC3E}">
        <p14:creationId xmlns:p14="http://schemas.microsoft.com/office/powerpoint/2010/main" val="371677690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_Diagramm">
    <p:spTree>
      <p:nvGrpSpPr>
        <p:cNvPr id="1" name=""/>
        <p:cNvGrpSpPr/>
        <p:nvPr/>
      </p:nvGrpSpPr>
      <p:grpSpPr>
        <a:xfrm>
          <a:off x="0" y="0"/>
          <a:ext cx="0" cy="0"/>
          <a:chOff x="0" y="0"/>
          <a:chExt cx="0" cy="0"/>
        </a:xfrm>
      </p:grpSpPr>
      <p:sp>
        <p:nvSpPr>
          <p:cNvPr id="12" name="Textplatzhalter 24"/>
          <p:cNvSpPr>
            <a:spLocks noGrp="1"/>
          </p:cNvSpPr>
          <p:nvPr>
            <p:ph type="body" sz="quarter" idx="11"/>
          </p:nvPr>
        </p:nvSpPr>
        <p:spPr>
          <a:xfrm>
            <a:off x="384000" y="1152000"/>
            <a:ext cx="11484000" cy="252000"/>
          </a:xfrm>
          <a:prstGeom prst="rect">
            <a:avLst/>
          </a:prstGeom>
        </p:spPr>
        <p:txBody>
          <a:bodyPr lIns="0" tIns="0" rIns="0" bIns="0"/>
          <a:lstStyle>
            <a:lvl1pPr marL="0" indent="0">
              <a:lnSpc>
                <a:spcPct val="100000"/>
              </a:lnSpc>
              <a:buFontTx/>
              <a:buNone/>
              <a:defRPr sz="2000" b="1"/>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e-DE"/>
              <a:t>Textmasterformat bearbeiten</a:t>
            </a:r>
          </a:p>
        </p:txBody>
      </p:sp>
      <p:sp>
        <p:nvSpPr>
          <p:cNvPr id="9" name="Diagrammplatzhalter 8"/>
          <p:cNvSpPr>
            <a:spLocks noGrp="1"/>
          </p:cNvSpPr>
          <p:nvPr>
            <p:ph type="chart" sz="quarter" idx="13"/>
          </p:nvPr>
        </p:nvSpPr>
        <p:spPr>
          <a:xfrm>
            <a:off x="383117" y="1684800"/>
            <a:ext cx="11484000" cy="3632200"/>
          </a:xfrm>
          <a:prstGeom prst="rect">
            <a:avLst/>
          </a:prstGeom>
        </p:spPr>
        <p:txBody>
          <a:bodyPr lIns="0" tIns="0" rIns="0" bIns="0"/>
          <a:lstStyle/>
          <a:p>
            <a:pPr lvl="0"/>
            <a:r>
              <a:rPr lang="de-DE" noProof="0"/>
              <a:t>Diagramm durch Klicken auf Symbol hinzufügen</a:t>
            </a:r>
          </a:p>
        </p:txBody>
      </p:sp>
      <p:sp>
        <p:nvSpPr>
          <p:cNvPr id="5" name="Title 1"/>
          <p:cNvSpPr>
            <a:spLocks noGrp="1"/>
          </p:cNvSpPr>
          <p:nvPr>
            <p:ph type="title"/>
          </p:nvPr>
        </p:nvSpPr>
        <p:spPr>
          <a:xfrm>
            <a:off x="384000" y="201600"/>
            <a:ext cx="1148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Tree>
    <p:extLst>
      <p:ext uri="{BB962C8B-B14F-4D97-AF65-F5344CB8AC3E}">
        <p14:creationId xmlns:p14="http://schemas.microsoft.com/office/powerpoint/2010/main" val="393372590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bschlussfolie">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sp>
        <p:nvSpPr>
          <p:cNvPr id="3" name="Title 1"/>
          <p:cNvSpPr txBox="1">
            <a:spLocks/>
          </p:cNvSpPr>
          <p:nvPr/>
        </p:nvSpPr>
        <p:spPr>
          <a:xfrm>
            <a:off x="2394065" y="2869199"/>
            <a:ext cx="9472498" cy="697913"/>
          </a:xfrm>
          <a:prstGeom prst="rect">
            <a:avLst/>
          </a:prstGeom>
        </p:spPr>
        <p:txBody>
          <a:bodyPr lIns="0" tIns="0" rIns="0" bIns="0"/>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defRPr/>
            </a:pPr>
            <a:r>
              <a:rPr lang="de-DE" altLang="de-DE" sz="3200" b="1" dirty="0" err="1">
                <a:solidFill>
                  <a:schemeClr val="tx2"/>
                </a:solidFill>
              </a:rPr>
              <a:t>谢谢</a:t>
            </a:r>
            <a:r>
              <a:rPr lang="zh-CN" altLang="en-US" sz="3200" b="1" dirty="0">
                <a:solidFill>
                  <a:schemeClr val="tx2"/>
                </a:solidFill>
              </a:rPr>
              <a:t>！</a:t>
            </a:r>
            <a:endParaRPr lang="en-US" altLang="de-DE" sz="3200" b="1" dirty="0">
              <a:solidFill>
                <a:schemeClr val="tx2"/>
              </a:solidFill>
            </a:endParaRPr>
          </a:p>
        </p:txBody>
      </p:sp>
      <p:cxnSp>
        <p:nvCxnSpPr>
          <p:cNvPr id="5" name="Gerader Verbinder 11"/>
          <p:cNvCxnSpPr/>
          <p:nvPr/>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platzhalter 24"/>
          <p:cNvSpPr>
            <a:spLocks noGrp="1"/>
          </p:cNvSpPr>
          <p:nvPr>
            <p:ph type="body" sz="quarter" idx="11"/>
          </p:nvPr>
        </p:nvSpPr>
        <p:spPr>
          <a:xfrm>
            <a:off x="384000" y="3988800"/>
            <a:ext cx="11484000" cy="1656000"/>
          </a:xfrm>
          <a:prstGeom prst="rect">
            <a:avLst/>
          </a:prstGeom>
        </p:spPr>
        <p:txBody>
          <a:bodyPr lIns="0" tIns="0" rIns="0" bIns="0"/>
          <a:lstStyle>
            <a:lvl1pPr marL="0" indent="0">
              <a:lnSpc>
                <a:spcPct val="100000"/>
              </a:lnSpc>
              <a:spcBef>
                <a:spcPts val="0"/>
              </a:spcBef>
              <a:buFontTx/>
              <a:buNone/>
              <a:defRPr sz="1600" b="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e-DE"/>
              <a:t>Textmasterformat bearbeiten</a:t>
            </a:r>
          </a:p>
        </p:txBody>
      </p:sp>
    </p:spTree>
    <p:extLst>
      <p:ext uri="{BB962C8B-B14F-4D97-AF65-F5344CB8AC3E}">
        <p14:creationId xmlns:p14="http://schemas.microsoft.com/office/powerpoint/2010/main" val="83129256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979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00549F"/>
                </a:solidFill>
                <a:latin typeface="微软雅黑"/>
                <a:cs typeface="微软雅黑"/>
              </a:defRPr>
            </a:lvl1pPr>
          </a:lstStyle>
          <a:p>
            <a:endParaRPr/>
          </a:p>
        </p:txBody>
      </p:sp>
      <p:sp>
        <p:nvSpPr>
          <p:cNvPr id="3" name="Holder 3"/>
          <p:cNvSpPr>
            <a:spLocks noGrp="1"/>
          </p:cNvSpPr>
          <p:nvPr>
            <p:ph type="body" idx="1"/>
          </p:nvPr>
        </p:nvSpPr>
        <p:spPr/>
        <p:txBody>
          <a:bodyPr lIns="0" tIns="0" rIns="0" bIns="0"/>
          <a:lstStyle>
            <a:lvl1pPr>
              <a:defRPr sz="1600" b="0" i="0">
                <a:solidFill>
                  <a:schemeClr val="tx1"/>
                </a:solidFill>
                <a:latin typeface="微软雅黑 Light"/>
                <a:cs typeface="微软雅黑 Light"/>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00549F"/>
                </a:solidFill>
                <a:latin typeface="Arial"/>
                <a:cs typeface="Arial"/>
              </a:defRPr>
            </a:lvl1pPr>
          </a:lstStyle>
          <a:p>
            <a:pPr marL="12700">
              <a:lnSpc>
                <a:spcPct val="100000"/>
              </a:lnSpc>
              <a:spcBef>
                <a:spcPts val="15"/>
              </a:spcBef>
            </a:pPr>
            <a:r>
              <a:rPr dirty="0"/>
              <a:t>RWTH </a:t>
            </a:r>
            <a:r>
              <a:rPr spc="-5" dirty="0"/>
              <a:t>3+1+2 Program </a:t>
            </a:r>
            <a:r>
              <a:rPr dirty="0"/>
              <a:t>| RWTH </a:t>
            </a:r>
            <a:r>
              <a:rPr spc="-5" dirty="0"/>
              <a:t>International Academy </a:t>
            </a:r>
            <a:r>
              <a:rPr dirty="0"/>
              <a:t>|</a:t>
            </a:r>
            <a:r>
              <a:rPr spc="-30" dirty="0"/>
              <a:t> </a:t>
            </a:r>
            <a:r>
              <a:rPr spc="-5" dirty="0"/>
              <a:t>Intake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8/21/2025</a:t>
            </a:fld>
            <a:endParaRPr lang="en-US"/>
          </a:p>
        </p:txBody>
      </p:sp>
      <p:sp>
        <p:nvSpPr>
          <p:cNvPr id="6" name="Holder 6"/>
          <p:cNvSpPr>
            <a:spLocks noGrp="1"/>
          </p:cNvSpPr>
          <p:nvPr>
            <p:ph type="sldNum" sz="quarter" idx="7"/>
          </p:nvPr>
        </p:nvSpPr>
        <p:spPr/>
        <p:txBody>
          <a:bodyPr lIns="0" tIns="0" rIns="0" bIns="0"/>
          <a:lstStyle>
            <a:lvl1pPr>
              <a:defRPr sz="900" b="0" i="0">
                <a:solidFill>
                  <a:srgbClr val="00549F"/>
                </a:solidFill>
                <a:latin typeface="Arial"/>
                <a:cs typeface="Arial"/>
              </a:defRPr>
            </a:lvl1pPr>
          </a:lstStyle>
          <a:p>
            <a:pPr marL="25400">
              <a:lnSpc>
                <a:spcPct val="100000"/>
              </a:lnSpc>
              <a:spcBef>
                <a:spcPts val="15"/>
              </a:spcBef>
            </a:pPr>
            <a:fld id="{81D60167-4931-47E6-BA6A-407CBD079E47}" type="slidenum">
              <a:rPr dirty="0"/>
              <a:t>‹#›</a:t>
            </a:fld>
            <a:endParaRPr dirty="0"/>
          </a:p>
        </p:txBody>
      </p:sp>
    </p:spTree>
    <p:extLst>
      <p:ext uri="{BB962C8B-B14F-4D97-AF65-F5344CB8AC3E}">
        <p14:creationId xmlns:p14="http://schemas.microsoft.com/office/powerpoint/2010/main" val="112597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00549F"/>
                </a:solidFill>
                <a:latin typeface="微软雅黑"/>
                <a:cs typeface="微软雅黑"/>
              </a:defRPr>
            </a:lvl1pPr>
          </a:lstStyle>
          <a:p>
            <a:endParaRPr/>
          </a:p>
        </p:txBody>
      </p:sp>
      <p:sp>
        <p:nvSpPr>
          <p:cNvPr id="3" name="Holder 3"/>
          <p:cNvSpPr>
            <a:spLocks noGrp="1"/>
          </p:cNvSpPr>
          <p:nvPr>
            <p:ph sz="half" idx="2"/>
          </p:nvPr>
        </p:nvSpPr>
        <p:spPr>
          <a:xfrm>
            <a:off x="627510" y="1799122"/>
            <a:ext cx="5062220" cy="36480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6284276" y="1030732"/>
            <a:ext cx="5472430" cy="4701540"/>
          </a:xfrm>
          <a:prstGeom prst="rect">
            <a:avLst/>
          </a:prstGeom>
        </p:spPr>
        <p:txBody>
          <a:bodyPr wrap="square" lIns="0" tIns="0" rIns="0" bIns="0">
            <a:spAutoFit/>
          </a:bodyPr>
          <a:lstStyle>
            <a:lvl1pPr>
              <a:defRPr sz="1600" b="0" i="0">
                <a:solidFill>
                  <a:schemeClr val="tx1"/>
                </a:solidFill>
                <a:latin typeface="微软雅黑 Light"/>
                <a:cs typeface="微软雅黑 Light"/>
              </a:defRPr>
            </a:lvl1pPr>
          </a:lstStyle>
          <a:p>
            <a:endParaRPr/>
          </a:p>
        </p:txBody>
      </p:sp>
      <p:sp>
        <p:nvSpPr>
          <p:cNvPr id="5" name="Holder 5"/>
          <p:cNvSpPr>
            <a:spLocks noGrp="1"/>
          </p:cNvSpPr>
          <p:nvPr>
            <p:ph type="ftr" sz="quarter" idx="5"/>
          </p:nvPr>
        </p:nvSpPr>
        <p:spPr/>
        <p:txBody>
          <a:bodyPr lIns="0" tIns="0" rIns="0" bIns="0"/>
          <a:lstStyle>
            <a:lvl1pPr>
              <a:defRPr sz="900" b="0" i="0">
                <a:solidFill>
                  <a:schemeClr val="tx1"/>
                </a:solidFill>
                <a:latin typeface="Arial"/>
                <a:cs typeface="Arial"/>
              </a:defRPr>
            </a:lvl1pPr>
          </a:lstStyle>
          <a:p>
            <a:pPr marL="12700">
              <a:lnSpc>
                <a:spcPct val="100000"/>
              </a:lnSpc>
              <a:spcBef>
                <a:spcPts val="15"/>
              </a:spcBef>
            </a:pPr>
            <a:r>
              <a:rPr dirty="0"/>
              <a:t>RWTH</a:t>
            </a:r>
            <a:r>
              <a:rPr spc="-5" dirty="0"/>
              <a:t> Aachen University</a:t>
            </a:r>
            <a:r>
              <a:rPr dirty="0"/>
              <a:t> | </a:t>
            </a:r>
            <a:r>
              <a:rPr spc="-5" dirty="0"/>
              <a:t>International</a:t>
            </a:r>
            <a:r>
              <a:rPr dirty="0"/>
              <a:t> </a:t>
            </a:r>
            <a:r>
              <a:rPr spc="-5" dirty="0"/>
              <a:t>Academy</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8/21/2025</a:t>
            </a:fld>
            <a:endParaRPr lang="en-US"/>
          </a:p>
        </p:txBody>
      </p:sp>
      <p:sp>
        <p:nvSpPr>
          <p:cNvPr id="7" name="Holder 7"/>
          <p:cNvSpPr>
            <a:spLocks noGrp="1"/>
          </p:cNvSpPr>
          <p:nvPr>
            <p:ph type="sldNum" sz="quarter" idx="7"/>
          </p:nvPr>
        </p:nvSpPr>
        <p:spPr/>
        <p:txBody>
          <a:bodyPr lIns="0" tIns="0" rIns="0" bIns="0"/>
          <a:lstStyle>
            <a:lvl1pPr>
              <a:defRPr sz="900" b="0" i="0">
                <a:solidFill>
                  <a:schemeClr val="tx1"/>
                </a:solidFill>
                <a:latin typeface="Arial"/>
                <a:cs typeface="Arial"/>
              </a:defRPr>
            </a:lvl1pPr>
          </a:lstStyle>
          <a:p>
            <a:pPr marL="38100">
              <a:lnSpc>
                <a:spcPct val="100000"/>
              </a:lnSpc>
              <a:spcBef>
                <a:spcPts val="15"/>
              </a:spcBef>
            </a:pPr>
            <a:fld id="{81D60167-4931-47E6-BA6A-407CBD079E47}" type="slidenum">
              <a:rPr dirty="0"/>
              <a:t>‹#›</a:t>
            </a:fld>
            <a:endParaRPr dirty="0"/>
          </a:p>
        </p:txBody>
      </p:sp>
    </p:spTree>
    <p:extLst>
      <p:ext uri="{BB962C8B-B14F-4D97-AF65-F5344CB8AC3E}">
        <p14:creationId xmlns:p14="http://schemas.microsoft.com/office/powerpoint/2010/main" val="379922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_1/3 Foto">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2294313"/>
          </a:xfrm>
          <a:prstGeom prst="rect">
            <a:avLst/>
          </a:prstGeom>
        </p:spPr>
      </p:pic>
      <p:sp>
        <p:nvSpPr>
          <p:cNvPr id="5" name="Title 1"/>
          <p:cNvSpPr>
            <a:spLocks noGrp="1"/>
          </p:cNvSpPr>
          <p:nvPr>
            <p:ph type="ctrTitle"/>
          </p:nvPr>
        </p:nvSpPr>
        <p:spPr>
          <a:xfrm>
            <a:off x="384000" y="2487600"/>
            <a:ext cx="1148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6" name="Subtitle 2"/>
          <p:cNvSpPr>
            <a:spLocks noGrp="1"/>
          </p:cNvSpPr>
          <p:nvPr>
            <p:ph type="subTitle" idx="1"/>
          </p:nvPr>
        </p:nvSpPr>
        <p:spPr>
          <a:xfrm>
            <a:off x="384000" y="2980800"/>
            <a:ext cx="11484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7" name="Grafik 6">
            <a:extLst>
              <a:ext uri="{FF2B5EF4-FFF2-40B4-BE49-F238E27FC236}">
                <a16:creationId xmlns:a16="http://schemas.microsoft.com/office/drawing/2014/main" id="{368FEC0B-7645-C142-BD43-38CE58943FA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cxnSp>
        <p:nvCxnSpPr>
          <p:cNvPr id="8" name="Gerader Verbinder 4">
            <a:extLst>
              <a:ext uri="{FF2B5EF4-FFF2-40B4-BE49-F238E27FC236}">
                <a16:creationId xmlns:a16="http://schemas.microsoft.com/office/drawing/2014/main" id="{1FA62E7D-3049-EE47-806A-4EB5EF217440}"/>
              </a:ext>
            </a:extLst>
          </p:cNvPr>
          <p:cNvCxnSpPr/>
          <p:nvPr userDrawn="1"/>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91083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_2/3 Foto">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90000" y="0"/>
            <a:ext cx="3312548" cy="2204215"/>
          </a:xfrm>
          <a:prstGeom prst="rect">
            <a:avLst/>
          </a:prstGeom>
        </p:spPr>
      </p:pic>
      <p:pic>
        <p:nvPicPr>
          <p:cNvPr id="2" name="Grafik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89063" y="2311422"/>
            <a:ext cx="3325843" cy="2217229"/>
          </a:xfrm>
          <a:prstGeom prst="rect">
            <a:avLst/>
          </a:prstGeom>
        </p:spPr>
      </p:pic>
      <p:sp>
        <p:nvSpPr>
          <p:cNvPr id="10" name="Title 1"/>
          <p:cNvSpPr>
            <a:spLocks noGrp="1"/>
          </p:cNvSpPr>
          <p:nvPr>
            <p:ph type="ctrTitle"/>
          </p:nvPr>
        </p:nvSpPr>
        <p:spPr>
          <a:xfrm>
            <a:off x="384000" y="4737600"/>
            <a:ext cx="1148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11" name="Subtitle 2"/>
          <p:cNvSpPr>
            <a:spLocks noGrp="1"/>
          </p:cNvSpPr>
          <p:nvPr>
            <p:ph type="subTitle" idx="1"/>
          </p:nvPr>
        </p:nvSpPr>
        <p:spPr>
          <a:xfrm>
            <a:off x="384000" y="5230801"/>
            <a:ext cx="11484000" cy="812813"/>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8" name="Grafik 7">
            <a:extLst>
              <a:ext uri="{FF2B5EF4-FFF2-40B4-BE49-F238E27FC236}">
                <a16:creationId xmlns:a16="http://schemas.microsoft.com/office/drawing/2014/main" id="{DA8878BC-9A46-5442-8231-2AA3F6EAC7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cxnSp>
        <p:nvCxnSpPr>
          <p:cNvPr id="9" name="Gerader Verbinder 4">
            <a:extLst>
              <a:ext uri="{FF2B5EF4-FFF2-40B4-BE49-F238E27FC236}">
                <a16:creationId xmlns:a16="http://schemas.microsoft.com/office/drawing/2014/main" id="{B493A33C-DCB2-F949-9BBC-19840EBED577}"/>
              </a:ext>
            </a:extLst>
          </p:cNvPr>
          <p:cNvCxnSpPr/>
          <p:nvPr userDrawn="1"/>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 y="2311422"/>
            <a:ext cx="4962697" cy="2210702"/>
          </a:xfrm>
          <a:prstGeom prst="rect">
            <a:avLst/>
          </a:prstGeom>
        </p:spPr>
      </p:pic>
      <p:pic>
        <p:nvPicPr>
          <p:cNvPr id="14" name="Grafik 1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0" y="1"/>
            <a:ext cx="3316434" cy="2210301"/>
          </a:xfrm>
          <a:prstGeom prst="rect">
            <a:avLst/>
          </a:prstGeom>
        </p:spPr>
      </p:pic>
      <p:pic>
        <p:nvPicPr>
          <p:cNvPr id="15" name="Grafik 14"/>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3424289" y="0"/>
            <a:ext cx="5345638" cy="2202873"/>
          </a:xfrm>
          <a:prstGeom prst="rect">
            <a:avLst/>
          </a:prstGeom>
        </p:spPr>
      </p:pic>
      <p:pic>
        <p:nvPicPr>
          <p:cNvPr id="6" name="Picture 5" descr="A picture containing person, indoor, wall, microscope&#10;&#10;Description automatically generated">
            <a:extLst>
              <a:ext uri="{FF2B5EF4-FFF2-40B4-BE49-F238E27FC236}">
                <a16:creationId xmlns:a16="http://schemas.microsoft.com/office/drawing/2014/main" id="{86655941-EFA9-6A48-98DB-75D6B1A9BC19}"/>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8541271" y="2311422"/>
            <a:ext cx="3661277" cy="2217229"/>
          </a:xfrm>
          <a:prstGeom prst="rect">
            <a:avLst/>
          </a:prstGeom>
        </p:spPr>
      </p:pic>
    </p:spTree>
    <p:extLst>
      <p:ext uri="{BB962C8B-B14F-4D97-AF65-F5344CB8AC3E}">
        <p14:creationId xmlns:p14="http://schemas.microsoft.com/office/powerpoint/2010/main" val="160279678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el_2/3 Foto">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92467" y="0"/>
            <a:ext cx="3307614" cy="2204215"/>
          </a:xfrm>
          <a:prstGeom prst="rect">
            <a:avLst/>
          </a:prstGeom>
        </p:spPr>
      </p:pic>
      <p:pic>
        <p:nvPicPr>
          <p:cNvPr id="2" name="Grafik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89063" y="2311422"/>
            <a:ext cx="3325843" cy="2217229"/>
          </a:xfrm>
          <a:prstGeom prst="rect">
            <a:avLst/>
          </a:prstGeom>
        </p:spPr>
      </p:pic>
      <p:sp>
        <p:nvSpPr>
          <p:cNvPr id="10" name="Title 1"/>
          <p:cNvSpPr>
            <a:spLocks noGrp="1"/>
          </p:cNvSpPr>
          <p:nvPr>
            <p:ph type="ctrTitle"/>
          </p:nvPr>
        </p:nvSpPr>
        <p:spPr>
          <a:xfrm>
            <a:off x="384000" y="4737600"/>
            <a:ext cx="1148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11" name="Subtitle 2"/>
          <p:cNvSpPr>
            <a:spLocks noGrp="1"/>
          </p:cNvSpPr>
          <p:nvPr>
            <p:ph type="subTitle" idx="1"/>
          </p:nvPr>
        </p:nvSpPr>
        <p:spPr>
          <a:xfrm>
            <a:off x="384000" y="5230801"/>
            <a:ext cx="11484000" cy="812813"/>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8" name="Grafik 7">
            <a:extLst>
              <a:ext uri="{FF2B5EF4-FFF2-40B4-BE49-F238E27FC236}">
                <a16:creationId xmlns:a16="http://schemas.microsoft.com/office/drawing/2014/main" id="{DA8878BC-9A46-5442-8231-2AA3F6EAC7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cxnSp>
        <p:nvCxnSpPr>
          <p:cNvPr id="9" name="Gerader Verbinder 4">
            <a:extLst>
              <a:ext uri="{FF2B5EF4-FFF2-40B4-BE49-F238E27FC236}">
                <a16:creationId xmlns:a16="http://schemas.microsoft.com/office/drawing/2014/main" id="{B493A33C-DCB2-F949-9BBC-19840EBED577}"/>
              </a:ext>
            </a:extLst>
          </p:cNvPr>
          <p:cNvCxnSpPr/>
          <p:nvPr userDrawn="1"/>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 y="2311422"/>
            <a:ext cx="4962697" cy="2210702"/>
          </a:xfrm>
          <a:prstGeom prst="rect">
            <a:avLst/>
          </a:prstGeom>
        </p:spPr>
      </p:pic>
      <p:pic>
        <p:nvPicPr>
          <p:cNvPr id="14" name="Grafik 1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0" y="1"/>
            <a:ext cx="3316433" cy="2210301"/>
          </a:xfrm>
          <a:prstGeom prst="rect">
            <a:avLst/>
          </a:prstGeom>
        </p:spPr>
      </p:pic>
      <p:pic>
        <p:nvPicPr>
          <p:cNvPr id="15" name="Grafik 14"/>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3424289" y="0"/>
            <a:ext cx="5345638" cy="2202873"/>
          </a:xfrm>
          <a:prstGeom prst="rect">
            <a:avLst/>
          </a:prstGeom>
        </p:spPr>
      </p:pic>
      <p:pic>
        <p:nvPicPr>
          <p:cNvPr id="16" name="Picture 15" descr="A picture containing person, indoor, wall, microscope&#10;&#10;Description automatically generated">
            <a:extLst>
              <a:ext uri="{FF2B5EF4-FFF2-40B4-BE49-F238E27FC236}">
                <a16:creationId xmlns:a16="http://schemas.microsoft.com/office/drawing/2014/main" id="{FEF69AF8-AC56-9541-9B07-8A46D90A6DC4}"/>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8541271" y="2311422"/>
            <a:ext cx="3661277" cy="2217229"/>
          </a:xfrm>
          <a:prstGeom prst="rect">
            <a:avLst/>
          </a:prstGeom>
        </p:spPr>
      </p:pic>
    </p:spTree>
    <p:extLst>
      <p:ext uri="{BB962C8B-B14F-4D97-AF65-F5344CB8AC3E}">
        <p14:creationId xmlns:p14="http://schemas.microsoft.com/office/powerpoint/2010/main" val="98963197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_Text">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cxnSp>
        <p:nvCxnSpPr>
          <p:cNvPr id="5" name="Gerader Verbinder 4"/>
          <p:cNvCxnSpPr/>
          <p:nvPr/>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ctrTitle"/>
          </p:nvPr>
        </p:nvSpPr>
        <p:spPr>
          <a:xfrm>
            <a:off x="384000" y="2487600"/>
            <a:ext cx="1148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12" name="Subtitle 2"/>
          <p:cNvSpPr>
            <a:spLocks noGrp="1"/>
          </p:cNvSpPr>
          <p:nvPr>
            <p:ph type="subTitle" idx="1"/>
          </p:nvPr>
        </p:nvSpPr>
        <p:spPr>
          <a:xfrm>
            <a:off x="384000" y="2980800"/>
            <a:ext cx="11484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222621722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_mittig, horizontale Linie">
    <p:spTree>
      <p:nvGrpSpPr>
        <p:cNvPr id="1" name=""/>
        <p:cNvGrpSpPr/>
        <p:nvPr/>
      </p:nvGrpSpPr>
      <p:grpSpPr>
        <a:xfrm>
          <a:off x="0" y="0"/>
          <a:ext cx="0" cy="0"/>
          <a:chOff x="0" y="0"/>
          <a:chExt cx="0" cy="0"/>
        </a:xfrm>
      </p:grpSpPr>
      <p:cxnSp>
        <p:nvCxnSpPr>
          <p:cNvPr id="4" name="Gerader Verbinder 3"/>
          <p:cNvCxnSpPr/>
          <p:nvPr/>
        </p:nvCxnSpPr>
        <p:spPr>
          <a:xfrm>
            <a:off x="392113" y="303688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p:nvPr>
        </p:nvSpPr>
        <p:spPr>
          <a:xfrm>
            <a:off x="384000" y="2487600"/>
            <a:ext cx="1148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9" name="Subtitle 2"/>
          <p:cNvSpPr>
            <a:spLocks noGrp="1"/>
          </p:cNvSpPr>
          <p:nvPr>
            <p:ph type="subTitle" idx="1"/>
          </p:nvPr>
        </p:nvSpPr>
        <p:spPr>
          <a:xfrm>
            <a:off x="384000" y="3196800"/>
            <a:ext cx="11484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7" name="Grafik 6">
            <a:extLst>
              <a:ext uri="{FF2B5EF4-FFF2-40B4-BE49-F238E27FC236}">
                <a16:creationId xmlns:a16="http://schemas.microsoft.com/office/drawing/2014/main" id="{A6A43C7F-79D6-6A4A-B251-ABDFB6F39D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cxnSp>
        <p:nvCxnSpPr>
          <p:cNvPr id="10" name="Gerader Verbinder 4">
            <a:extLst>
              <a:ext uri="{FF2B5EF4-FFF2-40B4-BE49-F238E27FC236}">
                <a16:creationId xmlns:a16="http://schemas.microsoft.com/office/drawing/2014/main" id="{02E7D366-7BB0-4F4E-849C-FB53AF895B87}"/>
              </a:ext>
            </a:extLst>
          </p:cNvPr>
          <p:cNvCxnSpPr/>
          <p:nvPr userDrawn="1"/>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47613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_Aufzählung">
    <p:spTree>
      <p:nvGrpSpPr>
        <p:cNvPr id="1" name=""/>
        <p:cNvGrpSpPr/>
        <p:nvPr/>
      </p:nvGrpSpPr>
      <p:grpSpPr>
        <a:xfrm>
          <a:off x="0" y="0"/>
          <a:ext cx="0" cy="0"/>
          <a:chOff x="0" y="0"/>
          <a:chExt cx="0" cy="0"/>
        </a:xfrm>
      </p:grpSpPr>
      <p:sp>
        <p:nvSpPr>
          <p:cNvPr id="12" name="Textplatzhalter 11"/>
          <p:cNvSpPr>
            <a:spLocks noGrp="1"/>
          </p:cNvSpPr>
          <p:nvPr>
            <p:ph type="body" sz="quarter" idx="13"/>
          </p:nvPr>
        </p:nvSpPr>
        <p:spPr>
          <a:xfrm>
            <a:off x="373038" y="1684800"/>
            <a:ext cx="11484000" cy="3193200"/>
          </a:xfrm>
          <a:prstGeom prst="rect">
            <a:avLst/>
          </a:prstGeom>
        </p:spPr>
        <p:txBody>
          <a:bodyPr lIns="0" tIns="0" rIns="0" bIns="0"/>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5" name="Title 1"/>
          <p:cNvSpPr>
            <a:spLocks noGrp="1"/>
          </p:cNvSpPr>
          <p:nvPr>
            <p:ph type="title"/>
          </p:nvPr>
        </p:nvSpPr>
        <p:spPr>
          <a:xfrm>
            <a:off x="384000" y="201600"/>
            <a:ext cx="1148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6" name="Content Placeholder 2"/>
          <p:cNvSpPr>
            <a:spLocks noGrp="1"/>
          </p:cNvSpPr>
          <p:nvPr>
            <p:ph idx="1"/>
          </p:nvPr>
        </p:nvSpPr>
        <p:spPr>
          <a:xfrm>
            <a:off x="384000" y="1152000"/>
            <a:ext cx="11484000" cy="252000"/>
          </a:xfrm>
          <a:prstGeom prst="rect">
            <a:avLst/>
          </a:prstGeom>
          <a:noFill/>
        </p:spPr>
        <p:txBody>
          <a:bodyPr lIns="0" tIns="0" rIns="0" bIns="0"/>
          <a:lstStyle>
            <a:lvl1pPr marL="0" indent="0">
              <a:lnSpc>
                <a:spcPct val="100000"/>
              </a:lnSpc>
              <a:spcBef>
                <a:spcPts val="0"/>
              </a:spcBef>
              <a:buFontTx/>
              <a:buNone/>
              <a:defRPr sz="2000" b="1" i="0"/>
            </a:lvl1pPr>
            <a:lvl2pPr marL="216000" indent="180000">
              <a:buClr>
                <a:schemeClr val="tx2"/>
              </a:buClr>
              <a:defRPr sz="1800"/>
            </a:lvl2pPr>
            <a:lvl3pPr marL="432000" indent="180000">
              <a:buClr>
                <a:schemeClr val="tx2"/>
              </a:buClr>
              <a:buFont typeface="Symbol" panose="05050102010706020507" pitchFamily="18" charset="2"/>
              <a:buChar char="-"/>
              <a:defRPr sz="1600"/>
            </a:lvl3pPr>
            <a:lvl4pPr marL="648000" indent="180000">
              <a:buClr>
                <a:schemeClr val="tx2"/>
              </a:buClr>
              <a:buFont typeface="Wingdings" panose="05000000000000000000" pitchFamily="2" charset="2"/>
              <a:buChar char="§"/>
              <a:defRPr sz="1600"/>
            </a:lvl4pPr>
            <a:lvl5pPr marL="864000" indent="180000">
              <a:buClr>
                <a:schemeClr val="tx2"/>
              </a:buClr>
              <a:buFont typeface="Arial" panose="020B0604020202020204" pitchFamily="34" charset="0"/>
              <a:buChar char="-"/>
              <a:defRPr sz="1600"/>
            </a:lvl5pPr>
          </a:lstStyle>
          <a:p>
            <a:pPr lvl="0"/>
            <a:r>
              <a:rPr lang="de-DE" dirty="0"/>
              <a:t>Textmasterformat bearbeiten</a:t>
            </a:r>
          </a:p>
        </p:txBody>
      </p:sp>
      <p:sp>
        <p:nvSpPr>
          <p:cNvPr id="8" name="文本框 7">
            <a:extLst>
              <a:ext uri="{FF2B5EF4-FFF2-40B4-BE49-F238E27FC236}">
                <a16:creationId xmlns:a16="http://schemas.microsoft.com/office/drawing/2014/main" id="{6BB02F27-A484-6A4E-A9DA-40481D311EEE}"/>
              </a:ext>
            </a:extLst>
          </p:cNvPr>
          <p:cNvSpPr txBox="1"/>
          <p:nvPr userDrawn="1"/>
        </p:nvSpPr>
        <p:spPr>
          <a:xfrm>
            <a:off x="6350696" y="6025019"/>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339734901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_Text">
    <p:spTree>
      <p:nvGrpSpPr>
        <p:cNvPr id="1" name=""/>
        <p:cNvGrpSpPr/>
        <p:nvPr/>
      </p:nvGrpSpPr>
      <p:grpSpPr>
        <a:xfrm>
          <a:off x="0" y="0"/>
          <a:ext cx="0" cy="0"/>
          <a:chOff x="0" y="0"/>
          <a:chExt cx="0" cy="0"/>
        </a:xfrm>
      </p:grpSpPr>
      <p:sp>
        <p:nvSpPr>
          <p:cNvPr id="2" name="Title 1"/>
          <p:cNvSpPr>
            <a:spLocks noGrp="1"/>
          </p:cNvSpPr>
          <p:nvPr>
            <p:ph type="title"/>
          </p:nvPr>
        </p:nvSpPr>
        <p:spPr>
          <a:xfrm>
            <a:off x="384000" y="201600"/>
            <a:ext cx="1148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3" name="Content Placeholder 2"/>
          <p:cNvSpPr>
            <a:spLocks noGrp="1"/>
          </p:cNvSpPr>
          <p:nvPr>
            <p:ph idx="1"/>
          </p:nvPr>
        </p:nvSpPr>
        <p:spPr>
          <a:xfrm>
            <a:off x="384000" y="1152000"/>
            <a:ext cx="11484000" cy="252000"/>
          </a:xfrm>
          <a:prstGeom prst="rect">
            <a:avLst/>
          </a:prstGeom>
          <a:noFill/>
        </p:spPr>
        <p:txBody>
          <a:bodyPr lIns="0" tIns="0" rIns="0" bIns="0"/>
          <a:lstStyle>
            <a:lvl1pPr marL="0" indent="0">
              <a:lnSpc>
                <a:spcPct val="100000"/>
              </a:lnSpc>
              <a:spcBef>
                <a:spcPts val="0"/>
              </a:spcBef>
              <a:buFontTx/>
              <a:buNone/>
              <a:defRPr sz="2000" b="1" i="0"/>
            </a:lvl1pPr>
            <a:lvl2pPr marL="216000" indent="180000">
              <a:buClr>
                <a:schemeClr val="tx2"/>
              </a:buClr>
              <a:defRPr sz="1800"/>
            </a:lvl2pPr>
            <a:lvl3pPr marL="432000" indent="180000">
              <a:buClr>
                <a:schemeClr val="tx2"/>
              </a:buClr>
              <a:buFont typeface="Symbol" panose="05050102010706020507" pitchFamily="18" charset="2"/>
              <a:buChar char="-"/>
              <a:defRPr sz="1600"/>
            </a:lvl3pPr>
            <a:lvl4pPr marL="648000" indent="180000">
              <a:buClr>
                <a:schemeClr val="tx2"/>
              </a:buClr>
              <a:buFont typeface="Wingdings" panose="05000000000000000000" pitchFamily="2" charset="2"/>
              <a:buChar char="§"/>
              <a:defRPr sz="1600"/>
            </a:lvl4pPr>
            <a:lvl5pPr marL="864000" indent="180000">
              <a:buClr>
                <a:schemeClr val="tx2"/>
              </a:buClr>
              <a:buFont typeface="Arial" panose="020B0604020202020204" pitchFamily="34" charset="0"/>
              <a:buChar char="-"/>
              <a:defRPr sz="1600"/>
            </a:lvl5pPr>
          </a:lstStyle>
          <a:p>
            <a:pPr lvl="0"/>
            <a:r>
              <a:rPr lang="de-DE"/>
              <a:t>Textmasterformat bearbeiten</a:t>
            </a:r>
          </a:p>
        </p:txBody>
      </p:sp>
      <p:sp>
        <p:nvSpPr>
          <p:cNvPr id="7" name="Textplatzhalter 6"/>
          <p:cNvSpPr>
            <a:spLocks noGrp="1"/>
          </p:cNvSpPr>
          <p:nvPr>
            <p:ph type="body" sz="quarter" idx="12"/>
          </p:nvPr>
        </p:nvSpPr>
        <p:spPr>
          <a:xfrm>
            <a:off x="383117" y="1684801"/>
            <a:ext cx="11484000" cy="3751263"/>
          </a:xfrm>
          <a:prstGeom prst="rect">
            <a:avLst/>
          </a:prstGeom>
        </p:spPr>
        <p:txBody>
          <a:bodyPr lIns="0" tIns="0" rIns="0" bIns="0"/>
          <a:lstStyle>
            <a:lvl1pPr marL="0" indent="0">
              <a:buFontTx/>
              <a:buNone/>
              <a:defRPr/>
            </a:lvl1pPr>
          </a:lstStyle>
          <a:p>
            <a:pPr lvl="0"/>
            <a:r>
              <a:rPr lang="de-DE"/>
              <a:t>Textmasterformat bearbeiten</a:t>
            </a:r>
          </a:p>
        </p:txBody>
      </p:sp>
    </p:spTree>
    <p:extLst>
      <p:ext uri="{BB962C8B-B14F-4D97-AF65-F5344CB8AC3E}">
        <p14:creationId xmlns:p14="http://schemas.microsoft.com/office/powerpoint/2010/main" val="400574963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_Text_Bild">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96349" y="1684337"/>
            <a:ext cx="3646402" cy="3986417"/>
          </a:xfrm>
          <a:prstGeom prst="rect">
            <a:avLst/>
          </a:prstGeom>
        </p:spPr>
      </p:pic>
      <p:sp>
        <p:nvSpPr>
          <p:cNvPr id="14" name="Textplatzhalter 11"/>
          <p:cNvSpPr>
            <a:spLocks noGrp="1"/>
          </p:cNvSpPr>
          <p:nvPr>
            <p:ph type="body" sz="quarter" idx="14"/>
          </p:nvPr>
        </p:nvSpPr>
        <p:spPr>
          <a:xfrm>
            <a:off x="383117" y="1684800"/>
            <a:ext cx="7560000" cy="3985955"/>
          </a:xfrm>
          <a:prstGeom prst="rect">
            <a:avLst/>
          </a:prstGeom>
        </p:spPr>
        <p:txBody>
          <a:bodyPr lIns="0" tIns="0" rIns="0" bIns="0"/>
          <a:lstStyle/>
          <a:p>
            <a:pPr lvl="0"/>
            <a:r>
              <a:rPr lang="de-DE"/>
              <a:t>Textmasterformat bearbeiten</a:t>
            </a:r>
          </a:p>
          <a:p>
            <a:pPr lvl="1"/>
            <a:r>
              <a:rPr lang="de-DE"/>
              <a:t>Zweite Ebene</a:t>
            </a:r>
          </a:p>
          <a:p>
            <a:pPr lvl="2"/>
            <a:r>
              <a:rPr lang="de-DE"/>
              <a:t>Dritte Ebene</a:t>
            </a:r>
          </a:p>
          <a:p>
            <a:pPr lvl="3"/>
            <a:r>
              <a:rPr lang="de-DE"/>
              <a:t>Vierte Ebene</a:t>
            </a:r>
          </a:p>
        </p:txBody>
      </p:sp>
      <p:sp>
        <p:nvSpPr>
          <p:cNvPr id="6" name="Title 1"/>
          <p:cNvSpPr>
            <a:spLocks noGrp="1"/>
          </p:cNvSpPr>
          <p:nvPr>
            <p:ph type="title"/>
          </p:nvPr>
        </p:nvSpPr>
        <p:spPr>
          <a:xfrm>
            <a:off x="384000" y="201600"/>
            <a:ext cx="1148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7" name="Content Placeholder 2"/>
          <p:cNvSpPr>
            <a:spLocks noGrp="1"/>
          </p:cNvSpPr>
          <p:nvPr>
            <p:ph idx="1"/>
          </p:nvPr>
        </p:nvSpPr>
        <p:spPr>
          <a:xfrm>
            <a:off x="384000" y="1152000"/>
            <a:ext cx="11484000" cy="252000"/>
          </a:xfrm>
          <a:prstGeom prst="rect">
            <a:avLst/>
          </a:prstGeom>
          <a:noFill/>
        </p:spPr>
        <p:txBody>
          <a:bodyPr lIns="0" tIns="0" rIns="0" bIns="0"/>
          <a:lstStyle>
            <a:lvl1pPr marL="0" indent="0">
              <a:lnSpc>
                <a:spcPct val="100000"/>
              </a:lnSpc>
              <a:spcBef>
                <a:spcPts val="0"/>
              </a:spcBef>
              <a:buFontTx/>
              <a:buNone/>
              <a:defRPr sz="2000" b="1" i="0"/>
            </a:lvl1pPr>
            <a:lvl2pPr marL="216000" indent="180000">
              <a:buClr>
                <a:schemeClr val="tx2"/>
              </a:buClr>
              <a:defRPr sz="1800"/>
            </a:lvl2pPr>
            <a:lvl3pPr marL="432000" indent="180000">
              <a:buClr>
                <a:schemeClr val="tx2"/>
              </a:buClr>
              <a:buFont typeface="Symbol" panose="05050102010706020507" pitchFamily="18" charset="2"/>
              <a:buChar char="-"/>
              <a:defRPr sz="1600"/>
            </a:lvl3pPr>
            <a:lvl4pPr marL="648000" indent="180000">
              <a:buClr>
                <a:schemeClr val="tx2"/>
              </a:buClr>
              <a:buFont typeface="Wingdings" panose="05000000000000000000" pitchFamily="2" charset="2"/>
              <a:buChar char="§"/>
              <a:defRPr sz="1600"/>
            </a:lvl4pPr>
            <a:lvl5pPr marL="864000" indent="180000">
              <a:buClr>
                <a:schemeClr val="tx2"/>
              </a:buClr>
              <a:buFont typeface="Arial" panose="020B0604020202020204" pitchFamily="34" charset="0"/>
              <a:buChar char="-"/>
              <a:defRPr sz="1600"/>
            </a:lvl5pPr>
          </a:lstStyle>
          <a:p>
            <a:pPr lvl="0"/>
            <a:r>
              <a:rPr lang="de-DE"/>
              <a:t>Textmasterformat bearbeiten</a:t>
            </a:r>
          </a:p>
        </p:txBody>
      </p:sp>
    </p:spTree>
    <p:extLst>
      <p:ext uri="{BB962C8B-B14F-4D97-AF65-F5344CB8AC3E}">
        <p14:creationId xmlns:p14="http://schemas.microsoft.com/office/powerpoint/2010/main" val="394375845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sp>
        <p:nvSpPr>
          <p:cNvPr id="9" name="Slide Number Placeholder 5"/>
          <p:cNvSpPr txBox="1">
            <a:spLocks/>
          </p:cNvSpPr>
          <p:nvPr/>
        </p:nvSpPr>
        <p:spPr>
          <a:xfrm>
            <a:off x="954757" y="6227763"/>
            <a:ext cx="7002462" cy="630237"/>
          </a:xfrm>
          <a:prstGeom prst="rect">
            <a:avLst/>
          </a:prstGeom>
        </p:spPr>
        <p:txBody>
          <a:bodyPr lIns="0" tIns="0" rIns="0" bIns="0"/>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de-DE" altLang="de-DE" sz="900" baseline="0" dirty="0">
                <a:solidFill>
                  <a:schemeClr val="tx1"/>
                </a:solidFill>
              </a:rPr>
              <a:t>RWTH Aachen University | International Academy </a:t>
            </a:r>
            <a:endParaRPr lang="de-DE" altLang="de-DE" sz="900" dirty="0">
              <a:solidFill>
                <a:schemeClr val="tx1"/>
              </a:solidFill>
            </a:endParaRPr>
          </a:p>
        </p:txBody>
      </p:sp>
      <p:cxnSp>
        <p:nvCxnSpPr>
          <p:cNvPr id="11" name="Gerader Verbinder 10"/>
          <p:cNvCxnSpPr/>
          <p:nvPr/>
        </p:nvCxnSpPr>
        <p:spPr>
          <a:xfrm>
            <a:off x="360363" y="81438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1" name="Textfeld 13"/>
          <p:cNvSpPr txBox="1">
            <a:spLocks noChangeArrowheads="1"/>
          </p:cNvSpPr>
          <p:nvPr/>
        </p:nvSpPr>
        <p:spPr bwMode="auto">
          <a:xfrm>
            <a:off x="360363" y="6227763"/>
            <a:ext cx="730250" cy="39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4098625E-664F-4FA4-A405-1CA5D786A485}" type="slidenum">
              <a:rPr lang="de-DE" altLang="de-DE" sz="900">
                <a:solidFill>
                  <a:schemeClr val="tx1"/>
                </a:solidFill>
              </a:rPr>
              <a:pPr eaLnBrk="1" hangingPunct="1"/>
              <a:t>‹#›</a:t>
            </a:fld>
            <a:endParaRPr lang="de-DE" altLang="de-DE" sz="9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9" r:id="rId4"/>
    <p:sldLayoutId id="2147483882" r:id="rId5"/>
    <p:sldLayoutId id="2147483883" r:id="rId6"/>
    <p:sldLayoutId id="2147483876" r:id="rId7"/>
    <p:sldLayoutId id="2147483877" r:id="rId8"/>
    <p:sldLayoutId id="2147483884" r:id="rId9"/>
    <p:sldLayoutId id="2147483885" r:id="rId10"/>
    <p:sldLayoutId id="2147483878" r:id="rId11"/>
    <p:sldLayoutId id="2147483886" r:id="rId12"/>
    <p:sldLayoutId id="2147483888" r:id="rId13"/>
    <p:sldLayoutId id="2147483890" r:id="rId14"/>
    <p:sldLayoutId id="2147483891" r:id="rId15"/>
  </p:sldLayoutIdLst>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hf sldNum="0" hdr="0" dt="0"/>
  <p:txStyles>
    <p:titleStyle>
      <a:lvl1pPr algn="l" rtl="0" eaLnBrk="1" fontAlgn="base" hangingPunct="1">
        <a:lnSpc>
          <a:spcPct val="90000"/>
        </a:lnSpc>
        <a:spcBef>
          <a:spcPct val="0"/>
        </a:spcBef>
        <a:spcAft>
          <a:spcPct val="0"/>
        </a:spcAft>
        <a:defRPr sz="4400" kern="1200">
          <a:solidFill>
            <a:schemeClr val="tx1"/>
          </a:solidFill>
          <a:latin typeface="Arial" panose="020B0604020202020204" pitchFamily="34" charset="0"/>
          <a:ea typeface="ＭＳ Ｐゴシック" charset="0"/>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p:titleStyle>
    <p:bodyStyle>
      <a:lvl1pPr marL="215900" indent="-215900" algn="l" defTabSz="215900" rtl="0" eaLnBrk="1" fontAlgn="base" hangingPunct="1">
        <a:spcBef>
          <a:spcPct val="0"/>
        </a:spcBef>
        <a:spcAft>
          <a:spcPct val="0"/>
        </a:spcAft>
        <a:buClr>
          <a:schemeClr val="tx2"/>
        </a:buClr>
        <a:buFont typeface="Arial" panose="020B0604020202020204" pitchFamily="34" charset="0"/>
        <a:buChar char="•"/>
        <a:tabLst>
          <a:tab pos="215900" algn="l"/>
        </a:tabLst>
        <a:defRPr kern="1200">
          <a:solidFill>
            <a:schemeClr val="tx1"/>
          </a:solidFill>
          <a:latin typeface="Arial" panose="020B0604020202020204" pitchFamily="34" charset="0"/>
          <a:ea typeface="ＭＳ Ｐゴシック" charset="0"/>
          <a:cs typeface="Arial" panose="020B0604020202020204" pitchFamily="34" charset="0"/>
        </a:defRPr>
      </a:lvl1pPr>
      <a:lvl2pPr marL="431800" indent="-215900" algn="l" rtl="0" eaLnBrk="1" fontAlgn="base" hangingPunct="1">
        <a:spcBef>
          <a:spcPct val="0"/>
        </a:spcBef>
        <a:spcAft>
          <a:spcPct val="0"/>
        </a:spcAft>
        <a:buClr>
          <a:schemeClr val="tx2"/>
        </a:buClr>
        <a:buFont typeface="Symbol" panose="05050102010706020507" pitchFamily="18" charset="2"/>
        <a:buChar char="-"/>
        <a:tabLst>
          <a:tab pos="431800" algn="l"/>
        </a:tabLst>
        <a:defRPr sz="1600" kern="1200">
          <a:solidFill>
            <a:schemeClr val="tx1"/>
          </a:solidFill>
          <a:latin typeface="Arial" panose="020B0604020202020204" pitchFamily="34" charset="0"/>
          <a:ea typeface="Arial" charset="0"/>
          <a:cs typeface="Arial" panose="020B0604020202020204" pitchFamily="34" charset="0"/>
        </a:defRPr>
      </a:lvl2pPr>
      <a:lvl3pPr marL="647700" indent="-215900" algn="l" defTabSz="215900" rtl="0" eaLnBrk="1" fontAlgn="base" hangingPunct="1">
        <a:spcBef>
          <a:spcPct val="0"/>
        </a:spcBef>
        <a:spcAft>
          <a:spcPct val="0"/>
        </a:spcAft>
        <a:buClr>
          <a:schemeClr val="tx2"/>
        </a:buClr>
        <a:buSzPct val="80000"/>
        <a:buFont typeface="Wingdings" panose="05000000000000000000" pitchFamily="2" charset="2"/>
        <a:buChar char="§"/>
        <a:tabLst>
          <a:tab pos="647700" algn="l"/>
        </a:tabLst>
        <a:defRPr sz="1600" kern="1200">
          <a:solidFill>
            <a:schemeClr val="tx1"/>
          </a:solidFill>
          <a:latin typeface="Arial" panose="020B0604020202020204" pitchFamily="34" charset="0"/>
          <a:ea typeface="Arial" charset="0"/>
          <a:cs typeface="Arial" panose="020B0604020202020204" pitchFamily="34" charset="0"/>
        </a:defRPr>
      </a:lvl3pPr>
      <a:lvl4pPr marL="863600" indent="-215900" algn="l" defTabSz="215900" rtl="0" eaLnBrk="1" fontAlgn="base" hangingPunct="1">
        <a:spcBef>
          <a:spcPct val="0"/>
        </a:spcBef>
        <a:spcAft>
          <a:spcPct val="0"/>
        </a:spcAft>
        <a:buClr>
          <a:schemeClr val="tx2"/>
        </a:buClr>
        <a:buSzPct val="100000"/>
        <a:buFont typeface="Arial" panose="020B0604020202020204" pitchFamily="34" charset="0"/>
        <a:buChar char="-"/>
        <a:tabLst>
          <a:tab pos="863600" algn="l"/>
        </a:tabLst>
        <a:defRPr sz="1600" kern="1200">
          <a:solidFill>
            <a:schemeClr val="tx1"/>
          </a:solidFill>
          <a:latin typeface="Arial" panose="020B0604020202020204" pitchFamily="34" charset="0"/>
          <a:ea typeface="Arial" charset="0"/>
          <a:cs typeface="Arial" panose="020B0604020202020204" pitchFamily="34" charset="0"/>
        </a:defRPr>
      </a:lvl4pPr>
      <a:lvl5pPr marL="863600" indent="-215900" algn="l" rtl="0" eaLnBrk="1" fontAlgn="base" hangingPunct="1">
        <a:lnSpc>
          <a:spcPct val="90000"/>
        </a:lnSpc>
        <a:spcBef>
          <a:spcPct val="0"/>
        </a:spcBef>
        <a:spcAft>
          <a:spcPct val="0"/>
        </a:spcAft>
        <a:buClr>
          <a:schemeClr val="tx2"/>
        </a:buClr>
        <a:buFont typeface="Arial" panose="020B0604020202020204" pitchFamily="34" charset="0"/>
        <a:buChar char="-"/>
        <a:tabLst>
          <a:tab pos="895350" algn="l"/>
        </a:tabLst>
        <a:defRPr sz="16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4.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tiff"/></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6.png"/><Relationship Id="rId11" Type="http://schemas.openxmlformats.org/officeDocument/2006/relationships/image" Target="../media/image82.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4.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2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1.xml"/><Relationship Id="rId4" Type="http://schemas.openxmlformats.org/officeDocument/2006/relationships/image" Target="../media/image9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tif"/><Relationship Id="rId7" Type="http://schemas.openxmlformats.org/officeDocument/2006/relationships/image" Target="../media/image25.png"/><Relationship Id="rId2" Type="http://schemas.openxmlformats.org/officeDocument/2006/relationships/image" Target="../media/image20.tif"/><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tif"/><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5.xml"/><Relationship Id="rId5" Type="http://schemas.openxmlformats.org/officeDocument/2006/relationships/image" Target="../media/image33.jpg"/><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4000" y="4904134"/>
            <a:ext cx="7877405" cy="906731"/>
          </a:xfrm>
        </p:spPr>
        <p:txBody>
          <a:bodyPr/>
          <a:lstStyle/>
          <a:p>
            <a:pPr>
              <a:lnSpc>
                <a:spcPct val="100000"/>
              </a:lnSpc>
              <a:spcBef>
                <a:spcPts val="1200"/>
              </a:spcBef>
            </a:pPr>
            <a:r>
              <a:rPr lang="zh-CN" altLang="en-US" dirty="0">
                <a:latin typeface="Microsoft YaHei" panose="020B0503020204020204" pitchFamily="34" charset="-122"/>
                <a:ea typeface="Microsoft YaHei" panose="020B0503020204020204" pitchFamily="34" charset="-122"/>
                <a:cs typeface="楷体"/>
              </a:rPr>
              <a:t>亚琛工业大</a:t>
            </a:r>
            <a:r>
              <a:rPr lang="zh-CN" altLang="en-US" dirty="0" smtClean="0">
                <a:latin typeface="Microsoft YaHei" panose="020B0503020204020204" pitchFamily="34" charset="-122"/>
                <a:ea typeface="Microsoft YaHei" panose="020B0503020204020204" pitchFamily="34" charset="-122"/>
                <a:cs typeface="楷体"/>
              </a:rPr>
              <a:t>学</a:t>
            </a:r>
            <a:r>
              <a:rPr lang="en-US" altLang="zh-CN" dirty="0" smtClean="0">
                <a:latin typeface="Microsoft YaHei" panose="020B0503020204020204" pitchFamily="34" charset="-122"/>
                <a:ea typeface="Microsoft YaHei" panose="020B0503020204020204" pitchFamily="34" charset="-122"/>
                <a:cs typeface="楷体"/>
              </a:rPr>
              <a:t/>
            </a:r>
            <a:br>
              <a:rPr lang="en-US" altLang="zh-CN" dirty="0" smtClean="0">
                <a:latin typeface="Microsoft YaHei" panose="020B0503020204020204" pitchFamily="34" charset="-122"/>
                <a:ea typeface="Microsoft YaHei" panose="020B0503020204020204" pitchFamily="34" charset="-122"/>
                <a:cs typeface="楷体"/>
              </a:rPr>
            </a:br>
            <a:r>
              <a:rPr lang="en-US" altLang="zh-CN" sz="2800" dirty="0" smtClean="0">
                <a:solidFill>
                  <a:srgbClr val="F6A800"/>
                </a:solidFill>
                <a:latin typeface="Microsoft YaHei" panose="020B0503020204020204" pitchFamily="34" charset="-122"/>
                <a:ea typeface="Microsoft YaHei" panose="020B0503020204020204" pitchFamily="34" charset="-122"/>
                <a:cs typeface="楷体"/>
              </a:rPr>
              <a:t>3+1+2</a:t>
            </a:r>
            <a:r>
              <a:rPr lang="zh-CN" altLang="en-US" sz="2800" dirty="0" smtClean="0">
                <a:solidFill>
                  <a:srgbClr val="F6A800"/>
                </a:solidFill>
                <a:latin typeface="Microsoft YaHei" panose="020B0503020204020204" pitchFamily="34" charset="-122"/>
                <a:ea typeface="Microsoft YaHei" panose="020B0503020204020204" pitchFamily="34" charset="-122"/>
                <a:cs typeface="楷体"/>
              </a:rPr>
              <a:t>联合培养项目宣讲会</a:t>
            </a:r>
            <a:r>
              <a:rPr lang="en-US" altLang="zh-CN" dirty="0" smtClean="0">
                <a:latin typeface="Microsoft YaHei" panose="020B0503020204020204" pitchFamily="34" charset="-122"/>
                <a:ea typeface="Microsoft YaHei" panose="020B0503020204020204" pitchFamily="34" charset="-122"/>
                <a:cs typeface="楷体"/>
              </a:rPr>
              <a:t/>
            </a:r>
            <a:br>
              <a:rPr lang="en-US" altLang="zh-CN" dirty="0" smtClean="0">
                <a:latin typeface="Microsoft YaHei" panose="020B0503020204020204" pitchFamily="34" charset="-122"/>
                <a:ea typeface="Microsoft YaHei" panose="020B0503020204020204" pitchFamily="34" charset="-122"/>
                <a:cs typeface="楷体"/>
              </a:rPr>
            </a:br>
            <a:endParaRPr lang="de-DE" dirty="0">
              <a:latin typeface="+mj-lt"/>
              <a:ea typeface="BM DoHyeon OTF" panose="020B0600000101010101" pitchFamily="34" charset="-127"/>
              <a:cs typeface="Mishafi Gold" pitchFamily="2" charset="-78"/>
            </a:endParaRPr>
          </a:p>
        </p:txBody>
      </p:sp>
      <p:pic>
        <p:nvPicPr>
          <p:cNvPr id="5" name="Grafik 4"/>
          <p:cNvPicPr>
            <a:picLocks noChangeAspect="1"/>
          </p:cNvPicPr>
          <p:nvPr/>
        </p:nvPicPr>
        <p:blipFill>
          <a:blip r:embed="rId2"/>
          <a:stretch>
            <a:fillRect/>
          </a:stretch>
        </p:blipFill>
        <p:spPr>
          <a:xfrm>
            <a:off x="384000" y="0"/>
            <a:ext cx="1585097" cy="1170533"/>
          </a:xfrm>
          <a:prstGeom prst="rect">
            <a:avLst/>
          </a:prstGeom>
        </p:spPr>
      </p:pic>
    </p:spTree>
    <p:extLst>
      <p:ext uri="{BB962C8B-B14F-4D97-AF65-F5344CB8AC3E}">
        <p14:creationId xmlns:p14="http://schemas.microsoft.com/office/powerpoint/2010/main" val="3159401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54000" y="1657421"/>
            <a:ext cx="11484000" cy="540000"/>
          </a:xfrm>
        </p:spPr>
        <p:txBody>
          <a:bodyPr/>
          <a:lstStyle/>
          <a:p>
            <a:r>
              <a:rPr lang="zh-CN" altLang="en-US" dirty="0">
                <a:solidFill>
                  <a:schemeClr val="bg1"/>
                </a:solidFill>
                <a:latin typeface="Microsoft YaHei" panose="020B0503020204020204" pitchFamily="34" charset="-122"/>
                <a:ea typeface="Microsoft YaHei" panose="020B0503020204020204" pitchFamily="34" charset="-122"/>
                <a:cs typeface="楷体"/>
              </a:rPr>
              <a:t>亚琛工</a:t>
            </a:r>
            <a:r>
              <a:rPr lang="zh-CN" altLang="en-US" dirty="0" smtClean="0">
                <a:solidFill>
                  <a:schemeClr val="bg1"/>
                </a:solidFill>
                <a:latin typeface="Microsoft YaHei" panose="020B0503020204020204" pitchFamily="34" charset="-122"/>
                <a:ea typeface="Microsoft YaHei" panose="020B0503020204020204" pitchFamily="34" charset="-122"/>
                <a:cs typeface="楷体"/>
              </a:rPr>
              <a:t>大联合培养项</a:t>
            </a:r>
            <a:r>
              <a:rPr lang="zh-CN" altLang="en-US" dirty="0">
                <a:solidFill>
                  <a:schemeClr val="bg1"/>
                </a:solidFill>
                <a:latin typeface="Microsoft YaHei" panose="020B0503020204020204" pitchFamily="34" charset="-122"/>
                <a:ea typeface="Microsoft YaHei" panose="020B0503020204020204" pitchFamily="34" charset="-122"/>
                <a:cs typeface="楷体"/>
              </a:rPr>
              <a:t>目介绍</a:t>
            </a:r>
            <a:endParaRPr lang="de-DE" sz="2400" b="0" dirty="0">
              <a:solidFill>
                <a:schemeClr val="bg1"/>
              </a:solidFill>
              <a:latin typeface="Microsoft YaHei" panose="020B0503020204020204" pitchFamily="34" charset="-122"/>
              <a:ea typeface="Microsoft YaHei" panose="020B0503020204020204" pitchFamily="34" charset="-122"/>
              <a:cs typeface="楷体"/>
            </a:endParaRPr>
          </a:p>
        </p:txBody>
      </p:sp>
      <p:pic>
        <p:nvPicPr>
          <p:cNvPr id="1026" name="Picture 2">
            <a:extLst>
              <a:ext uri="{FF2B5EF4-FFF2-40B4-BE49-F238E27FC236}">
                <a16:creationId xmlns:a16="http://schemas.microsoft.com/office/drawing/2014/main" id="{F2B80F58-D05B-A54E-AE2D-A4FE2F6F8F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7143" y="2483932"/>
            <a:ext cx="11497713" cy="339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474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84000" y="243994"/>
            <a:ext cx="11484000" cy="543600"/>
          </a:xfrm>
        </p:spPr>
        <p:txBody>
          <a:bodyPr/>
          <a:lstStyle/>
          <a:p>
            <a:r>
              <a:rPr kumimoji="1" lang="zh-CN" altLang="en-US" sz="2400" b="0" dirty="0">
                <a:latin typeface="Microsoft YaHei" panose="020B0503020204020204" pitchFamily="34" charset="-122"/>
                <a:ea typeface="Microsoft YaHei" panose="020B0503020204020204" pitchFamily="34" charset="-122"/>
                <a:cs typeface="楷体"/>
              </a:rPr>
              <a:t>亚琛工业大学</a:t>
            </a:r>
            <a:r>
              <a:rPr kumimoji="1" lang="zh-CN" altLang="en-US" sz="2400" b="0" dirty="0">
                <a:latin typeface="Microsoft YaHei" panose="020B0503020204020204" pitchFamily="34" charset="-122"/>
                <a:ea typeface="Microsoft YaHei" panose="020B0503020204020204" pitchFamily="34" charset="-122"/>
              </a:rPr>
              <a:t>英授国际硕士</a:t>
            </a:r>
          </a:p>
        </p:txBody>
      </p:sp>
      <p:grpSp>
        <p:nvGrpSpPr>
          <p:cNvPr id="8" name="组合 7">
            <a:extLst>
              <a:ext uri="{FF2B5EF4-FFF2-40B4-BE49-F238E27FC236}">
                <a16:creationId xmlns:a16="http://schemas.microsoft.com/office/drawing/2014/main" id="{8995F812-76E5-2E56-5EF5-D2A6DE3FDA3A}"/>
              </a:ext>
            </a:extLst>
          </p:cNvPr>
          <p:cNvGrpSpPr/>
          <p:nvPr/>
        </p:nvGrpSpPr>
        <p:grpSpPr>
          <a:xfrm>
            <a:off x="6358355" y="1209521"/>
            <a:ext cx="5476462" cy="3844752"/>
            <a:chOff x="6331540" y="1114861"/>
            <a:chExt cx="5476462" cy="3844752"/>
          </a:xfrm>
        </p:grpSpPr>
        <p:sp>
          <p:nvSpPr>
            <p:cNvPr id="13" name="Rechteck 11">
              <a:extLst>
                <a:ext uri="{FF2B5EF4-FFF2-40B4-BE49-F238E27FC236}">
                  <a16:creationId xmlns:a16="http://schemas.microsoft.com/office/drawing/2014/main" id="{3BA996CB-02D0-B449-AFCC-7E6BA39D42B4}"/>
                </a:ext>
              </a:extLst>
            </p:cNvPr>
            <p:cNvSpPr/>
            <p:nvPr/>
          </p:nvSpPr>
          <p:spPr>
            <a:xfrm>
              <a:off x="6331541" y="3697248"/>
              <a:ext cx="5476461" cy="526316"/>
            </a:xfrm>
            <a:prstGeom prst="rect">
              <a:avLst/>
            </a:prstGeom>
            <a:solidFill>
              <a:srgbClr val="FFC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dirty="0"/>
            </a:p>
          </p:txBody>
        </p:sp>
        <p:sp>
          <p:nvSpPr>
            <p:cNvPr id="14" name="Rechteck 10">
              <a:extLst>
                <a:ext uri="{FF2B5EF4-FFF2-40B4-BE49-F238E27FC236}">
                  <a16:creationId xmlns:a16="http://schemas.microsoft.com/office/drawing/2014/main" id="{67F5173A-4293-DB4A-A5BB-C41ED0FEF26B}"/>
                </a:ext>
              </a:extLst>
            </p:cNvPr>
            <p:cNvSpPr/>
            <p:nvPr/>
          </p:nvSpPr>
          <p:spPr>
            <a:xfrm>
              <a:off x="6331540" y="1114861"/>
              <a:ext cx="5476462" cy="526316"/>
            </a:xfrm>
            <a:prstGeom prst="rect">
              <a:avLst/>
            </a:prstGeom>
            <a:solidFill>
              <a:srgbClr val="FFC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15" name="文本框 4">
              <a:extLst>
                <a:ext uri="{FF2B5EF4-FFF2-40B4-BE49-F238E27FC236}">
                  <a16:creationId xmlns:a16="http://schemas.microsoft.com/office/drawing/2014/main" id="{A4429D2E-92EC-3C44-8C47-633EE2830D03}"/>
                </a:ext>
              </a:extLst>
            </p:cNvPr>
            <p:cNvSpPr txBox="1"/>
            <p:nvPr/>
          </p:nvSpPr>
          <p:spPr>
            <a:xfrm>
              <a:off x="6432225" y="1185474"/>
              <a:ext cx="5182774" cy="1834348"/>
            </a:xfrm>
            <a:prstGeom prst="rect">
              <a:avLst/>
            </a:prstGeom>
            <a:noFill/>
          </p:spPr>
          <p:txBody>
            <a:bodyPr wrap="square" rtlCol="0">
              <a:spAutoFit/>
            </a:bodyPr>
            <a:lstStyle/>
            <a:p>
              <a:pPr>
                <a:spcAft>
                  <a:spcPts val="1200"/>
                </a:spcAft>
              </a:pPr>
              <a:r>
                <a:rPr kumimoji="1" lang="zh-CN" altLang="en-US" sz="2000" b="1" dirty="0">
                  <a:solidFill>
                    <a:schemeClr val="bg1"/>
                  </a:solidFill>
                  <a:latin typeface="Microsoft YaHei" panose="020B0503020204020204" pitchFamily="34" charset="-122"/>
                  <a:ea typeface="Microsoft YaHei" panose="020B0503020204020204" pitchFamily="34" charset="-122"/>
                  <a:cs typeface="楷体"/>
                </a:rPr>
                <a:t>工程类硕</a:t>
              </a:r>
              <a:r>
                <a:rPr kumimoji="1" lang="zh-CN" altLang="en-US" sz="2000" b="1" dirty="0" smtClean="0">
                  <a:solidFill>
                    <a:schemeClr val="bg1"/>
                  </a:solidFill>
                  <a:latin typeface="Microsoft YaHei" panose="020B0503020204020204" pitchFamily="34" charset="-122"/>
                  <a:ea typeface="Microsoft YaHei" panose="020B0503020204020204" pitchFamily="34" charset="-122"/>
                  <a:cs typeface="楷体"/>
                </a:rPr>
                <a:t>士</a:t>
              </a:r>
              <a:endParaRPr kumimoji="1" lang="en-US" altLang="zh-CN" dirty="0"/>
            </a:p>
            <a:p>
              <a:pPr marL="285750" indent="-285750">
                <a:lnSpc>
                  <a:spcPct val="130000"/>
                </a:lnSpc>
                <a:buClr>
                  <a:srgbClr val="F6A800"/>
                </a:buClr>
                <a:buSzPct val="70000"/>
                <a:buFont typeface="Arial" panose="020B0604020202020204" pitchFamily="34" charset="0"/>
                <a:buChar char="•"/>
              </a:pPr>
              <a:r>
                <a:rPr kumimoji="1" lang="zh-CN" altLang="en-US" sz="1600" dirty="0">
                  <a:latin typeface="Microsoft YaHei Light" panose="020B0502040204020203" pitchFamily="34" charset="-122"/>
                  <a:ea typeface="Microsoft YaHei Light" panose="020B0502040204020203" pitchFamily="34" charset="-122"/>
                  <a:cs typeface="楷体"/>
                </a:rPr>
                <a:t>机械工程计算机辅助设计与制造</a:t>
              </a:r>
              <a:r>
                <a:rPr kumimoji="1" lang="en-US" altLang="zh-CN" sz="1600" dirty="0">
                  <a:latin typeface="Microsoft YaHei Light" panose="020B0502040204020203" pitchFamily="34" charset="-122"/>
                  <a:ea typeface="Microsoft YaHei Light" panose="020B0502040204020203" pitchFamily="34" charset="-122"/>
                  <a:cs typeface="楷体"/>
                </a:rPr>
                <a:t> (CAME)</a:t>
              </a:r>
            </a:p>
            <a:p>
              <a:pPr marL="285750" indent="-285750">
                <a:lnSpc>
                  <a:spcPct val="130000"/>
                </a:lnSpc>
                <a:buClr>
                  <a:srgbClr val="F6A800"/>
                </a:buClr>
                <a:buSzPct val="70000"/>
                <a:buFont typeface="Arial" panose="020B0604020202020204" pitchFamily="34" charset="0"/>
                <a:buChar char="•"/>
              </a:pPr>
              <a:r>
                <a:rPr kumimoji="1" lang="zh-CN" altLang="en-US" sz="1600" dirty="0">
                  <a:latin typeface="Microsoft YaHei Light" panose="020B0502040204020203" pitchFamily="34" charset="-122"/>
                  <a:ea typeface="Microsoft YaHei Light" panose="020B0502040204020203" pitchFamily="34" charset="-122"/>
                  <a:cs typeface="楷体"/>
                </a:rPr>
                <a:t>智能制造工程</a:t>
              </a:r>
              <a:r>
                <a:rPr kumimoji="1" lang="en-US" altLang="zh-CN" sz="1600" dirty="0">
                  <a:latin typeface="Microsoft YaHei Light" panose="020B0502040204020203" pitchFamily="34" charset="-122"/>
                  <a:ea typeface="Microsoft YaHei Light" panose="020B0502040204020203" pitchFamily="34" charset="-122"/>
                  <a:cs typeface="楷体"/>
                </a:rPr>
                <a:t> (SPE)</a:t>
              </a:r>
            </a:p>
            <a:p>
              <a:pPr marL="285750" indent="-285750">
                <a:lnSpc>
                  <a:spcPct val="130000"/>
                </a:lnSpc>
                <a:buClr>
                  <a:srgbClr val="F6A800"/>
                </a:buClr>
                <a:buSzPct val="70000"/>
                <a:buFont typeface="Arial" panose="020B0604020202020204" pitchFamily="34" charset="0"/>
                <a:buChar char="•"/>
              </a:pPr>
              <a:r>
                <a:rPr kumimoji="1" lang="zh-CN" altLang="en-US" sz="1600" dirty="0">
                  <a:latin typeface="Microsoft YaHei Light" panose="020B0502040204020203" pitchFamily="34" charset="-122"/>
                  <a:ea typeface="Microsoft YaHei Light" panose="020B0502040204020203" pitchFamily="34" charset="-122"/>
                  <a:cs typeface="楷体"/>
                </a:rPr>
                <a:t>机器人与自动化系统工程</a:t>
              </a:r>
              <a:r>
                <a:rPr kumimoji="1" lang="en-US" altLang="zh-CN" sz="1600" dirty="0">
                  <a:latin typeface="Microsoft YaHei Light" panose="020B0502040204020203" pitchFamily="34" charset="-122"/>
                  <a:ea typeface="Microsoft YaHei Light" panose="020B0502040204020203" pitchFamily="34" charset="-122"/>
                  <a:cs typeface="楷体"/>
                </a:rPr>
                <a:t> (</a:t>
              </a:r>
              <a:r>
                <a:rPr kumimoji="1" lang="en-US" altLang="zh-CN" sz="1600" dirty="0" err="1">
                  <a:latin typeface="Microsoft YaHei Light" panose="020B0502040204020203" pitchFamily="34" charset="-122"/>
                  <a:ea typeface="Microsoft YaHei Light" panose="020B0502040204020203" pitchFamily="34" charset="-122"/>
                  <a:cs typeface="楷体"/>
                </a:rPr>
                <a:t>RoboSys</a:t>
              </a:r>
              <a:r>
                <a:rPr kumimoji="1" lang="en-US" altLang="zh-CN" sz="1600" dirty="0">
                  <a:latin typeface="Microsoft YaHei Light" panose="020B0502040204020203" pitchFamily="34" charset="-122"/>
                  <a:ea typeface="Microsoft YaHei Light" panose="020B0502040204020203" pitchFamily="34" charset="-122"/>
                  <a:cs typeface="楷体"/>
                </a:rPr>
                <a:t>)</a:t>
              </a:r>
            </a:p>
            <a:p>
              <a:pPr marL="285750" indent="-285750">
                <a:lnSpc>
                  <a:spcPct val="130000"/>
                </a:lnSpc>
                <a:buClr>
                  <a:srgbClr val="F6A800"/>
                </a:buClr>
                <a:buSzPct val="70000"/>
                <a:buFont typeface="Arial" panose="020B0604020202020204" pitchFamily="34" charset="0"/>
                <a:buChar char="•"/>
              </a:pPr>
              <a:r>
                <a:rPr kumimoji="1" lang="zh-CN" altLang="de-DE" sz="1600" dirty="0" smtClean="0">
                  <a:latin typeface="Microsoft YaHei Light" panose="020B0502040204020203" pitchFamily="34" charset="-122"/>
                  <a:ea typeface="Microsoft YaHei Light" panose="020B0502040204020203" pitchFamily="34" charset="-122"/>
                  <a:cs typeface="楷体"/>
                </a:rPr>
                <a:t>韧</a:t>
              </a:r>
              <a:r>
                <a:rPr kumimoji="1" lang="zh-CN" altLang="de-DE" sz="1600" dirty="0">
                  <a:latin typeface="Microsoft YaHei Light" panose="020B0502040204020203" pitchFamily="34" charset="-122"/>
                  <a:ea typeface="Microsoft YaHei Light" panose="020B0502040204020203" pitchFamily="34" charset="-122"/>
                  <a:cs typeface="楷体"/>
                </a:rPr>
                <a:t>性土木工程 </a:t>
              </a:r>
              <a:r>
                <a:rPr kumimoji="1" lang="en-US" altLang="zh-CN" sz="1600" dirty="0">
                  <a:latin typeface="Microsoft YaHei Light" panose="020B0502040204020203" pitchFamily="34" charset="-122"/>
                  <a:ea typeface="Microsoft YaHei Light" panose="020B0502040204020203" pitchFamily="34" charset="-122"/>
                  <a:cs typeface="楷体"/>
                </a:rPr>
                <a:t>(</a:t>
              </a:r>
              <a:r>
                <a:rPr kumimoji="1" lang="de-DE" altLang="zh-CN" sz="1600" dirty="0">
                  <a:latin typeface="Microsoft YaHei Light" panose="020B0502040204020203" pitchFamily="34" charset="-122"/>
                  <a:ea typeface="Microsoft YaHei Light" panose="020B0502040204020203" pitchFamily="34" charset="-122"/>
                  <a:cs typeface="楷体"/>
                </a:rPr>
                <a:t>RCE</a:t>
              </a:r>
              <a:r>
                <a:rPr kumimoji="1" lang="en-US" altLang="zh-CN" sz="1600" dirty="0" smtClean="0">
                  <a:latin typeface="Microsoft YaHei Light" panose="020B0502040204020203" pitchFamily="34" charset="-122"/>
                  <a:ea typeface="Microsoft YaHei Light" panose="020B0502040204020203" pitchFamily="34" charset="-122"/>
                  <a:cs typeface="楷体"/>
                </a:rPr>
                <a:t>)</a:t>
              </a:r>
            </a:p>
          </p:txBody>
        </p:sp>
        <p:sp>
          <p:nvSpPr>
            <p:cNvPr id="16" name="文本框 5">
              <a:extLst>
                <a:ext uri="{FF2B5EF4-FFF2-40B4-BE49-F238E27FC236}">
                  <a16:creationId xmlns:a16="http://schemas.microsoft.com/office/drawing/2014/main" id="{A7C8FAC9-9A3B-7642-BD9D-3032BF2344F5}"/>
                </a:ext>
              </a:extLst>
            </p:cNvPr>
            <p:cNvSpPr txBox="1"/>
            <p:nvPr/>
          </p:nvSpPr>
          <p:spPr>
            <a:xfrm>
              <a:off x="6432225" y="3765440"/>
              <a:ext cx="4739489" cy="1194173"/>
            </a:xfrm>
            <a:prstGeom prst="rect">
              <a:avLst/>
            </a:prstGeom>
            <a:noFill/>
          </p:spPr>
          <p:txBody>
            <a:bodyPr wrap="square" rtlCol="0">
              <a:spAutoFit/>
            </a:bodyPr>
            <a:lstStyle/>
            <a:p>
              <a:pPr>
                <a:spcAft>
                  <a:spcPts val="1200"/>
                </a:spcAft>
              </a:pPr>
              <a:r>
                <a:rPr kumimoji="1" lang="zh-CN" altLang="en-US" sz="2000" b="1" dirty="0">
                  <a:solidFill>
                    <a:schemeClr val="bg1"/>
                  </a:solidFill>
                  <a:latin typeface="Microsoft YaHei" panose="020B0503020204020204" pitchFamily="34" charset="-122"/>
                  <a:ea typeface="Microsoft YaHei" panose="020B0503020204020204" pitchFamily="34" charset="-122"/>
                  <a:cs typeface="楷体"/>
                </a:rPr>
                <a:t>工程管理类硕</a:t>
              </a:r>
              <a:r>
                <a:rPr kumimoji="1" lang="zh-CN" altLang="en-US" sz="2000" b="1" dirty="0" smtClean="0">
                  <a:solidFill>
                    <a:schemeClr val="bg1"/>
                  </a:solidFill>
                  <a:latin typeface="Microsoft YaHei" panose="020B0503020204020204" pitchFamily="34" charset="-122"/>
                  <a:ea typeface="Microsoft YaHei" panose="020B0503020204020204" pitchFamily="34" charset="-122"/>
                  <a:cs typeface="楷体"/>
                </a:rPr>
                <a:t>士</a:t>
              </a:r>
              <a:endParaRPr kumimoji="1" lang="en-US" altLang="zh-CN" dirty="0">
                <a:latin typeface="楷体"/>
                <a:ea typeface="楷体"/>
                <a:cs typeface="楷体"/>
              </a:endParaRPr>
            </a:p>
            <a:p>
              <a:pPr marL="285750" indent="-285750">
                <a:lnSpc>
                  <a:spcPct val="130000"/>
                </a:lnSpc>
                <a:buClr>
                  <a:srgbClr val="F6A800"/>
                </a:buClr>
                <a:buSzPct val="70000"/>
                <a:buFont typeface="Arial" panose="020B0604020202020204" pitchFamily="34" charset="0"/>
                <a:buChar char="•"/>
              </a:pPr>
              <a:r>
                <a:rPr kumimoji="1" lang="zh-CN" altLang="en-US" sz="1600" dirty="0">
                  <a:latin typeface="Microsoft YaHei Light" panose="020B0502040204020203" pitchFamily="34" charset="-122"/>
                  <a:ea typeface="Microsoft YaHei Light" panose="020B0502040204020203" pitchFamily="34" charset="-122"/>
                  <a:cs typeface="楷体"/>
                </a:rPr>
                <a:t>机械工程数字化工业管理</a:t>
              </a:r>
              <a:r>
                <a:rPr kumimoji="1" lang="en-US" altLang="zh-CN" sz="1600" dirty="0">
                  <a:latin typeface="Microsoft YaHei Light" panose="020B0502040204020203" pitchFamily="34" charset="-122"/>
                  <a:ea typeface="Microsoft YaHei Light" panose="020B0502040204020203" pitchFamily="34" charset="-122"/>
                  <a:cs typeface="楷体"/>
                </a:rPr>
                <a:t>(MME-CAME)</a:t>
              </a:r>
            </a:p>
            <a:p>
              <a:pPr marL="285750" indent="-285750">
                <a:lnSpc>
                  <a:spcPct val="130000"/>
                </a:lnSpc>
                <a:buClr>
                  <a:srgbClr val="F6A800"/>
                </a:buClr>
                <a:buSzPct val="70000"/>
                <a:buFont typeface="Arial" panose="020B0604020202020204" pitchFamily="34" charset="0"/>
                <a:buChar char="•"/>
              </a:pPr>
              <a:r>
                <a:rPr kumimoji="1" lang="zh-CN" altLang="en-US" sz="1600" dirty="0">
                  <a:latin typeface="Microsoft YaHei Light" panose="020B0502040204020203" pitchFamily="34" charset="-122"/>
                  <a:ea typeface="Microsoft YaHei Light" panose="020B0502040204020203" pitchFamily="34" charset="-122"/>
                  <a:cs typeface="楷体"/>
                </a:rPr>
                <a:t>先进制造技术与工业管理</a:t>
              </a:r>
              <a:r>
                <a:rPr kumimoji="1" lang="en-US" altLang="zh-CN" sz="1600" dirty="0">
                  <a:latin typeface="Microsoft YaHei Light" panose="020B0502040204020203" pitchFamily="34" charset="-122"/>
                  <a:ea typeface="Microsoft YaHei Light" panose="020B0502040204020203" pitchFamily="34" charset="-122"/>
                  <a:cs typeface="楷体"/>
                </a:rPr>
                <a:t>(MME-PS)</a:t>
              </a:r>
              <a:endParaRPr kumimoji="1" lang="zh-CN" altLang="en-US" sz="1600" dirty="0">
                <a:latin typeface="Microsoft YaHei Light" panose="020B0502040204020203" pitchFamily="34" charset="-122"/>
                <a:ea typeface="Microsoft YaHei Light" panose="020B0502040204020203" pitchFamily="34" charset="-122"/>
              </a:endParaRPr>
            </a:p>
          </p:txBody>
        </p:sp>
      </p:grpSp>
      <p:sp>
        <p:nvSpPr>
          <p:cNvPr id="2" name="Textfeld 6">
            <a:extLst>
              <a:ext uri="{FF2B5EF4-FFF2-40B4-BE49-F238E27FC236}">
                <a16:creationId xmlns:a16="http://schemas.microsoft.com/office/drawing/2014/main" id="{325524D2-9C49-2D83-E6B2-B07169A579AA}"/>
              </a:ext>
            </a:extLst>
          </p:cNvPr>
          <p:cNvSpPr txBox="1"/>
          <p:nvPr/>
        </p:nvSpPr>
        <p:spPr>
          <a:xfrm>
            <a:off x="317409" y="1922488"/>
            <a:ext cx="5948628" cy="218545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50000"/>
              </a:lnSpc>
              <a:buClr>
                <a:srgbClr val="0070C0"/>
              </a:buClr>
              <a:buSzPct val="70000"/>
              <a:buFont typeface="Wingdings 3" panose="05040102010807070707" pitchFamily="18" charset="2"/>
              <a:buChar char="u"/>
            </a:pPr>
            <a:r>
              <a:rPr kumimoji="1" lang="zh-CN" altLang="en-US" sz="1600" dirty="0">
                <a:solidFill>
                  <a:schemeClr val="tx1"/>
                </a:solidFill>
                <a:latin typeface="Microsoft YaHei Light" panose="020B0502040204020203" pitchFamily="34" charset="-122"/>
                <a:ea typeface="Microsoft YaHei Light" panose="020B0502040204020203" pitchFamily="34" charset="-122"/>
              </a:rPr>
              <a:t>授课地点：</a:t>
            </a:r>
            <a:r>
              <a:rPr kumimoji="1" lang="de-DE" altLang="zh-CN" sz="1600" dirty="0">
                <a:solidFill>
                  <a:schemeClr val="tx1"/>
                </a:solidFill>
                <a:latin typeface="Microsoft YaHei Light" panose="020B0502040204020203" pitchFamily="34" charset="-122"/>
                <a:ea typeface="Microsoft YaHei Light" panose="020B0502040204020203" pitchFamily="34" charset="-122"/>
              </a:rPr>
              <a:t>	</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亚琛工业大学</a:t>
            </a:r>
            <a:endParaRPr kumimoji="1" lang="en-US" altLang="zh-CN" sz="1600" dirty="0">
              <a:solidFill>
                <a:schemeClr val="tx1"/>
              </a:solidFill>
              <a:latin typeface="Microsoft YaHei Light" panose="020B0502040204020203" pitchFamily="34" charset="-122"/>
              <a:ea typeface="Microsoft YaHei Light" panose="020B0502040204020203" pitchFamily="34" charset="-122"/>
            </a:endParaRPr>
          </a:p>
          <a:p>
            <a:pPr marL="285750" indent="-285750">
              <a:lnSpc>
                <a:spcPct val="150000"/>
              </a:lnSpc>
              <a:buClr>
                <a:srgbClr val="0070C0"/>
              </a:buClr>
              <a:buSzPct val="70000"/>
              <a:buFont typeface="Wingdings 3" panose="05040102010807070707" pitchFamily="18" charset="2"/>
              <a:buChar char="u"/>
            </a:pPr>
            <a:r>
              <a:rPr kumimoji="1" lang="zh-CN" altLang="en-US" sz="1600" dirty="0">
                <a:solidFill>
                  <a:schemeClr val="tx1"/>
                </a:solidFill>
                <a:latin typeface="Microsoft YaHei Light" panose="020B0502040204020203" pitchFamily="34" charset="-122"/>
                <a:ea typeface="Microsoft YaHei Light" panose="020B0502040204020203" pitchFamily="34" charset="-122"/>
              </a:rPr>
              <a:t>常规学制：</a:t>
            </a:r>
            <a:r>
              <a:rPr kumimoji="1" lang="de-DE" altLang="zh-CN" sz="1600" dirty="0">
                <a:solidFill>
                  <a:schemeClr val="tx1"/>
                </a:solidFill>
                <a:latin typeface="Microsoft YaHei Light" panose="020B0502040204020203" pitchFamily="34" charset="-122"/>
                <a:ea typeface="Microsoft YaHei Light" panose="020B0502040204020203" pitchFamily="34" charset="-122"/>
              </a:rPr>
              <a:t>	</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2</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年（</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4</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个学期）</a:t>
            </a:r>
            <a:endParaRPr kumimoji="1" lang="en-US" altLang="zh-CN" sz="1600" dirty="0">
              <a:solidFill>
                <a:schemeClr val="tx1"/>
              </a:solidFill>
              <a:latin typeface="Microsoft YaHei Light" panose="020B0502040204020203" pitchFamily="34" charset="-122"/>
              <a:ea typeface="Microsoft YaHei Light" panose="020B0502040204020203" pitchFamily="34" charset="-122"/>
            </a:endParaRPr>
          </a:p>
          <a:p>
            <a:pPr marL="285750" indent="-285750">
              <a:lnSpc>
                <a:spcPct val="150000"/>
              </a:lnSpc>
              <a:buClr>
                <a:srgbClr val="0070C0"/>
              </a:buClr>
              <a:buSzPct val="70000"/>
              <a:buFont typeface="Wingdings 3" panose="05040102010807070707" pitchFamily="18" charset="2"/>
              <a:buChar char="u"/>
            </a:pPr>
            <a:r>
              <a:rPr kumimoji="1" lang="zh-CN" altLang="en-US" sz="1600" dirty="0">
                <a:solidFill>
                  <a:schemeClr val="tx1"/>
                </a:solidFill>
                <a:latin typeface="Microsoft YaHei Light" panose="020B0502040204020203" pitchFamily="34" charset="-122"/>
                <a:ea typeface="Microsoft YaHei Light" panose="020B0502040204020203" pitchFamily="34" charset="-122"/>
              </a:rPr>
              <a:t>授课语言：</a:t>
            </a:r>
            <a:r>
              <a:rPr kumimoji="1" lang="de-DE" altLang="zh-CN" sz="1600" dirty="0">
                <a:solidFill>
                  <a:schemeClr val="tx1"/>
                </a:solidFill>
                <a:latin typeface="Microsoft YaHei Light" panose="020B0502040204020203" pitchFamily="34" charset="-122"/>
                <a:ea typeface="Microsoft YaHei Light" panose="020B0502040204020203" pitchFamily="34" charset="-122"/>
              </a:rPr>
              <a:t>	</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英语</a:t>
            </a:r>
            <a:endParaRPr kumimoji="1" lang="en-US" altLang="zh-CN" sz="1600" dirty="0">
              <a:solidFill>
                <a:schemeClr val="tx1"/>
              </a:solidFill>
              <a:latin typeface="Microsoft YaHei Light" panose="020B0502040204020203" pitchFamily="34" charset="-122"/>
              <a:ea typeface="Microsoft YaHei Light" panose="020B0502040204020203" pitchFamily="34" charset="-122"/>
            </a:endParaRPr>
          </a:p>
          <a:p>
            <a:pPr marL="285750" indent="-285750">
              <a:lnSpc>
                <a:spcPct val="150000"/>
              </a:lnSpc>
              <a:buClr>
                <a:srgbClr val="0070C0"/>
              </a:buClr>
              <a:buSzPct val="70000"/>
              <a:buFont typeface="Wingdings 3" panose="05040102010807070707" pitchFamily="18" charset="2"/>
              <a:buChar char="u"/>
            </a:pPr>
            <a:r>
              <a:rPr kumimoji="1" lang="zh-CN" altLang="en-US" sz="1600" dirty="0">
                <a:solidFill>
                  <a:schemeClr val="tx1"/>
                </a:solidFill>
                <a:latin typeface="Microsoft YaHei Light" panose="020B0502040204020203" pitchFamily="34" charset="-122"/>
                <a:ea typeface="Microsoft YaHei Light" panose="020B0502040204020203" pitchFamily="34" charset="-122"/>
              </a:rPr>
              <a:t>学费：</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	</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       </a:t>
            </a:r>
            <a:r>
              <a:rPr kumimoji="1" lang="de-DE" altLang="zh-CN" sz="1600" dirty="0">
                <a:solidFill>
                  <a:schemeClr val="tx1"/>
                </a:solidFill>
                <a:latin typeface="Microsoft YaHei Light" panose="020B0502040204020203" pitchFamily="34" charset="-122"/>
                <a:ea typeface="Microsoft YaHei Light" panose="020B0502040204020203" pitchFamily="34" charset="-122"/>
              </a:rPr>
              <a:t>	</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6000</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欧元</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a:t>
            </a:r>
            <a:r>
              <a:rPr kumimoji="1" lang="zh-CN" altLang="de-DE" sz="1600" dirty="0">
                <a:solidFill>
                  <a:schemeClr val="tx1"/>
                </a:solidFill>
                <a:latin typeface="Microsoft YaHei Light" panose="020B0502040204020203" pitchFamily="34" charset="-122"/>
                <a:ea typeface="Microsoft YaHei Light" panose="020B0502040204020203" pitchFamily="34" charset="-122"/>
              </a:rPr>
              <a:t>学期</a:t>
            </a:r>
            <a:endParaRPr kumimoji="1" lang="en-US" altLang="zh-CN" sz="1600" dirty="0">
              <a:solidFill>
                <a:schemeClr val="tx1"/>
              </a:solidFill>
              <a:latin typeface="Microsoft YaHei Light" panose="020B0502040204020203" pitchFamily="34" charset="-122"/>
              <a:ea typeface="Microsoft YaHei Light" panose="020B0502040204020203" pitchFamily="34" charset="-122"/>
            </a:endParaRPr>
          </a:p>
          <a:p>
            <a:pPr marL="285750" indent="-285750">
              <a:lnSpc>
                <a:spcPct val="150000"/>
              </a:lnSpc>
              <a:buClr>
                <a:srgbClr val="0070C0"/>
              </a:buClr>
              <a:buSzPct val="70000"/>
              <a:buFont typeface="Wingdings 3" panose="05040102010807070707" pitchFamily="18" charset="2"/>
              <a:buChar char="u"/>
            </a:pPr>
            <a:r>
              <a:rPr kumimoji="1" lang="zh-CN" altLang="en-US" sz="1600" dirty="0">
                <a:solidFill>
                  <a:schemeClr val="tx1"/>
                </a:solidFill>
                <a:latin typeface="Microsoft YaHei Light" panose="020B0502040204020203" pitchFamily="34" charset="-122"/>
                <a:ea typeface="Microsoft YaHei Light" panose="020B0502040204020203" pitchFamily="34" charset="-122"/>
              </a:rPr>
              <a:t>教学形式：</a:t>
            </a:r>
            <a:r>
              <a:rPr kumimoji="1" lang="de-DE" altLang="zh-CN" sz="1600" dirty="0">
                <a:solidFill>
                  <a:schemeClr val="tx1"/>
                </a:solidFill>
                <a:latin typeface="Microsoft YaHei Light" panose="020B0502040204020203" pitchFamily="34" charset="-122"/>
                <a:ea typeface="Microsoft YaHei Light" panose="020B0502040204020203" pitchFamily="34" charset="-122"/>
              </a:rPr>
              <a:t>	</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讲授课</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练习课</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实习</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项目设计</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毕业论文</a:t>
            </a:r>
            <a:endParaRPr kumimoji="1" lang="en-US" altLang="zh-CN" sz="1600" dirty="0">
              <a:solidFill>
                <a:schemeClr val="tx1"/>
              </a:solidFill>
              <a:latin typeface="Microsoft YaHei Light" panose="020B0502040204020203" pitchFamily="34" charset="-122"/>
              <a:ea typeface="Microsoft YaHei Light" panose="020B0502040204020203" pitchFamily="34" charset="-122"/>
            </a:endParaRPr>
          </a:p>
        </p:txBody>
      </p:sp>
      <p:pic>
        <p:nvPicPr>
          <p:cNvPr id="7" name="图片 6" descr="文本&#10;&#10;描述已自动生成">
            <a:extLst>
              <a:ext uri="{FF2B5EF4-FFF2-40B4-BE49-F238E27FC236}">
                <a16:creationId xmlns:a16="http://schemas.microsoft.com/office/drawing/2014/main" id="{09901E82-DBF5-39B8-88DA-85F682D51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49" y="4460145"/>
            <a:ext cx="5282100" cy="1203145"/>
          </a:xfrm>
          <a:prstGeom prst="rect">
            <a:avLst/>
          </a:prstGeom>
        </p:spPr>
      </p:pic>
      <p:sp>
        <p:nvSpPr>
          <p:cNvPr id="9" name="内容占位符 6">
            <a:extLst>
              <a:ext uri="{FF2B5EF4-FFF2-40B4-BE49-F238E27FC236}">
                <a16:creationId xmlns:a16="http://schemas.microsoft.com/office/drawing/2014/main" id="{CF29F141-FF86-FA92-9257-2D83B5621ACB}"/>
              </a:ext>
            </a:extLst>
          </p:cNvPr>
          <p:cNvSpPr>
            <a:spLocks noGrp="1"/>
          </p:cNvSpPr>
          <p:nvPr>
            <p:ph idx="1"/>
          </p:nvPr>
        </p:nvSpPr>
        <p:spPr>
          <a:xfrm>
            <a:off x="384000" y="1266419"/>
            <a:ext cx="4488251" cy="526315"/>
          </a:xfrm>
        </p:spPr>
        <p:txBody>
          <a:bodyPr/>
          <a:lstStyle/>
          <a:p>
            <a:r>
              <a:rPr kumimoji="1" lang="zh-CN" altLang="en-US" dirty="0">
                <a:solidFill>
                  <a:schemeClr val="tx2"/>
                </a:solidFill>
                <a:latin typeface="Microsoft YaHei" panose="020B0503020204020204" pitchFamily="34" charset="-122"/>
                <a:ea typeface="Microsoft YaHei" panose="020B0503020204020204" pitchFamily="34" charset="-122"/>
              </a:rPr>
              <a:t>亚琛工大英</a:t>
            </a:r>
            <a:r>
              <a:rPr kumimoji="1" lang="zh-CN" altLang="en-US" dirty="0" smtClean="0">
                <a:solidFill>
                  <a:schemeClr val="tx2"/>
                </a:solidFill>
                <a:latin typeface="Microsoft YaHei" panose="020B0503020204020204" pitchFamily="34" charset="-122"/>
                <a:ea typeface="Microsoft YaHei" panose="020B0503020204020204" pitchFamily="34" charset="-122"/>
              </a:rPr>
              <a:t>授硕</a:t>
            </a:r>
            <a:r>
              <a:rPr kumimoji="1" lang="zh-CN" altLang="en-US" dirty="0">
                <a:solidFill>
                  <a:schemeClr val="tx2"/>
                </a:solidFill>
                <a:latin typeface="Microsoft YaHei" panose="020B0503020204020204" pitchFamily="34" charset="-122"/>
                <a:ea typeface="Microsoft YaHei" panose="020B0503020204020204" pitchFamily="34" charset="-122"/>
              </a:rPr>
              <a:t>士重要信息</a:t>
            </a:r>
            <a:endParaRPr lang="zh-CN" altLang="en-US" dirty="0"/>
          </a:p>
        </p:txBody>
      </p:sp>
    </p:spTree>
    <p:extLst>
      <p:ext uri="{BB962C8B-B14F-4D97-AF65-F5344CB8AC3E}">
        <p14:creationId xmlns:p14="http://schemas.microsoft.com/office/powerpoint/2010/main" val="3960762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工程类硕士</a:t>
            </a:r>
          </a:p>
        </p:txBody>
      </p:sp>
      <p:sp>
        <p:nvSpPr>
          <p:cNvPr id="5" name="文本框 4"/>
          <p:cNvSpPr txBox="1"/>
          <p:nvPr/>
        </p:nvSpPr>
        <p:spPr>
          <a:xfrm>
            <a:off x="324001" y="986011"/>
            <a:ext cx="6744856" cy="400110"/>
          </a:xfrm>
          <a:prstGeom prst="rect">
            <a:avLst/>
          </a:prstGeom>
          <a:noFill/>
        </p:spPr>
        <p:txBody>
          <a:bodyPr wrap="square" rtlCol="0">
            <a:spAutoFit/>
          </a:bodyPr>
          <a:lstStyle/>
          <a:p>
            <a:r>
              <a:rPr kumimoji="1" lang="zh-CN" altLang="en-US" sz="2000" b="1" dirty="0">
                <a:solidFill>
                  <a:schemeClr val="tx2"/>
                </a:solidFill>
                <a:latin typeface="Microsoft YaHei" panose="020B0503020204020204" pitchFamily="34" charset="-122"/>
                <a:ea typeface="Microsoft YaHei" panose="020B0503020204020204" pitchFamily="34" charset="-122"/>
                <a:cs typeface="Arial" panose="020B0604020202020204" pitchFamily="34" charset="0"/>
              </a:rPr>
              <a:t>机械工程计算机辅助设计与制造</a:t>
            </a:r>
            <a:r>
              <a:rPr kumimoji="1" lang="en-US" altLang="zh-CN" sz="2000" b="1" dirty="0">
                <a:solidFill>
                  <a:schemeClr val="tx2"/>
                </a:solidFill>
                <a:latin typeface="Microsoft YaHei" panose="020B0503020204020204" pitchFamily="34" charset="-122"/>
                <a:ea typeface="Microsoft YaHei" panose="020B0503020204020204" pitchFamily="34" charset="-122"/>
                <a:cs typeface="Arial" panose="020B0604020202020204" pitchFamily="34" charset="0"/>
              </a:rPr>
              <a:t>(CAME</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a:t>
            </a:r>
            <a:endParaRPr kumimoji="1" lang="en-US" altLang="zh-CN" dirty="0">
              <a:solidFill>
                <a:srgbClr val="00549F"/>
              </a:solidFill>
              <a:latin typeface="Microsoft YaHei" panose="020B0503020204020204" pitchFamily="34" charset="-122"/>
              <a:ea typeface="Microsoft YaHei" panose="020B0503020204020204" pitchFamily="34" charset="-122"/>
              <a:cs typeface="楷体"/>
            </a:endParaRPr>
          </a:p>
        </p:txBody>
      </p:sp>
      <p:sp>
        <p:nvSpPr>
          <p:cNvPr id="2" name="文本框 1"/>
          <p:cNvSpPr txBox="1"/>
          <p:nvPr/>
        </p:nvSpPr>
        <p:spPr>
          <a:xfrm>
            <a:off x="384000" y="2080528"/>
            <a:ext cx="3024982" cy="419795"/>
          </a:xfrm>
          <a:prstGeom prst="rect">
            <a:avLst/>
          </a:prstGeom>
          <a:noFill/>
        </p:spPr>
        <p:txBody>
          <a:bodyPr wrap="square" rtlCol="0">
            <a:spAutoFit/>
          </a:bodyPr>
          <a:lstStyle/>
          <a:p>
            <a:pPr>
              <a:lnSpc>
                <a:spcPct val="150000"/>
              </a:lnSpc>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机械工程学院通用力学研究所</a:t>
            </a:r>
            <a:endParaRPr lang="en-US" altLang="zh-CN" sz="1600" i="1" dirty="0">
              <a:latin typeface="Microsoft YaHei Light" panose="020B0502040204020203" pitchFamily="34" charset="-122"/>
              <a:ea typeface="Microsoft YaHei Light" panose="020B0502040204020203" pitchFamily="34" charset="-122"/>
              <a:cs typeface="楷体"/>
            </a:endParaRPr>
          </a:p>
        </p:txBody>
      </p:sp>
      <p:sp>
        <p:nvSpPr>
          <p:cNvPr id="8" name="文本框 1">
            <a:extLst>
              <a:ext uri="{FF2B5EF4-FFF2-40B4-BE49-F238E27FC236}">
                <a16:creationId xmlns:a16="http://schemas.microsoft.com/office/drawing/2014/main" id="{EBF6221F-DEE5-DF4C-8531-EE394A868AC0}"/>
              </a:ext>
            </a:extLst>
          </p:cNvPr>
          <p:cNvSpPr txBox="1"/>
          <p:nvPr/>
        </p:nvSpPr>
        <p:spPr>
          <a:xfrm>
            <a:off x="3820368" y="1481267"/>
            <a:ext cx="8047631" cy="2420343"/>
          </a:xfrm>
          <a:prstGeom prst="rect">
            <a:avLst/>
          </a:prstGeom>
          <a:noFill/>
        </p:spPr>
        <p:txBody>
          <a:bodyPr wrap="square" rtlCol="0">
            <a:spAutoFit/>
          </a:bodyPr>
          <a:lstStyle/>
          <a:p>
            <a:pPr>
              <a:lnSpc>
                <a:spcPct val="150000"/>
              </a:lnSpc>
              <a:spcAft>
                <a:spcPts val="600"/>
              </a:spcAft>
            </a:pPr>
            <a:r>
              <a:rPr lang="zh-CN" altLang="de-DE" sz="1600" dirty="0">
                <a:latin typeface="Microsoft YaHei Light" panose="020B0502040204020203" pitchFamily="34" charset="-122"/>
                <a:ea typeface="Microsoft YaHei Light" panose="020B0502040204020203" pitchFamily="34" charset="-122"/>
                <a:cs typeface="楷体"/>
              </a:rPr>
              <a:t>针对未来学科交叉的高度融合，结合电动汽车和智能制造的发展趋势，</a:t>
            </a:r>
            <a:r>
              <a:rPr lang="zh-CN" altLang="en-US" sz="1600" dirty="0">
                <a:latin typeface="Microsoft YaHei Light" panose="020B0502040204020203" pitchFamily="34" charset="-122"/>
                <a:ea typeface="Microsoft YaHei Light" panose="020B0502040204020203" pitchFamily="34" charset="-122"/>
                <a:cs typeface="楷体"/>
              </a:rPr>
              <a:t>培养</a:t>
            </a:r>
            <a:r>
              <a:rPr lang="zh-CN" altLang="de-DE" sz="1600" dirty="0">
                <a:latin typeface="Microsoft YaHei Light" panose="020B0502040204020203" pitchFamily="34" charset="-122"/>
                <a:ea typeface="Microsoft YaHei Light" panose="020B0502040204020203" pitchFamily="34" charset="-122"/>
                <a:cs typeface="楷体"/>
              </a:rPr>
              <a:t>行业新型仿真工程师和专业研究人才。</a:t>
            </a:r>
            <a:endParaRPr lang="en-US" altLang="zh-CN" sz="1600" dirty="0">
              <a:latin typeface="Microsoft YaHei Light" panose="020B0502040204020203" pitchFamily="34" charset="-122"/>
              <a:ea typeface="Microsoft YaHei Light" panose="020B0502040204020203" pitchFamily="34" charset="-122"/>
              <a:cs typeface="楷体"/>
            </a:endParaRP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机械设计</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en-US" sz="1600" dirty="0">
                <a:latin typeface="Microsoft YaHei Light" panose="020B0502040204020203" pitchFamily="34" charset="-122"/>
                <a:ea typeface="Microsoft YaHei Light" panose="020B0502040204020203" pitchFamily="34" charset="-122"/>
                <a:cs typeface="楷体"/>
              </a:rPr>
              <a:t>开发和应用创新</a:t>
            </a:r>
            <a:r>
              <a:rPr lang="zh-CN" altLang="de-DE" sz="1600" dirty="0">
                <a:latin typeface="Microsoft YaHei Light" panose="020B0502040204020203" pitchFamily="34" charset="-122"/>
                <a:ea typeface="Microsoft YaHei Light" panose="020B0502040204020203" pitchFamily="34" charset="-122"/>
                <a:cs typeface="楷体"/>
              </a:rPr>
              <a:t>产品设计理论，计算方法和人工智能</a:t>
            </a:r>
            <a:r>
              <a:rPr lang="zh-CN" altLang="en-US" sz="1600" dirty="0">
                <a:latin typeface="Microsoft YaHei Light" panose="020B0502040204020203" pitchFamily="34" charset="-122"/>
                <a:ea typeface="Microsoft YaHei Light" panose="020B0502040204020203" pitchFamily="34" charset="-122"/>
                <a:cs typeface="楷体"/>
              </a:rPr>
              <a:t>，</a:t>
            </a:r>
            <a:r>
              <a:rPr lang="zh-CN" altLang="de-DE" sz="1600" dirty="0">
                <a:latin typeface="Microsoft YaHei Light" panose="020B0502040204020203" pitchFamily="34" charset="-122"/>
                <a:ea typeface="Microsoft YaHei Light" panose="020B0502040204020203" pitchFamily="34" charset="-122"/>
                <a:cs typeface="楷体"/>
              </a:rPr>
              <a:t>高效的</a:t>
            </a:r>
            <a:r>
              <a:rPr lang="zh-CN" altLang="en-US" sz="1600" dirty="0">
                <a:latin typeface="Microsoft YaHei Light" panose="020B0502040204020203" pitchFamily="34" charset="-122"/>
                <a:ea typeface="Microsoft YaHei Light" panose="020B0502040204020203" pitchFamily="34" charset="-122"/>
                <a:cs typeface="楷体"/>
              </a:rPr>
              <a:t>实现</a:t>
            </a:r>
            <a:r>
              <a:rPr lang="zh-CN" altLang="de-DE" sz="1600" dirty="0">
                <a:latin typeface="Microsoft YaHei Light" panose="020B0502040204020203" pitchFamily="34" charset="-122"/>
                <a:ea typeface="Microsoft YaHei Light" panose="020B0502040204020203" pitchFamily="34" charset="-122"/>
                <a:cs typeface="楷体"/>
              </a:rPr>
              <a:t>未来更复杂的</a:t>
            </a:r>
            <a:r>
              <a:rPr lang="zh-CN" altLang="en-US" sz="1600" dirty="0">
                <a:latin typeface="Microsoft YaHei Light" panose="020B0502040204020203" pitchFamily="34" charset="-122"/>
                <a:ea typeface="Microsoft YaHei Light" panose="020B0502040204020203" pitchFamily="34" charset="-122"/>
                <a:cs typeface="楷体"/>
              </a:rPr>
              <a:t>机械结构和系统的构造及设计。</a:t>
            </a: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机械制造</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de-DE" sz="1600" dirty="0">
                <a:latin typeface="Microsoft YaHei Light" panose="020B0502040204020203" pitchFamily="34" charset="-122"/>
                <a:ea typeface="Microsoft YaHei Light" panose="020B0502040204020203" pitchFamily="34" charset="-122"/>
                <a:cs typeface="楷体"/>
              </a:rPr>
              <a:t>结合</a:t>
            </a:r>
            <a:r>
              <a:rPr lang="zh-CN" altLang="en-US" sz="1600" dirty="0">
                <a:latin typeface="Microsoft YaHei Light" panose="020B0502040204020203" pitchFamily="34" charset="-122"/>
                <a:ea typeface="Microsoft YaHei Light" panose="020B0502040204020203" pitchFamily="34" charset="-122"/>
                <a:cs typeface="楷体"/>
              </a:rPr>
              <a:t>现代工业先进生产制造技术</a:t>
            </a:r>
            <a:r>
              <a:rPr lang="zh-CN" altLang="de-DE" sz="1600" dirty="0">
                <a:latin typeface="Microsoft YaHei Light" panose="020B0502040204020203" pitchFamily="34" charset="-122"/>
                <a:ea typeface="Microsoft YaHei Light" panose="020B0502040204020203" pitchFamily="34" charset="-122"/>
                <a:cs typeface="楷体"/>
              </a:rPr>
              <a:t>发展</a:t>
            </a:r>
            <a:r>
              <a:rPr lang="zh-CN" altLang="en-US" sz="1600" dirty="0">
                <a:latin typeface="Microsoft YaHei Light" panose="020B0502040204020203" pitchFamily="34" charset="-122"/>
                <a:ea typeface="Microsoft YaHei Light" panose="020B0502040204020203" pitchFamily="34" charset="-122"/>
                <a:cs typeface="楷体"/>
              </a:rPr>
              <a:t>和</a:t>
            </a:r>
            <a:r>
              <a:rPr lang="zh-CN" altLang="de-DE" sz="1600" dirty="0">
                <a:latin typeface="Microsoft YaHei Light" panose="020B0502040204020203" pitchFamily="34" charset="-122"/>
                <a:ea typeface="Microsoft YaHei Light" panose="020B0502040204020203" pitchFamily="34" charset="-122"/>
                <a:cs typeface="楷体"/>
              </a:rPr>
              <a:t>虚拟现实</a:t>
            </a:r>
            <a:r>
              <a:rPr lang="zh-CN" altLang="en-US" sz="1600" dirty="0">
                <a:latin typeface="Microsoft YaHei Light" panose="020B0502040204020203" pitchFamily="34" charset="-122"/>
                <a:ea typeface="Microsoft YaHei Light" panose="020B0502040204020203" pitchFamily="34" charset="-122"/>
                <a:cs typeface="楷体"/>
              </a:rPr>
              <a:t>系统</a:t>
            </a:r>
            <a:r>
              <a:rPr lang="zh-CN" altLang="de-DE" sz="1600" dirty="0">
                <a:latin typeface="Microsoft YaHei Light" panose="020B0502040204020203" pitchFamily="34" charset="-122"/>
                <a:ea typeface="Microsoft YaHei Light" panose="020B0502040204020203" pitchFamily="34" charset="-122"/>
                <a:cs typeface="楷体"/>
              </a:rPr>
              <a:t>的应用</a:t>
            </a:r>
            <a:r>
              <a:rPr lang="zh-CN" altLang="en-US" sz="1600" dirty="0">
                <a:latin typeface="Microsoft YaHei Light" panose="020B0502040204020203" pitchFamily="34" charset="-122"/>
                <a:ea typeface="Microsoft YaHei Light" panose="020B0502040204020203" pitchFamily="34" charset="-122"/>
                <a:cs typeface="楷体"/>
              </a:rPr>
              <a:t>，</a:t>
            </a:r>
            <a:r>
              <a:rPr lang="zh-CN" altLang="de-DE" sz="1600" dirty="0">
                <a:latin typeface="Microsoft YaHei Light" panose="020B0502040204020203" pitchFamily="34" charset="-122"/>
                <a:ea typeface="Microsoft YaHei Light" panose="020B0502040204020203" pitchFamily="34" charset="-122"/>
                <a:cs typeface="楷体"/>
              </a:rPr>
              <a:t>实施工业</a:t>
            </a:r>
            <a:r>
              <a:rPr lang="de-DE" altLang="zh-CN" sz="1600" dirty="0">
                <a:latin typeface="Microsoft YaHei Light" panose="020B0502040204020203" pitchFamily="34" charset="-122"/>
                <a:ea typeface="Microsoft YaHei Light" panose="020B0502040204020203" pitchFamily="34" charset="-122"/>
                <a:cs typeface="楷体"/>
              </a:rPr>
              <a:t>4.0</a:t>
            </a:r>
            <a:r>
              <a:rPr lang="zh-CN" altLang="de-DE" sz="1600" dirty="0">
                <a:latin typeface="Microsoft YaHei Light" panose="020B0502040204020203" pitchFamily="34" charset="-122"/>
                <a:ea typeface="Microsoft YaHei Light" panose="020B0502040204020203" pitchFamily="34" charset="-122"/>
                <a:cs typeface="楷体"/>
              </a:rPr>
              <a:t>变革下</a:t>
            </a:r>
            <a:r>
              <a:rPr lang="zh-CN" altLang="en-US" sz="1600" dirty="0">
                <a:latin typeface="Microsoft YaHei Light" panose="020B0502040204020203" pitchFamily="34" charset="-122"/>
                <a:ea typeface="Microsoft YaHei Light" panose="020B0502040204020203" pitchFamily="34" charset="-122"/>
                <a:cs typeface="楷体"/>
              </a:rPr>
              <a:t>制造技术</a:t>
            </a:r>
            <a:r>
              <a:rPr lang="zh-CN" altLang="de-DE" sz="1600" dirty="0">
                <a:latin typeface="Microsoft YaHei Light" panose="020B0502040204020203" pitchFamily="34" charset="-122"/>
                <a:ea typeface="Microsoft YaHei Light" panose="020B0502040204020203" pitchFamily="34" charset="-122"/>
                <a:cs typeface="楷体"/>
              </a:rPr>
              <a:t>的智能化</a:t>
            </a:r>
            <a:r>
              <a:rPr lang="zh-CN" altLang="en-US" sz="1600" dirty="0">
                <a:latin typeface="Microsoft YaHei Light" panose="020B0502040204020203" pitchFamily="34" charset="-122"/>
                <a:ea typeface="Microsoft YaHei Light" panose="020B0502040204020203" pitchFamily="34" charset="-122"/>
                <a:cs typeface="楷体"/>
              </a:rPr>
              <a:t>、生产系统和工业管理</a:t>
            </a:r>
            <a:r>
              <a:rPr lang="zh-CN" altLang="de-DE" sz="1600" dirty="0">
                <a:latin typeface="Microsoft YaHei Light" panose="020B0502040204020203" pitchFamily="34" charset="-122"/>
                <a:ea typeface="Microsoft YaHei Light" panose="020B0502040204020203" pitchFamily="34" charset="-122"/>
                <a:cs typeface="楷体"/>
              </a:rPr>
              <a:t>的数字化</a:t>
            </a:r>
            <a:r>
              <a:rPr lang="zh-CN" altLang="en-US" sz="1600" dirty="0">
                <a:latin typeface="Microsoft YaHei Light" panose="020B0502040204020203" pitchFamily="34" charset="-122"/>
                <a:ea typeface="Microsoft YaHei Light" panose="020B0502040204020203" pitchFamily="34" charset="-122"/>
                <a:cs typeface="楷体"/>
              </a:rPr>
              <a:t>。</a:t>
            </a:r>
          </a:p>
        </p:txBody>
      </p:sp>
      <p:pic>
        <p:nvPicPr>
          <p:cNvPr id="10" name="Picture 9" descr="Text&#10;&#10;Description automatically generated">
            <a:extLst>
              <a:ext uri="{FF2B5EF4-FFF2-40B4-BE49-F238E27FC236}">
                <a16:creationId xmlns:a16="http://schemas.microsoft.com/office/drawing/2014/main" id="{C57F31C1-3D43-A14B-9C83-26E989E1C3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7171" y="1566317"/>
            <a:ext cx="2818690" cy="687428"/>
          </a:xfrm>
          <a:prstGeom prst="rect">
            <a:avLst/>
          </a:prstGeom>
        </p:spPr>
      </p:pic>
      <p:sp>
        <p:nvSpPr>
          <p:cNvPr id="4" name="Textfeld 6">
            <a:extLst>
              <a:ext uri="{FF2B5EF4-FFF2-40B4-BE49-F238E27FC236}">
                <a16:creationId xmlns:a16="http://schemas.microsoft.com/office/drawing/2014/main" id="{D788773E-124F-7C94-F1E8-4695B311A02A}"/>
              </a:ext>
            </a:extLst>
          </p:cNvPr>
          <p:cNvSpPr txBox="1"/>
          <p:nvPr/>
        </p:nvSpPr>
        <p:spPr>
          <a:xfrm>
            <a:off x="384000" y="2607584"/>
            <a:ext cx="3496367" cy="97992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20000"/>
              </a:lnSpc>
              <a:spcAft>
                <a:spcPts val="450"/>
              </a:spcAft>
              <a:buClr>
                <a:schemeClr val="accent5"/>
              </a:buClr>
              <a:buSzPct val="70000"/>
              <a:buFont typeface="Wingdings 3" panose="05040102010807070707" pitchFamily="18" charset="2"/>
              <a:buChar char="u"/>
            </a:pPr>
            <a:r>
              <a:rPr lang="zh-CN" altLang="de-DE" sz="1200" i="1" dirty="0">
                <a:solidFill>
                  <a:schemeClr val="tx1"/>
                </a:solidFill>
                <a:latin typeface="Microsoft YaHei Light" panose="020B0502040204020203" pitchFamily="34" charset="-122"/>
                <a:ea typeface="Microsoft YaHei Light" panose="020B0502040204020203" pitchFamily="34" charset="-122"/>
              </a:rPr>
              <a:t>创新医疗器械，电动汽车和航空航天飞行器</a:t>
            </a:r>
            <a:r>
              <a:rPr lang="zh-CN" altLang="en-US" sz="1200" i="1" dirty="0">
                <a:solidFill>
                  <a:schemeClr val="tx1"/>
                </a:solidFill>
                <a:latin typeface="Microsoft YaHei Light" panose="020B0502040204020203" pitchFamily="34" charset="-122"/>
                <a:ea typeface="Microsoft YaHei Light" panose="020B0502040204020203" pitchFamily="34" charset="-122"/>
              </a:rPr>
              <a:t>的设计、应用和优化</a:t>
            </a:r>
            <a:endParaRPr lang="en-US" altLang="zh-CN" sz="1200" i="1" dirty="0">
              <a:solidFill>
                <a:schemeClr val="tx1"/>
              </a:solidFill>
              <a:latin typeface="Microsoft YaHei Light" panose="020B0502040204020203" pitchFamily="34" charset="-122"/>
              <a:ea typeface="Microsoft YaHei Light" panose="020B0502040204020203" pitchFamily="34" charset="-122"/>
            </a:endParaRPr>
          </a:p>
          <a:p>
            <a:pPr marL="285750" indent="-285750">
              <a:lnSpc>
                <a:spcPct val="120000"/>
              </a:lnSpc>
              <a:spcAft>
                <a:spcPts val="450"/>
              </a:spcAft>
              <a:buClr>
                <a:schemeClr val="accent5"/>
              </a:buClr>
              <a:buSzPct val="70000"/>
              <a:buFont typeface="Wingdings 3" panose="05040102010807070707" pitchFamily="18" charset="2"/>
              <a:buChar char="u"/>
            </a:pPr>
            <a:r>
              <a:rPr lang="zh-CN" altLang="de-DE" sz="1200" i="1" dirty="0">
                <a:solidFill>
                  <a:schemeClr val="tx1"/>
                </a:solidFill>
                <a:latin typeface="Microsoft YaHei Light" panose="020B0502040204020203" pitchFamily="34" charset="-122"/>
                <a:ea typeface="Microsoft YaHei Light" panose="020B0502040204020203" pitchFamily="34" charset="-122"/>
              </a:rPr>
              <a:t>大型计算仿真软件开发工程师和仿真专家</a:t>
            </a:r>
            <a:endParaRPr lang="de-DE" altLang="zh-CN" sz="1200" i="1" dirty="0">
              <a:solidFill>
                <a:schemeClr val="tx1"/>
              </a:solidFill>
              <a:latin typeface="Microsoft YaHei Light" panose="020B0502040204020203" pitchFamily="34" charset="-122"/>
              <a:ea typeface="Microsoft YaHei Light" panose="020B0502040204020203" pitchFamily="34" charset="-122"/>
            </a:endParaRPr>
          </a:p>
        </p:txBody>
      </p:sp>
      <p:pic>
        <p:nvPicPr>
          <p:cNvPr id="9" name="Picture 2" descr="Person walking with a rollator">
            <a:extLst>
              <a:ext uri="{FF2B5EF4-FFF2-40B4-BE49-F238E27FC236}">
                <a16:creationId xmlns:a16="http://schemas.microsoft.com/office/drawing/2014/main" id="{763D1B1B-7C0B-F4AB-E5C4-7F60D0E48A4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893270" y="4155418"/>
            <a:ext cx="3421929" cy="1713359"/>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
            <a:extLst>
              <a:ext uri="{FF2B5EF4-FFF2-40B4-BE49-F238E27FC236}">
                <a16:creationId xmlns:a16="http://schemas.microsoft.com/office/drawing/2014/main" id="{E0B6F492-BD3E-A128-8D63-04D8E6B94BC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7371735" y="4145992"/>
            <a:ext cx="4496264" cy="1715114"/>
          </a:xfrm>
          <a:prstGeom prst="rect">
            <a:avLst/>
          </a:prstGeom>
          <a:noFill/>
          <a:ln w="9525">
            <a:noFill/>
            <a:miter lim="800000"/>
            <a:headEnd/>
            <a:tailEnd/>
          </a:ln>
        </p:spPr>
      </p:pic>
      <p:pic>
        <p:nvPicPr>
          <p:cNvPr id="3074" name="Picture 2">
            <a:extLst>
              <a:ext uri="{FF2B5EF4-FFF2-40B4-BE49-F238E27FC236}">
                <a16:creationId xmlns:a16="http://schemas.microsoft.com/office/drawing/2014/main" id="{ABF4AAA5-AA1D-6F24-78FB-095671E0AD18}"/>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84001" y="3475208"/>
            <a:ext cx="3563342" cy="247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54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工程类硕士</a:t>
            </a:r>
          </a:p>
        </p:txBody>
      </p:sp>
      <p:sp>
        <p:nvSpPr>
          <p:cNvPr id="5" name="文本框 4"/>
          <p:cNvSpPr txBox="1"/>
          <p:nvPr/>
        </p:nvSpPr>
        <p:spPr>
          <a:xfrm>
            <a:off x="324001" y="986011"/>
            <a:ext cx="6744856" cy="677108"/>
          </a:xfrm>
          <a:prstGeom prst="rect">
            <a:avLst/>
          </a:prstGeom>
          <a:noFill/>
        </p:spPr>
        <p:txBody>
          <a:bodyPr wrap="square" rtlCol="0">
            <a:spAutoFit/>
          </a:bodyPr>
          <a:lstStyle/>
          <a:p>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智能制造工程</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(SPE)</a:t>
            </a:r>
          </a:p>
          <a:p>
            <a:endParaRPr kumimoji="1" lang="en-US" altLang="zh-CN" dirty="0">
              <a:solidFill>
                <a:srgbClr val="00549F"/>
              </a:solidFill>
              <a:latin typeface="Microsoft YaHei" panose="020B0503020204020204" pitchFamily="34" charset="-122"/>
              <a:ea typeface="Microsoft YaHei" panose="020B0503020204020204" pitchFamily="34" charset="-122"/>
              <a:cs typeface="楷体"/>
            </a:endParaRPr>
          </a:p>
        </p:txBody>
      </p:sp>
      <p:sp>
        <p:nvSpPr>
          <p:cNvPr id="2" name="文本框 1"/>
          <p:cNvSpPr txBox="1"/>
          <p:nvPr/>
        </p:nvSpPr>
        <p:spPr>
          <a:xfrm>
            <a:off x="318011" y="2143511"/>
            <a:ext cx="3241250" cy="419795"/>
          </a:xfrm>
          <a:prstGeom prst="rect">
            <a:avLst/>
          </a:prstGeom>
          <a:noFill/>
        </p:spPr>
        <p:txBody>
          <a:bodyPr wrap="square" rtlCol="0">
            <a:spAutoFit/>
          </a:bodyPr>
          <a:lstStyle/>
          <a:p>
            <a:pPr>
              <a:lnSpc>
                <a:spcPct val="150000"/>
              </a:lnSpc>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机械工程学院生产制造技术实验室</a:t>
            </a:r>
          </a:p>
        </p:txBody>
      </p:sp>
      <p:sp>
        <p:nvSpPr>
          <p:cNvPr id="8" name="文本框 1">
            <a:extLst>
              <a:ext uri="{FF2B5EF4-FFF2-40B4-BE49-F238E27FC236}">
                <a16:creationId xmlns:a16="http://schemas.microsoft.com/office/drawing/2014/main" id="{EBF6221F-DEE5-DF4C-8531-EE394A868AC0}"/>
              </a:ext>
            </a:extLst>
          </p:cNvPr>
          <p:cNvSpPr txBox="1"/>
          <p:nvPr/>
        </p:nvSpPr>
        <p:spPr>
          <a:xfrm>
            <a:off x="3820368" y="1412464"/>
            <a:ext cx="8047631" cy="2574231"/>
          </a:xfrm>
          <a:prstGeom prst="rect">
            <a:avLst/>
          </a:prstGeom>
          <a:noFill/>
        </p:spPr>
        <p:txBody>
          <a:bodyPr wrap="square" rtlCol="0">
            <a:spAutoFit/>
          </a:bodyPr>
          <a:lstStyle/>
          <a:p>
            <a:pPr>
              <a:lnSpc>
                <a:spcPct val="1500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面向未来的智能制造，学习物联网与先进制造工程的开发、设计和管理；涵盖当今欧洲及全球工业相关重大课题。</a:t>
            </a:r>
            <a:endParaRPr lang="en-US" altLang="zh-CN" sz="1600" dirty="0">
              <a:latin typeface="Microsoft YaHei Light" panose="020B0502040204020203" pitchFamily="34" charset="-122"/>
              <a:ea typeface="Microsoft YaHei Light" panose="020B0502040204020203" pitchFamily="34" charset="-122"/>
              <a:cs typeface="楷体"/>
            </a:endParaRP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智能工厂</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en-US" sz="1600" dirty="0">
                <a:latin typeface="Microsoft YaHei Light" panose="020B0502040204020203" pitchFamily="34" charset="-122"/>
                <a:ea typeface="Microsoft YaHei Light" panose="020B0502040204020203" pitchFamily="34" charset="-122"/>
                <a:cs typeface="楷体"/>
              </a:rPr>
              <a:t>所有厂房、产品及生产流程互联的自组织工厂</a:t>
            </a: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增材制造</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en-US" sz="1600" dirty="0">
                <a:latin typeface="Microsoft YaHei Light" panose="020B0502040204020203" pitchFamily="34" charset="-122"/>
                <a:ea typeface="Microsoft YaHei Light" panose="020B0502040204020203" pitchFamily="34" charset="-122"/>
                <a:cs typeface="楷体"/>
              </a:rPr>
              <a:t>最新技术和材料的制造。</a:t>
            </a: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电动交通工具生产</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en-US" sz="1600" dirty="0">
                <a:latin typeface="Microsoft YaHei Light" panose="020B0502040204020203" pitchFamily="34" charset="-122"/>
                <a:ea typeface="Microsoft YaHei Light" panose="020B0502040204020203" pitchFamily="34" charset="-122"/>
                <a:cs typeface="楷体"/>
              </a:rPr>
              <a:t>交通工具全球趋势</a:t>
            </a:r>
          </a:p>
          <a:p>
            <a:pPr>
              <a:lnSpc>
                <a:spcPct val="150000"/>
              </a:lnSpc>
              <a:spcAft>
                <a:spcPts val="600"/>
              </a:spcAft>
            </a:pPr>
            <a:endParaRPr lang="zh-CN" altLang="en-US" sz="1600" dirty="0">
              <a:latin typeface="Microsoft YaHei Light" panose="020B0502040204020203" pitchFamily="34" charset="-122"/>
              <a:ea typeface="Microsoft YaHei Light" panose="020B0502040204020203" pitchFamily="34" charset="-122"/>
              <a:cs typeface="楷体"/>
            </a:endParaRPr>
          </a:p>
        </p:txBody>
      </p:sp>
      <p:sp>
        <p:nvSpPr>
          <p:cNvPr id="4" name="Textfeld 6">
            <a:extLst>
              <a:ext uri="{FF2B5EF4-FFF2-40B4-BE49-F238E27FC236}">
                <a16:creationId xmlns:a16="http://schemas.microsoft.com/office/drawing/2014/main" id="{D788773E-124F-7C94-F1E8-4695B311A02A}"/>
              </a:ext>
            </a:extLst>
          </p:cNvPr>
          <p:cNvSpPr txBox="1"/>
          <p:nvPr/>
        </p:nvSpPr>
        <p:spPr>
          <a:xfrm>
            <a:off x="318011" y="2699579"/>
            <a:ext cx="3974622" cy="92123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开发灵活、数字化、互联的先进制造系统</a:t>
            </a: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开发先进的加工制造技术</a:t>
            </a: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智能制造领域的解决方案提供者、决策者</a:t>
            </a:r>
          </a:p>
        </p:txBody>
      </p:sp>
      <p:pic>
        <p:nvPicPr>
          <p:cNvPr id="6" name="Picture 5" descr="A picture containing diagram&#10;&#10;Description automatically generated">
            <a:extLst>
              <a:ext uri="{FF2B5EF4-FFF2-40B4-BE49-F238E27FC236}">
                <a16:creationId xmlns:a16="http://schemas.microsoft.com/office/drawing/2014/main" id="{ECF993A8-BD5B-EA48-8597-A641DCF953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4000" y="1382721"/>
            <a:ext cx="3047972" cy="859685"/>
          </a:xfrm>
          <a:prstGeom prst="rect">
            <a:avLst/>
          </a:prstGeom>
        </p:spPr>
      </p:pic>
      <p:pic>
        <p:nvPicPr>
          <p:cNvPr id="7" name="Picture 11" descr="A white car driving down a road&#10;&#10;Description automatically generated with medium confidence">
            <a:extLst>
              <a:ext uri="{FF2B5EF4-FFF2-40B4-BE49-F238E27FC236}">
                <a16:creationId xmlns:a16="http://schemas.microsoft.com/office/drawing/2014/main" id="{DBD4B6E4-FF86-A74F-2876-7F53E39FEDF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02697" y="3774690"/>
            <a:ext cx="2578382" cy="2097299"/>
          </a:xfrm>
          <a:prstGeom prst="rect">
            <a:avLst/>
          </a:prstGeom>
        </p:spPr>
      </p:pic>
      <p:pic>
        <p:nvPicPr>
          <p:cNvPr id="12" name="图片 11" descr="图片包含 游戏机, 桌子&#10;&#10;描述已自动生成">
            <a:extLst>
              <a:ext uri="{FF2B5EF4-FFF2-40B4-BE49-F238E27FC236}">
                <a16:creationId xmlns:a16="http://schemas.microsoft.com/office/drawing/2014/main" id="{D78E647C-E265-9A57-9F6E-41570A730D0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61056" y="3792157"/>
            <a:ext cx="2656989" cy="2083184"/>
          </a:xfrm>
          <a:prstGeom prst="rect">
            <a:avLst/>
          </a:prstGeom>
        </p:spPr>
      </p:pic>
      <p:pic>
        <p:nvPicPr>
          <p:cNvPr id="13" name="Picture 6" descr="A picture containing text, person, indoor, ceiling&#10;&#10;Description automatically generated">
            <a:extLst>
              <a:ext uri="{FF2B5EF4-FFF2-40B4-BE49-F238E27FC236}">
                <a16:creationId xmlns:a16="http://schemas.microsoft.com/office/drawing/2014/main" id="{680B2357-ED91-84A8-64B0-0D7A120AD93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89616" y="3774690"/>
            <a:ext cx="2578383" cy="2097299"/>
          </a:xfrm>
          <a:prstGeom prst="rect">
            <a:avLst/>
          </a:prstGeom>
        </p:spPr>
      </p:pic>
      <p:pic>
        <p:nvPicPr>
          <p:cNvPr id="4098" name="Picture 2">
            <a:extLst>
              <a:ext uri="{FF2B5EF4-FFF2-40B4-BE49-F238E27FC236}">
                <a16:creationId xmlns:a16="http://schemas.microsoft.com/office/drawing/2014/main" id="{1A84EAA9-7451-6789-1E54-7B9B268AE314}"/>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78816" y="3609977"/>
            <a:ext cx="3523881" cy="237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461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工程类硕士</a:t>
            </a:r>
          </a:p>
        </p:txBody>
      </p:sp>
      <p:sp>
        <p:nvSpPr>
          <p:cNvPr id="5" name="文本框 4"/>
          <p:cNvSpPr txBox="1"/>
          <p:nvPr/>
        </p:nvSpPr>
        <p:spPr>
          <a:xfrm>
            <a:off x="324001" y="986011"/>
            <a:ext cx="6744856" cy="677108"/>
          </a:xfrm>
          <a:prstGeom prst="rect">
            <a:avLst/>
          </a:prstGeom>
          <a:noFill/>
        </p:spPr>
        <p:txBody>
          <a:bodyPr wrap="square" rtlCol="0">
            <a:spAutoFit/>
          </a:bodyPr>
          <a:lstStyle/>
          <a:p>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机器人与自动化系统工程</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a:t>
            </a:r>
            <a:r>
              <a:rPr kumimoji="1" lang="en-US" altLang="zh-CN" sz="2000" b="1" dirty="0" err="1">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RoboSys</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a:t>
            </a:r>
            <a:endPar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a:p>
            <a:endParaRPr kumimoji="1" lang="en-US" altLang="zh-CN" dirty="0">
              <a:solidFill>
                <a:srgbClr val="00549F"/>
              </a:solidFill>
              <a:latin typeface="Microsoft YaHei" panose="020B0503020204020204" pitchFamily="34" charset="-122"/>
              <a:ea typeface="Microsoft YaHei" panose="020B0503020204020204" pitchFamily="34" charset="-122"/>
              <a:cs typeface="楷体"/>
            </a:endParaRPr>
          </a:p>
        </p:txBody>
      </p:sp>
      <p:sp>
        <p:nvSpPr>
          <p:cNvPr id="2" name="文本框 1"/>
          <p:cNvSpPr txBox="1"/>
          <p:nvPr/>
        </p:nvSpPr>
        <p:spPr>
          <a:xfrm>
            <a:off x="234743" y="2179200"/>
            <a:ext cx="3674883" cy="419795"/>
          </a:xfrm>
          <a:prstGeom prst="rect">
            <a:avLst/>
          </a:prstGeom>
          <a:noFill/>
        </p:spPr>
        <p:txBody>
          <a:bodyPr wrap="square" rtlCol="0">
            <a:spAutoFit/>
          </a:bodyPr>
          <a:lstStyle/>
          <a:p>
            <a:pPr>
              <a:lnSpc>
                <a:spcPct val="150000"/>
              </a:lnSpc>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机械工程学院机械设计与机器人研究所 </a:t>
            </a:r>
          </a:p>
        </p:txBody>
      </p:sp>
      <p:sp>
        <p:nvSpPr>
          <p:cNvPr id="8" name="文本框 1">
            <a:extLst>
              <a:ext uri="{FF2B5EF4-FFF2-40B4-BE49-F238E27FC236}">
                <a16:creationId xmlns:a16="http://schemas.microsoft.com/office/drawing/2014/main" id="{EBF6221F-DEE5-DF4C-8531-EE394A868AC0}"/>
              </a:ext>
            </a:extLst>
          </p:cNvPr>
          <p:cNvSpPr txBox="1"/>
          <p:nvPr/>
        </p:nvSpPr>
        <p:spPr>
          <a:xfrm>
            <a:off x="4381908" y="1439484"/>
            <a:ext cx="7484535" cy="1995803"/>
          </a:xfrm>
          <a:prstGeom prst="rect">
            <a:avLst/>
          </a:prstGeom>
          <a:noFill/>
        </p:spPr>
        <p:txBody>
          <a:bodyPr wrap="square" rtlCol="0">
            <a:spAutoFit/>
          </a:bodyPr>
          <a:lstStyle/>
          <a:p>
            <a:pPr>
              <a:lnSpc>
                <a:spcPts val="22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聚焦工业机器人的优化应用，以及下一代机器人系统的开发和构建。开发创新、智能机器人解决方案和系统，以应对当今最紧迫的全球挑战：工业生产力、能源效率、环境责任和移动服务等。三个面向机器人创新趋势的学习方向：</a:t>
            </a:r>
            <a:endParaRPr lang="en-US" altLang="zh-CN" sz="1600" dirty="0">
              <a:latin typeface="Microsoft YaHei Light" panose="020B0502040204020203" pitchFamily="34" charset="-122"/>
              <a:ea typeface="Microsoft YaHei Light" panose="020B0502040204020203" pitchFamily="34" charset="-122"/>
              <a:cs typeface="楷体"/>
            </a:endParaRPr>
          </a:p>
          <a:p>
            <a:pPr>
              <a:lnSpc>
                <a:spcPts val="22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开发与设计：</a:t>
            </a:r>
            <a:r>
              <a:rPr lang="zh-CN" altLang="en-CN" sz="1600" dirty="0">
                <a:latin typeface="Microsoft YaHei Light" panose="020B0502040204020203" pitchFamily="34" charset="-122"/>
                <a:ea typeface="Microsoft YaHei Light" panose="020B0502040204020203" pitchFamily="34" charset="-122"/>
                <a:cs typeface="楷体"/>
              </a:rPr>
              <a:t>机器人</a:t>
            </a:r>
            <a:r>
              <a:rPr lang="zh-CN" altLang="en-US" sz="1600" dirty="0">
                <a:latin typeface="Microsoft YaHei Light" panose="020B0502040204020203" pitchFamily="34" charset="-122"/>
                <a:ea typeface="Microsoft YaHei Light" panose="020B0502040204020203" pitchFamily="34" charset="-122"/>
                <a:cs typeface="楷体"/>
              </a:rPr>
              <a:t>及机器人系统的开发设计，及其相关知识和技能</a:t>
            </a:r>
            <a:endParaRPr lang="en-US" altLang="zh-CN" sz="1600" dirty="0">
              <a:latin typeface="Microsoft YaHei Light" panose="020B0502040204020203" pitchFamily="34" charset="-122"/>
              <a:ea typeface="Microsoft YaHei Light" panose="020B0502040204020203" pitchFamily="34" charset="-122"/>
              <a:cs typeface="楷体"/>
            </a:endParaRPr>
          </a:p>
          <a:p>
            <a:pPr>
              <a:lnSpc>
                <a:spcPts val="22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数据与人工智能：</a:t>
            </a:r>
            <a:r>
              <a:rPr lang="zh-CN" altLang="en-US" sz="1600" dirty="0">
                <a:latin typeface="Microsoft YaHei Light" panose="020B0502040204020203" pitchFamily="34" charset="-122"/>
                <a:ea typeface="Microsoft YaHei Light" panose="020B0502040204020203" pitchFamily="34" charset="-122"/>
                <a:cs typeface="楷体"/>
              </a:rPr>
              <a:t>复杂机器人系统及人工智能算法的设计、应用与评估等</a:t>
            </a:r>
            <a:endParaRPr lang="en-US" altLang="zh-CN" sz="1600" dirty="0">
              <a:latin typeface="Microsoft YaHei Light" panose="020B0502040204020203" pitchFamily="34" charset="-122"/>
              <a:ea typeface="Microsoft YaHei Light" panose="020B0502040204020203" pitchFamily="34" charset="-122"/>
              <a:cs typeface="楷体"/>
            </a:endParaRPr>
          </a:p>
          <a:p>
            <a:pPr>
              <a:lnSpc>
                <a:spcPts val="22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自动化与基于传感器的机器人系统：</a:t>
            </a:r>
            <a:r>
              <a:rPr lang="zh-CN" altLang="en-US" sz="1600" dirty="0">
                <a:latin typeface="Microsoft YaHei Light" panose="020B0502040204020203" pitchFamily="34" charset="-122"/>
                <a:ea typeface="Microsoft YaHei Light" panose="020B0502040204020203" pitchFamily="34" charset="-122"/>
                <a:cs typeface="楷体"/>
              </a:rPr>
              <a:t>传感技术、控制结构、系统监测、操作优化</a:t>
            </a:r>
          </a:p>
        </p:txBody>
      </p:sp>
      <p:sp>
        <p:nvSpPr>
          <p:cNvPr id="4" name="Textfeld 6">
            <a:extLst>
              <a:ext uri="{FF2B5EF4-FFF2-40B4-BE49-F238E27FC236}">
                <a16:creationId xmlns:a16="http://schemas.microsoft.com/office/drawing/2014/main" id="{D788773E-124F-7C94-F1E8-4695B311A02A}"/>
              </a:ext>
            </a:extLst>
          </p:cNvPr>
          <p:cNvSpPr txBox="1"/>
          <p:nvPr/>
        </p:nvSpPr>
        <p:spPr>
          <a:xfrm>
            <a:off x="234743" y="2688127"/>
            <a:ext cx="3654745" cy="84912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不同自主级别机器人系统的开发、架构和编程</a:t>
            </a: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不同领域机器人的设计与优化</a:t>
            </a: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嵌入式生产系统或智能仓库的机器人系统开发</a:t>
            </a:r>
          </a:p>
          <a:p>
            <a:pPr marL="285750" indent="-285750">
              <a:lnSpc>
                <a:spcPct val="120000"/>
              </a:lnSpc>
              <a:spcAft>
                <a:spcPts val="450"/>
              </a:spcAft>
              <a:buClr>
                <a:schemeClr val="accent5"/>
              </a:buClr>
              <a:buSzPct val="70000"/>
              <a:buFont typeface="Wingdings 3" panose="05040102010807070707" pitchFamily="18" charset="2"/>
              <a:buChar char="u"/>
            </a:pPr>
            <a:endParaRPr lang="en-US" altLang="zh-CN" sz="1200" i="1" dirty="0">
              <a:solidFill>
                <a:schemeClr val="tx1"/>
              </a:solidFill>
              <a:latin typeface="Microsoft YaHei Light" panose="020B0502040204020203" pitchFamily="34" charset="-122"/>
              <a:ea typeface="Microsoft YaHei Light" panose="020B0502040204020203" pitchFamily="34" charset="-122"/>
            </a:endParaRPr>
          </a:p>
        </p:txBody>
      </p:sp>
      <p:pic>
        <p:nvPicPr>
          <p:cNvPr id="6" name="Picture 9" descr="Text, logo&#10;&#10;Description automatically generated">
            <a:extLst>
              <a:ext uri="{FF2B5EF4-FFF2-40B4-BE49-F238E27FC236}">
                <a16:creationId xmlns:a16="http://schemas.microsoft.com/office/drawing/2014/main" id="{69D047F2-D598-A47D-AC4C-3A11ED0B207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2946" y="1449306"/>
            <a:ext cx="3098478" cy="973807"/>
          </a:xfrm>
          <a:prstGeom prst="rect">
            <a:avLst/>
          </a:prstGeom>
        </p:spPr>
      </p:pic>
      <p:pic>
        <p:nvPicPr>
          <p:cNvPr id="7" name="Grafik 36">
            <a:extLst>
              <a:ext uri="{FF2B5EF4-FFF2-40B4-BE49-F238E27FC236}">
                <a16:creationId xmlns:a16="http://schemas.microsoft.com/office/drawing/2014/main" id="{4C726AF6-DA35-DFCB-92A3-C6BE33D7152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83463" y="3713136"/>
            <a:ext cx="4798243" cy="2145850"/>
          </a:xfrm>
          <a:prstGeom prst="rect">
            <a:avLst/>
          </a:prstGeom>
          <a:noFill/>
          <a:ln>
            <a:noFill/>
          </a:ln>
        </p:spPr>
      </p:pic>
      <p:pic>
        <p:nvPicPr>
          <p:cNvPr id="12" name="图片 4" descr="图片包含 室内, 建筑, 窗户, 桌子&#10;&#10;描述已自动生成">
            <a:extLst>
              <a:ext uri="{FF2B5EF4-FFF2-40B4-BE49-F238E27FC236}">
                <a16:creationId xmlns:a16="http://schemas.microsoft.com/office/drawing/2014/main" id="{640526CA-3BF0-2B94-74C8-CC4F333B12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263277" y="3713136"/>
            <a:ext cx="2604722" cy="2145850"/>
          </a:xfrm>
          <a:prstGeom prst="rect">
            <a:avLst/>
          </a:prstGeom>
        </p:spPr>
      </p:pic>
      <p:pic>
        <p:nvPicPr>
          <p:cNvPr id="5122" name="Picture 2">
            <a:extLst>
              <a:ext uri="{FF2B5EF4-FFF2-40B4-BE49-F238E27FC236}">
                <a16:creationId xmlns:a16="http://schemas.microsoft.com/office/drawing/2014/main" id="{96CF2D45-B10D-14E9-AC2B-60BFB45E413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4001" y="3624003"/>
            <a:ext cx="3654745" cy="229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297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工程类硕士</a:t>
            </a:r>
          </a:p>
        </p:txBody>
      </p:sp>
      <p:sp>
        <p:nvSpPr>
          <p:cNvPr id="5" name="文本框 4"/>
          <p:cNvSpPr txBox="1"/>
          <p:nvPr/>
        </p:nvSpPr>
        <p:spPr>
          <a:xfrm>
            <a:off x="324001" y="986011"/>
            <a:ext cx="6744856" cy="400110"/>
          </a:xfrm>
          <a:prstGeom prst="rect">
            <a:avLst/>
          </a:prstGeom>
          <a:noFill/>
        </p:spPr>
        <p:txBody>
          <a:bodyPr wrap="square" rtlCol="0">
            <a:spAutoFit/>
          </a:bodyPr>
          <a:lstStyle/>
          <a:p>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韧性土木工程（</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RCE</a:t>
            </a:r>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a:t>
            </a:r>
          </a:p>
        </p:txBody>
      </p:sp>
      <p:sp>
        <p:nvSpPr>
          <p:cNvPr id="2" name="文本框 1"/>
          <p:cNvSpPr txBox="1"/>
          <p:nvPr/>
        </p:nvSpPr>
        <p:spPr>
          <a:xfrm>
            <a:off x="324001" y="2895426"/>
            <a:ext cx="3782325" cy="866006"/>
          </a:xfrm>
          <a:prstGeom prst="rect">
            <a:avLst/>
          </a:prstGeom>
          <a:noFill/>
        </p:spPr>
        <p:txBody>
          <a:bodyPr wrap="square" rtlCol="0">
            <a:spAutoFit/>
          </a:bodyPr>
          <a:lstStyle/>
          <a:p>
            <a:pPr>
              <a:lnSpc>
                <a:spcPct val="150000"/>
              </a:lnSpc>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土木工程学院结构分析与动力学研究所</a:t>
            </a:r>
            <a:endParaRPr lang="en-US" altLang="zh-CN" sz="1600" i="1" dirty="0">
              <a:latin typeface="Microsoft YaHei Light" panose="020B0502040204020203" pitchFamily="34" charset="-122"/>
              <a:ea typeface="Microsoft YaHei Light" panose="020B0502040204020203" pitchFamily="34" charset="-122"/>
              <a:cs typeface="楷体"/>
            </a:endParaRPr>
          </a:p>
          <a:p>
            <a:pPr>
              <a:lnSpc>
                <a:spcPct val="150000"/>
              </a:lnSpc>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土木工程学院风力与地震工程研究所</a:t>
            </a:r>
          </a:p>
        </p:txBody>
      </p:sp>
      <p:sp>
        <p:nvSpPr>
          <p:cNvPr id="8" name="文本框 1">
            <a:extLst>
              <a:ext uri="{FF2B5EF4-FFF2-40B4-BE49-F238E27FC236}">
                <a16:creationId xmlns:a16="http://schemas.microsoft.com/office/drawing/2014/main" id="{EBF6221F-DEE5-DF4C-8531-EE394A868AC0}"/>
              </a:ext>
            </a:extLst>
          </p:cNvPr>
          <p:cNvSpPr txBox="1"/>
          <p:nvPr/>
        </p:nvSpPr>
        <p:spPr>
          <a:xfrm>
            <a:off x="4343408" y="1120943"/>
            <a:ext cx="7484535" cy="2050946"/>
          </a:xfrm>
          <a:prstGeom prst="rect">
            <a:avLst/>
          </a:prstGeom>
          <a:noFill/>
        </p:spPr>
        <p:txBody>
          <a:bodyPr wrap="square" rtlCol="0">
            <a:spAutoFit/>
          </a:bodyPr>
          <a:lstStyle/>
          <a:p>
            <a:pPr>
              <a:lnSpc>
                <a:spcPct val="1500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结合土木工程与建筑设计，聚焦于大型基础设施的韧性设计、选材和施工的可持续方法、数字化规划设计，致力于应对</a:t>
            </a:r>
            <a:r>
              <a:rPr lang="en-US" altLang="zh-CN" sz="1600" dirty="0">
                <a:latin typeface="Microsoft YaHei Light" panose="020B0502040204020203" pitchFamily="34" charset="-122"/>
                <a:ea typeface="Microsoft YaHei Light" panose="020B0502040204020203" pitchFamily="34" charset="-122"/>
                <a:cs typeface="楷体"/>
              </a:rPr>
              <a:t>21</a:t>
            </a:r>
            <a:r>
              <a:rPr lang="zh-CN" altLang="en-US" sz="1600" dirty="0">
                <a:latin typeface="Microsoft YaHei Light" panose="020B0502040204020203" pitchFamily="34" charset="-122"/>
                <a:ea typeface="Microsoft YaHei Light" panose="020B0502040204020203" pitchFamily="34" charset="-122"/>
                <a:cs typeface="楷体"/>
              </a:rPr>
              <a:t>世纪持续城市化发展过程中建筑物在极端气候和地质事件的环境中保持“韧性”。</a:t>
            </a: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研究项目 </a:t>
            </a:r>
            <a:r>
              <a:rPr lang="en-US" altLang="zh-CN" sz="1600" b="1" dirty="0">
                <a:latin typeface="Microsoft YaHei Light" panose="020B0502040204020203" pitchFamily="34" charset="-122"/>
                <a:ea typeface="Microsoft YaHei Light" panose="020B0502040204020203" pitchFamily="34" charset="-122"/>
                <a:cs typeface="楷体"/>
              </a:rPr>
              <a:t>(Research</a:t>
            </a:r>
            <a:r>
              <a:rPr lang="zh-CN" altLang="en-US" sz="1600" b="1" dirty="0">
                <a:latin typeface="Microsoft YaHei Light" panose="020B0502040204020203" pitchFamily="34" charset="-122"/>
                <a:ea typeface="Microsoft YaHei Light" panose="020B0502040204020203" pitchFamily="34" charset="-122"/>
                <a:cs typeface="楷体"/>
              </a:rPr>
              <a:t> </a:t>
            </a:r>
            <a:r>
              <a:rPr lang="en-US" altLang="zh-CN" sz="1600" b="1" dirty="0">
                <a:latin typeface="Microsoft YaHei Light" panose="020B0502040204020203" pitchFamily="34" charset="-122"/>
                <a:ea typeface="Microsoft YaHei Light" panose="020B0502040204020203" pitchFamily="34" charset="-122"/>
                <a:cs typeface="楷体"/>
              </a:rPr>
              <a:t>Work)</a:t>
            </a:r>
            <a:endParaRPr lang="zh-CN" altLang="en-US" sz="1600" dirty="0">
              <a:latin typeface="Microsoft YaHei Light" panose="020B0502040204020203" pitchFamily="34" charset="-122"/>
              <a:ea typeface="Microsoft YaHei Light" panose="020B0502040204020203" pitchFamily="34" charset="-122"/>
              <a:cs typeface="楷体"/>
            </a:endParaRP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设计项目 </a:t>
            </a:r>
            <a:r>
              <a:rPr lang="en-US" altLang="zh-CN" sz="1600" b="1" dirty="0">
                <a:latin typeface="Microsoft YaHei Light" panose="020B0502040204020203" pitchFamily="34" charset="-122"/>
                <a:ea typeface="Microsoft YaHei Light" panose="020B0502040204020203" pitchFamily="34" charset="-122"/>
                <a:cs typeface="楷体"/>
              </a:rPr>
              <a:t>(Design Process of Building Construction)</a:t>
            </a:r>
            <a:endParaRPr lang="zh-CN" altLang="en-US" sz="1600" dirty="0">
              <a:latin typeface="Microsoft YaHei Light" panose="020B0502040204020203" pitchFamily="34" charset="-122"/>
              <a:ea typeface="Microsoft YaHei Light" panose="020B0502040204020203" pitchFamily="34" charset="-122"/>
              <a:cs typeface="楷体"/>
            </a:endParaRPr>
          </a:p>
        </p:txBody>
      </p:sp>
      <p:sp>
        <p:nvSpPr>
          <p:cNvPr id="4" name="Textfeld 6">
            <a:extLst>
              <a:ext uri="{FF2B5EF4-FFF2-40B4-BE49-F238E27FC236}">
                <a16:creationId xmlns:a16="http://schemas.microsoft.com/office/drawing/2014/main" id="{D788773E-124F-7C94-F1E8-4695B311A02A}"/>
              </a:ext>
            </a:extLst>
          </p:cNvPr>
          <p:cNvSpPr txBox="1"/>
          <p:nvPr/>
        </p:nvSpPr>
        <p:spPr>
          <a:xfrm>
            <a:off x="384000" y="4148496"/>
            <a:ext cx="3622310" cy="125761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大型基础设施和复杂建筑的韧性设计</a:t>
            </a: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新型零污染、可再生建筑材料</a:t>
            </a: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数字化与人工智能方案下的建筑设计、施工、监控</a:t>
            </a:r>
          </a:p>
        </p:txBody>
      </p:sp>
      <p:pic>
        <p:nvPicPr>
          <p:cNvPr id="15" name="Picture 4" descr="Golden Gate Bridge in San Francisco">
            <a:extLst>
              <a:ext uri="{FF2B5EF4-FFF2-40B4-BE49-F238E27FC236}">
                <a16:creationId xmlns:a16="http://schemas.microsoft.com/office/drawing/2014/main" id="{0E188087-C4F8-4461-68CE-3A18E5DD99B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468215" y="3761432"/>
            <a:ext cx="3339785" cy="21893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B214FF0-FBF6-6457-4D6A-FA92B0CDC07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64222" y="1530470"/>
            <a:ext cx="3842088" cy="149660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41745593-81D7-4E2B-31E9-B6D3BB5035D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43408" y="3686112"/>
            <a:ext cx="3865756" cy="2264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591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57200"/>
            <a:ext cx="10507281" cy="369332"/>
          </a:xfrm>
        </p:spPr>
        <p:txBody>
          <a:bodyPr/>
          <a:lstStyle/>
          <a:p>
            <a:r>
              <a:rPr lang="zh-CN" altLang="en-US" sz="2400" dirty="0" smtClean="0">
                <a:latin typeface="微软雅黑" panose="020B0503020204020204" pitchFamily="34" charset="-122"/>
                <a:ea typeface="微软雅黑" panose="020B0503020204020204" pitchFamily="34" charset="-122"/>
              </a:rPr>
              <a:t>韧性土木工程国内情况</a:t>
            </a:r>
            <a:endParaRPr lang="zh-CN" altLang="en-US" sz="24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54" y="990600"/>
            <a:ext cx="6236296" cy="3607617"/>
          </a:xfrm>
          <a:prstGeom prst="rect">
            <a:avLst/>
          </a:prstGeom>
          <a:ln w="3175">
            <a:solidFill>
              <a:schemeClr val="tx1"/>
            </a:solidFill>
          </a:ln>
        </p:spPr>
      </p:pic>
      <p:grpSp>
        <p:nvGrpSpPr>
          <p:cNvPr id="10" name="组合 9"/>
          <p:cNvGrpSpPr/>
          <p:nvPr/>
        </p:nvGrpSpPr>
        <p:grpSpPr>
          <a:xfrm>
            <a:off x="1651372" y="1828800"/>
            <a:ext cx="6616103" cy="4129916"/>
            <a:chOff x="1524000" y="2118483"/>
            <a:chExt cx="6616103" cy="4129916"/>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118483"/>
              <a:ext cx="6616103" cy="4129916"/>
            </a:xfrm>
            <a:prstGeom prst="rect">
              <a:avLst/>
            </a:prstGeom>
            <a:ln w="3175">
              <a:solidFill>
                <a:schemeClr val="tx1"/>
              </a:solidFill>
            </a:ln>
          </p:spPr>
        </p:pic>
        <p:sp>
          <p:nvSpPr>
            <p:cNvPr id="9" name="矩形 8"/>
            <p:cNvSpPr/>
            <p:nvPr/>
          </p:nvSpPr>
          <p:spPr>
            <a:xfrm>
              <a:off x="2362199" y="2743200"/>
              <a:ext cx="2444685" cy="3527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8703" y="637040"/>
            <a:ext cx="5551771" cy="3326583"/>
          </a:xfrm>
          <a:prstGeom prst="rect">
            <a:avLst/>
          </a:prstGeom>
          <a:ln w="3175">
            <a:solidFill>
              <a:schemeClr val="tx1"/>
            </a:solidFill>
          </a:ln>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047785"/>
            <a:ext cx="4311658" cy="3233019"/>
          </a:xfrm>
          <a:prstGeom prst="rect">
            <a:avLst/>
          </a:prstGeom>
          <a:ln w="3175">
            <a:solidFill>
              <a:schemeClr val="tx1"/>
            </a:solidFill>
          </a:ln>
        </p:spPr>
      </p:pic>
      <p:grpSp>
        <p:nvGrpSpPr>
          <p:cNvPr id="12" name="组合 11"/>
          <p:cNvGrpSpPr/>
          <p:nvPr/>
        </p:nvGrpSpPr>
        <p:grpSpPr>
          <a:xfrm>
            <a:off x="6923091" y="2629907"/>
            <a:ext cx="4162712" cy="3208626"/>
            <a:chOff x="6047638" y="2750090"/>
            <a:chExt cx="4439674" cy="3644277"/>
          </a:xfrm>
        </p:grpSpPr>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b="35699"/>
            <a:stretch/>
          </p:blipFill>
          <p:spPr>
            <a:xfrm>
              <a:off x="6047638" y="2750090"/>
              <a:ext cx="4439674" cy="3644277"/>
            </a:xfrm>
            <a:prstGeom prst="rect">
              <a:avLst/>
            </a:prstGeom>
            <a:ln w="3175">
              <a:solidFill>
                <a:schemeClr val="tx1"/>
              </a:solidFill>
            </a:ln>
          </p:spPr>
        </p:pic>
        <p:sp>
          <p:nvSpPr>
            <p:cNvPr id="11" name="矩形 10"/>
            <p:cNvSpPr/>
            <p:nvPr/>
          </p:nvSpPr>
          <p:spPr>
            <a:xfrm>
              <a:off x="7391400" y="4598217"/>
              <a:ext cx="1143000" cy="2785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2324173" y="3484292"/>
            <a:ext cx="5270500" cy="1200150"/>
            <a:chOff x="2324173" y="3484292"/>
            <a:chExt cx="5270500" cy="1200150"/>
          </a:xfrm>
        </p:grpSpPr>
        <p:pic>
          <p:nvPicPr>
            <p:cNvPr id="1026" name="图片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4173" y="3484292"/>
              <a:ext cx="5270500" cy="1200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矩形 2"/>
            <p:cNvSpPr/>
            <p:nvPr/>
          </p:nvSpPr>
          <p:spPr>
            <a:xfrm>
              <a:off x="4800600" y="3581400"/>
              <a:ext cx="1981200" cy="4438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2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886" t="14530" r="12227" b="5181"/>
          <a:stretch/>
        </p:blipFill>
        <p:spPr bwMode="auto">
          <a:xfrm>
            <a:off x="3853710" y="4161069"/>
            <a:ext cx="3733800" cy="1676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701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工程管理类硕士</a:t>
            </a:r>
          </a:p>
        </p:txBody>
      </p:sp>
      <p:sp>
        <p:nvSpPr>
          <p:cNvPr id="5" name="文本框 4"/>
          <p:cNvSpPr txBox="1"/>
          <p:nvPr/>
        </p:nvSpPr>
        <p:spPr>
          <a:xfrm>
            <a:off x="324001" y="986011"/>
            <a:ext cx="6744856" cy="677108"/>
          </a:xfrm>
          <a:prstGeom prst="rect">
            <a:avLst/>
          </a:prstGeom>
          <a:noFill/>
        </p:spPr>
        <p:txBody>
          <a:bodyPr wrap="square" rtlCol="0">
            <a:spAutoFit/>
          </a:bodyPr>
          <a:lstStyle/>
          <a:p>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机械工程数字化工业管理</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(MME-CAME)</a:t>
            </a:r>
            <a:endPar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a:p>
            <a:endParaRPr kumimoji="1" lang="en-US" altLang="zh-CN" dirty="0">
              <a:solidFill>
                <a:srgbClr val="00549F"/>
              </a:solidFill>
              <a:latin typeface="Microsoft YaHei" panose="020B0503020204020204" pitchFamily="34" charset="-122"/>
              <a:ea typeface="Microsoft YaHei" panose="020B0503020204020204" pitchFamily="34" charset="-122"/>
              <a:cs typeface="楷体"/>
            </a:endParaRPr>
          </a:p>
        </p:txBody>
      </p:sp>
      <p:sp>
        <p:nvSpPr>
          <p:cNvPr id="2" name="文本框 1"/>
          <p:cNvSpPr txBox="1"/>
          <p:nvPr/>
        </p:nvSpPr>
        <p:spPr>
          <a:xfrm>
            <a:off x="384000" y="2177330"/>
            <a:ext cx="3024982" cy="419795"/>
          </a:xfrm>
          <a:prstGeom prst="rect">
            <a:avLst/>
          </a:prstGeom>
          <a:noFill/>
        </p:spPr>
        <p:txBody>
          <a:bodyPr wrap="square" rtlCol="0">
            <a:spAutoFit/>
          </a:bodyPr>
          <a:lstStyle/>
          <a:p>
            <a:pPr>
              <a:lnSpc>
                <a:spcPct val="150000"/>
              </a:lnSpc>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机械工程学院通用力学研究所</a:t>
            </a:r>
            <a:endParaRPr lang="en-US" altLang="zh-CN" sz="1600" i="1" dirty="0">
              <a:latin typeface="Microsoft YaHei Light" panose="020B0502040204020203" pitchFamily="34" charset="-122"/>
              <a:ea typeface="Microsoft YaHei Light" panose="020B0502040204020203" pitchFamily="34" charset="-122"/>
              <a:cs typeface="楷体"/>
            </a:endParaRPr>
          </a:p>
        </p:txBody>
      </p:sp>
      <p:sp>
        <p:nvSpPr>
          <p:cNvPr id="8" name="文本框 1">
            <a:extLst>
              <a:ext uri="{FF2B5EF4-FFF2-40B4-BE49-F238E27FC236}">
                <a16:creationId xmlns:a16="http://schemas.microsoft.com/office/drawing/2014/main" id="{EBF6221F-DEE5-DF4C-8531-EE394A868AC0}"/>
              </a:ext>
            </a:extLst>
          </p:cNvPr>
          <p:cNvSpPr txBox="1"/>
          <p:nvPr/>
        </p:nvSpPr>
        <p:spPr>
          <a:xfrm>
            <a:off x="4447309" y="1527497"/>
            <a:ext cx="7578436" cy="1312347"/>
          </a:xfrm>
          <a:prstGeom prst="rect">
            <a:avLst/>
          </a:prstGeom>
          <a:noFill/>
        </p:spPr>
        <p:txBody>
          <a:bodyPr wrap="square" rtlCol="0">
            <a:spAutoFit/>
          </a:bodyPr>
          <a:lstStyle/>
          <a:p>
            <a:pPr>
              <a:lnSpc>
                <a:spcPct val="1500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根据行业工程管理人才发展趋势，学习最新的工业技术发展，以及核心管理技能。</a:t>
            </a: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工程模拟与仿真</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en-US" sz="1600" dirty="0">
                <a:latin typeface="Microsoft YaHei Light" panose="020B0502040204020203" pitchFamily="34" charset="-122"/>
                <a:ea typeface="Microsoft YaHei Light" panose="020B0502040204020203" pitchFamily="34" charset="-122"/>
                <a:cs typeface="楷体"/>
              </a:rPr>
              <a:t>利用计算机辅助设计软件为复杂问题开发解决方案</a:t>
            </a: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数字化工程</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en-US" sz="1600" dirty="0">
                <a:latin typeface="Microsoft YaHei Light" panose="020B0502040204020203" pitchFamily="34" charset="-122"/>
                <a:ea typeface="Microsoft YaHei Light" panose="020B0502040204020203" pitchFamily="34" charset="-122"/>
                <a:cs typeface="楷体"/>
              </a:rPr>
              <a:t>先进生产网络的技术应用，集成式生产链的管理与设计</a:t>
            </a:r>
          </a:p>
        </p:txBody>
      </p:sp>
      <p:pic>
        <p:nvPicPr>
          <p:cNvPr id="10" name="Picture 9" descr="Text&#10;&#10;Description automatically generated">
            <a:extLst>
              <a:ext uri="{FF2B5EF4-FFF2-40B4-BE49-F238E27FC236}">
                <a16:creationId xmlns:a16="http://schemas.microsoft.com/office/drawing/2014/main" id="{C57F31C1-3D43-A14B-9C83-26E989E1C3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7171" y="1663119"/>
            <a:ext cx="2818690" cy="687428"/>
          </a:xfrm>
          <a:prstGeom prst="rect">
            <a:avLst/>
          </a:prstGeom>
        </p:spPr>
      </p:pic>
      <p:pic>
        <p:nvPicPr>
          <p:cNvPr id="6" name="Grafik 5">
            <a:extLst>
              <a:ext uri="{FF2B5EF4-FFF2-40B4-BE49-F238E27FC236}">
                <a16:creationId xmlns:a16="http://schemas.microsoft.com/office/drawing/2014/main" id="{8CA4DEB6-F70A-DEC8-8A83-62C0A5CBA89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47309" y="3593285"/>
            <a:ext cx="5145708" cy="2278704"/>
          </a:xfrm>
          <a:prstGeom prst="rect">
            <a:avLst/>
          </a:prstGeom>
        </p:spPr>
      </p:pic>
      <p:pic>
        <p:nvPicPr>
          <p:cNvPr id="7" name="Grafik 54">
            <a:extLst>
              <a:ext uri="{FF2B5EF4-FFF2-40B4-BE49-F238E27FC236}">
                <a16:creationId xmlns:a16="http://schemas.microsoft.com/office/drawing/2014/main" id="{F1DBA3CD-65B5-7F47-72E0-3792A31FBB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593017" y="3593285"/>
            <a:ext cx="2258616" cy="2009578"/>
          </a:xfrm>
          <a:prstGeom prst="rect">
            <a:avLst/>
          </a:prstGeom>
        </p:spPr>
      </p:pic>
      <p:pic>
        <p:nvPicPr>
          <p:cNvPr id="1026" name="Picture 2">
            <a:extLst>
              <a:ext uri="{FF2B5EF4-FFF2-40B4-BE49-F238E27FC236}">
                <a16:creationId xmlns:a16="http://schemas.microsoft.com/office/drawing/2014/main" id="{0E1FC9AB-9072-1D12-159C-2630670489E4}"/>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40367" y="3118538"/>
            <a:ext cx="4118066" cy="275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209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工程管理类硕士</a:t>
            </a:r>
          </a:p>
        </p:txBody>
      </p:sp>
      <p:sp>
        <p:nvSpPr>
          <p:cNvPr id="5" name="文本框 4"/>
          <p:cNvSpPr txBox="1"/>
          <p:nvPr/>
        </p:nvSpPr>
        <p:spPr>
          <a:xfrm>
            <a:off x="324001" y="986011"/>
            <a:ext cx="6744856" cy="400110"/>
          </a:xfrm>
          <a:prstGeom prst="rect">
            <a:avLst/>
          </a:prstGeom>
          <a:noFill/>
        </p:spPr>
        <p:txBody>
          <a:bodyPr wrap="square" rtlCol="0">
            <a:spAutoFit/>
          </a:bodyPr>
          <a:lstStyle/>
          <a:p>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先进制造技术与工业管理</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(MME-PS)</a:t>
            </a:r>
            <a:endPar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 name="文本框 1"/>
          <p:cNvSpPr txBox="1"/>
          <p:nvPr/>
        </p:nvSpPr>
        <p:spPr>
          <a:xfrm>
            <a:off x="324001" y="2215186"/>
            <a:ext cx="3260104" cy="419795"/>
          </a:xfrm>
          <a:prstGeom prst="rect">
            <a:avLst/>
          </a:prstGeom>
          <a:noFill/>
        </p:spPr>
        <p:txBody>
          <a:bodyPr wrap="square" rtlCol="0">
            <a:spAutoFit/>
          </a:bodyPr>
          <a:lstStyle/>
          <a:p>
            <a:pPr>
              <a:lnSpc>
                <a:spcPct val="150000"/>
              </a:lnSpc>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机械工程学院生产制造技术实验室</a:t>
            </a:r>
          </a:p>
        </p:txBody>
      </p:sp>
      <p:sp>
        <p:nvSpPr>
          <p:cNvPr id="8" name="文本框 1">
            <a:extLst>
              <a:ext uri="{FF2B5EF4-FFF2-40B4-BE49-F238E27FC236}">
                <a16:creationId xmlns:a16="http://schemas.microsoft.com/office/drawing/2014/main" id="{EBF6221F-DEE5-DF4C-8531-EE394A868AC0}"/>
              </a:ext>
            </a:extLst>
          </p:cNvPr>
          <p:cNvSpPr txBox="1"/>
          <p:nvPr/>
        </p:nvSpPr>
        <p:spPr>
          <a:xfrm>
            <a:off x="4241304" y="1482614"/>
            <a:ext cx="7699597" cy="1604735"/>
          </a:xfrm>
          <a:prstGeom prst="rect">
            <a:avLst/>
          </a:prstGeom>
          <a:noFill/>
        </p:spPr>
        <p:txBody>
          <a:bodyPr wrap="square" rtlCol="0">
            <a:spAutoFit/>
          </a:bodyPr>
          <a:lstStyle/>
          <a:p>
            <a:pPr>
              <a:lnSpc>
                <a:spcPct val="1500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聚焦于研发工作的四个方面：生产组织、先进制造技术、生产机器和原料、质量管理。</a:t>
            </a:r>
            <a:r>
              <a:rPr lang="en-US" altLang="zh-CN" sz="1600" dirty="0">
                <a:latin typeface="Microsoft YaHei Light" panose="020B0502040204020203" pitchFamily="34" charset="-122"/>
                <a:ea typeface="Microsoft YaHei Light" panose="020B0502040204020203" pitchFamily="34" charset="-122"/>
                <a:cs typeface="楷体"/>
              </a:rPr>
              <a:t>WZL</a:t>
            </a:r>
            <a:r>
              <a:rPr lang="zh-CN" altLang="en-US" sz="1600" dirty="0">
                <a:latin typeface="Microsoft YaHei Light" panose="020B0502040204020203" pitchFamily="34" charset="-122"/>
                <a:ea typeface="Microsoft YaHei Light" panose="020B0502040204020203" pitchFamily="34" charset="-122"/>
                <a:cs typeface="楷体"/>
              </a:rPr>
              <a:t>的科研经验直接融入教学内容。</a:t>
            </a:r>
          </a:p>
          <a:p>
            <a:pPr>
              <a:lnSpc>
                <a:spcPct val="1500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结合以工业实践为导向的管理课程，学习从技术视角和管理视角理解先进制造流程的开发与管理，解锁万物互联的巨大潜力。</a:t>
            </a:r>
          </a:p>
        </p:txBody>
      </p:sp>
      <p:pic>
        <p:nvPicPr>
          <p:cNvPr id="9" name="Picture 5" descr="A picture containing diagram&#10;&#10;Description automatically generated">
            <a:extLst>
              <a:ext uri="{FF2B5EF4-FFF2-40B4-BE49-F238E27FC236}">
                <a16:creationId xmlns:a16="http://schemas.microsoft.com/office/drawing/2014/main" id="{7A93F608-4A02-454A-ED37-0B3A8B9D9A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1537" y="1457570"/>
            <a:ext cx="2933550" cy="827412"/>
          </a:xfrm>
          <a:prstGeom prst="rect">
            <a:avLst/>
          </a:prstGeom>
        </p:spPr>
      </p:pic>
      <p:pic>
        <p:nvPicPr>
          <p:cNvPr id="11" name="Picture 9" descr="A person standing next to a helicopter&#10;&#10;Description automatically generated">
            <a:extLst>
              <a:ext uri="{FF2B5EF4-FFF2-40B4-BE49-F238E27FC236}">
                <a16:creationId xmlns:a16="http://schemas.microsoft.com/office/drawing/2014/main" id="{14288A36-FE19-3886-A155-C43F5B5C05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41304" y="3647964"/>
            <a:ext cx="2827553" cy="2224025"/>
          </a:xfrm>
          <a:prstGeom prst="rect">
            <a:avLst/>
          </a:prstGeom>
        </p:spPr>
      </p:pic>
      <p:pic>
        <p:nvPicPr>
          <p:cNvPr id="12" name="Picture 11">
            <a:extLst>
              <a:ext uri="{FF2B5EF4-FFF2-40B4-BE49-F238E27FC236}">
                <a16:creationId xmlns:a16="http://schemas.microsoft.com/office/drawing/2014/main" id="{68331EB9-6E3D-9AE0-A657-22BE012B8D5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204017" y="3647964"/>
            <a:ext cx="4663983" cy="2224025"/>
          </a:xfrm>
          <a:prstGeom prst="rect">
            <a:avLst/>
          </a:prstGeom>
        </p:spPr>
      </p:pic>
      <p:pic>
        <p:nvPicPr>
          <p:cNvPr id="2050" name="Picture 2">
            <a:extLst>
              <a:ext uri="{FF2B5EF4-FFF2-40B4-BE49-F238E27FC236}">
                <a16:creationId xmlns:a16="http://schemas.microsoft.com/office/drawing/2014/main" id="{E10868BB-A808-0989-69E1-32C0CF252454}"/>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84000" y="3010822"/>
            <a:ext cx="4077164" cy="286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50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hteck 35">
            <a:extLst>
              <a:ext uri="{FF2B5EF4-FFF2-40B4-BE49-F238E27FC236}">
                <a16:creationId xmlns:a16="http://schemas.microsoft.com/office/drawing/2014/main" id="{32BE7628-81BF-4105-BE09-019A41690F3C}"/>
              </a:ext>
            </a:extLst>
          </p:cNvPr>
          <p:cNvSpPr/>
          <p:nvPr/>
        </p:nvSpPr>
        <p:spPr>
          <a:xfrm>
            <a:off x="-1" y="914054"/>
            <a:ext cx="12192001" cy="251494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2" name="Textplatzhalter 1">
            <a:extLst>
              <a:ext uri="{FF2B5EF4-FFF2-40B4-BE49-F238E27FC236}">
                <a16:creationId xmlns:a16="http://schemas.microsoft.com/office/drawing/2014/main" id="{1CB439E6-B30F-4232-9D52-071B3683B8E0}"/>
              </a:ext>
            </a:extLst>
          </p:cNvPr>
          <p:cNvSpPr>
            <a:spLocks noGrp="1"/>
          </p:cNvSpPr>
          <p:nvPr>
            <p:ph type="body" sz="quarter" idx="13"/>
          </p:nvPr>
        </p:nvSpPr>
        <p:spPr>
          <a:xfrm>
            <a:off x="317581" y="3524475"/>
            <a:ext cx="7989385" cy="2419471"/>
          </a:xfrm>
        </p:spPr>
        <p:txBody>
          <a:bodyPr/>
          <a:lstStyle/>
          <a:p>
            <a:pPr marL="0" indent="0">
              <a:lnSpc>
                <a:spcPct val="150000"/>
              </a:lnSpc>
              <a:buNone/>
            </a:pPr>
            <a:r>
              <a:rPr lang="en-US" sz="2000" b="1" dirty="0">
                <a:solidFill>
                  <a:schemeClr val="tx2"/>
                </a:solidFill>
                <a:latin typeface="Microsoft YaHei" panose="020B0503020204020204" pitchFamily="34" charset="-122"/>
                <a:ea typeface="Microsoft YaHei" panose="020B0503020204020204" pitchFamily="34" charset="-122"/>
              </a:rPr>
              <a:t>项目费用</a:t>
            </a:r>
            <a:r>
              <a:rPr lang="en-US" altLang="zh-CN" sz="2000" b="1" dirty="0">
                <a:solidFill>
                  <a:schemeClr val="tx2"/>
                </a:solidFill>
                <a:latin typeface="Microsoft YaHei" panose="020B0503020204020204" pitchFamily="34" charset="-122"/>
                <a:ea typeface="Microsoft YaHei" panose="020B0503020204020204" pitchFamily="34" charset="-122"/>
              </a:rPr>
              <a:t>16,500</a:t>
            </a:r>
            <a:r>
              <a:rPr lang="zh-CN" altLang="en-US" sz="2000" b="1" dirty="0">
                <a:solidFill>
                  <a:schemeClr val="tx2"/>
                </a:solidFill>
                <a:latin typeface="Microsoft YaHei" panose="020B0503020204020204" pitchFamily="34" charset="-122"/>
                <a:ea typeface="Microsoft YaHei" panose="020B0503020204020204" pitchFamily="34" charset="-122"/>
              </a:rPr>
              <a:t>欧元，</a:t>
            </a:r>
            <a:r>
              <a:rPr lang="en-US" sz="2000" b="1" dirty="0" err="1">
                <a:solidFill>
                  <a:schemeClr val="tx2"/>
                </a:solidFill>
                <a:latin typeface="Microsoft YaHei" panose="020B0503020204020204" pitchFamily="34" charset="-122"/>
                <a:ea typeface="Microsoft YaHei" panose="020B0503020204020204" pitchFamily="34" charset="-122"/>
              </a:rPr>
              <a:t>包含</a:t>
            </a:r>
            <a:endParaRPr lang="en-US" sz="2000" b="1" dirty="0">
              <a:solidFill>
                <a:schemeClr val="tx2"/>
              </a:solidFill>
              <a:latin typeface="Microsoft YaHei" panose="020B0503020204020204" pitchFamily="34" charset="-122"/>
              <a:ea typeface="Microsoft YaHei" panose="020B0503020204020204" pitchFamily="34" charset="-122"/>
            </a:endParaRPr>
          </a:p>
          <a:p>
            <a:pPr marL="360000" lvl="1" indent="-180000">
              <a:lnSpc>
                <a:spcPct val="150000"/>
              </a:lnSpc>
              <a:buFont typeface="Arial" panose="020B0604020202020204" pitchFamily="34" charset="0"/>
              <a:buChar char="•"/>
            </a:pPr>
            <a:r>
              <a:rPr lang="en-US" altLang="zh-CN" sz="1400" dirty="0" smtClean="0">
                <a:latin typeface="Microsoft YaHei Light" panose="020B0502040204020203" pitchFamily="34" charset="-122"/>
                <a:ea typeface="Microsoft YaHei Light" panose="020B0502040204020203" pitchFamily="34" charset="-122"/>
              </a:rPr>
              <a:t>41.5/35</a:t>
            </a:r>
            <a:r>
              <a:rPr lang="zh-CN" altLang="en-US" sz="1400" dirty="0" smtClean="0">
                <a:latin typeface="Microsoft YaHei Light" panose="020B0502040204020203" pitchFamily="34" charset="-122"/>
                <a:ea typeface="Microsoft YaHei Light" panose="020B0502040204020203" pitchFamily="34" charset="-122"/>
              </a:rPr>
              <a:t>学</a:t>
            </a:r>
            <a:r>
              <a:rPr lang="zh-CN" altLang="en-US" sz="1400" dirty="0">
                <a:latin typeface="Microsoft YaHei Light" panose="020B0502040204020203" pitchFamily="34" charset="-122"/>
                <a:ea typeface="Microsoft YaHei Light" panose="020B0502040204020203" pitchFamily="34" charset="-122"/>
              </a:rPr>
              <a:t>分的课程和实习（英语教学）</a:t>
            </a:r>
          </a:p>
          <a:p>
            <a:pPr marL="360000" lvl="1" indent="-180000">
              <a:lnSpc>
                <a:spcPct val="150000"/>
              </a:lnSpc>
              <a:buFont typeface="Arial" panose="020B0604020202020204" pitchFamily="34" charset="0"/>
              <a:buChar char="•"/>
            </a:pPr>
            <a:r>
              <a:rPr lang="zh-CN" altLang="en-US" sz="1400" dirty="0">
                <a:latin typeface="Microsoft YaHei Light" panose="020B0502040204020203" pitchFamily="34" charset="-122"/>
                <a:ea typeface="Microsoft YaHei Light" panose="020B0502040204020203" pitchFamily="34" charset="-122"/>
              </a:rPr>
              <a:t>亚琛工业大学的学期费</a:t>
            </a:r>
          </a:p>
          <a:p>
            <a:pPr marL="360000" lvl="1" indent="-180000">
              <a:lnSpc>
                <a:spcPct val="150000"/>
              </a:lnSpc>
              <a:buFont typeface="Arial" panose="020B0604020202020204" pitchFamily="34" charset="0"/>
              <a:buChar char="•"/>
            </a:pPr>
            <a:r>
              <a:rPr lang="zh-CN" altLang="en-US" sz="1400" dirty="0">
                <a:latin typeface="Microsoft YaHei Light" panose="020B0502040204020203" pitchFamily="34" charset="-122"/>
                <a:ea typeface="Microsoft YaHei Light" panose="020B0502040204020203" pitchFamily="34" charset="-122"/>
              </a:rPr>
              <a:t>亚琛工业大学学生卡 </a:t>
            </a:r>
          </a:p>
          <a:p>
            <a:pPr marL="360000" lvl="1" indent="-180000">
              <a:lnSpc>
                <a:spcPct val="150000"/>
              </a:lnSpc>
              <a:buFont typeface="Arial" panose="020B0604020202020204" pitchFamily="34" charset="0"/>
              <a:buChar char="•"/>
            </a:pPr>
            <a:r>
              <a:rPr lang="zh-CN" altLang="en-US" sz="1400" dirty="0">
                <a:latin typeface="Microsoft YaHei Light" panose="020B0502040204020203" pitchFamily="34" charset="-122"/>
                <a:ea typeface="Microsoft YaHei Light" panose="020B0502040204020203" pitchFamily="34" charset="-122"/>
              </a:rPr>
              <a:t>北威州内的公共交通卡</a:t>
            </a:r>
          </a:p>
          <a:p>
            <a:pPr marL="360000" lvl="1" indent="-180000">
              <a:lnSpc>
                <a:spcPct val="150000"/>
              </a:lnSpc>
              <a:buFont typeface="Arial" panose="020B0604020202020204" pitchFamily="34" charset="0"/>
              <a:buChar char="•"/>
            </a:pPr>
            <a:r>
              <a:rPr lang="zh-CN" altLang="en-US" sz="1400" dirty="0">
                <a:latin typeface="Microsoft YaHei Light" panose="020B0502040204020203" pitchFamily="34" charset="-122"/>
                <a:ea typeface="Microsoft YaHei Light" panose="020B0502040204020203" pitchFamily="34" charset="-122"/>
              </a:rPr>
              <a:t>在德国学习</a:t>
            </a:r>
            <a:r>
              <a:rPr lang="de-DE" altLang="zh-CN" sz="1400" dirty="0">
                <a:latin typeface="Microsoft YaHei Light" panose="020B0502040204020203" pitchFamily="34" charset="-122"/>
                <a:ea typeface="Microsoft YaHei Light" panose="020B0502040204020203" pitchFamily="34" charset="-122"/>
              </a:rPr>
              <a:t>2</a:t>
            </a:r>
            <a:r>
              <a:rPr lang="zh-CN" altLang="en-US" sz="1400" dirty="0">
                <a:latin typeface="Microsoft YaHei Light" panose="020B0502040204020203" pitchFamily="34" charset="-122"/>
                <a:ea typeface="Microsoft YaHei Light" panose="020B0502040204020203" pitchFamily="34" charset="-122"/>
              </a:rPr>
              <a:t>个月期间 </a:t>
            </a:r>
            <a:r>
              <a:rPr lang="en-US" altLang="zh-CN" sz="1400" dirty="0">
                <a:latin typeface="Microsoft YaHei Light" panose="020B0502040204020203" pitchFamily="34" charset="-122"/>
                <a:ea typeface="Microsoft YaHei Light" panose="020B0502040204020203" pitchFamily="34" charset="-122"/>
              </a:rPr>
              <a:t>“</a:t>
            </a:r>
            <a:r>
              <a:rPr lang="en-US" sz="1400" dirty="0">
                <a:latin typeface="Microsoft YaHei Light" panose="020B0502040204020203" pitchFamily="34" charset="-122"/>
                <a:ea typeface="Microsoft YaHei Light" panose="020B0502040204020203" pitchFamily="34" charset="-122"/>
              </a:rPr>
              <a:t>Mensa”（</a:t>
            </a:r>
            <a:r>
              <a:rPr lang="zh-CN" altLang="en-US" sz="1400" dirty="0">
                <a:latin typeface="Microsoft YaHei Light" panose="020B0502040204020203" pitchFamily="34" charset="-122"/>
                <a:ea typeface="Microsoft YaHei Light" panose="020B0502040204020203" pitchFamily="34" charset="-122"/>
              </a:rPr>
              <a:t>学生食堂）的就餐额度</a:t>
            </a:r>
          </a:p>
          <a:p>
            <a:pPr marL="360000" lvl="1" indent="-180000">
              <a:lnSpc>
                <a:spcPct val="150000"/>
              </a:lnSpc>
              <a:buFont typeface="Arial" panose="020B0604020202020204" pitchFamily="34" charset="0"/>
              <a:buChar char="•"/>
            </a:pPr>
            <a:r>
              <a:rPr lang="zh-CN" altLang="en-US" sz="1400" dirty="0">
                <a:latin typeface="Microsoft YaHei Light" panose="020B0502040204020203" pitchFamily="34" charset="-122"/>
                <a:ea typeface="Microsoft YaHei Light" panose="020B0502040204020203" pitchFamily="34" charset="-122"/>
              </a:rPr>
              <a:t>双人间住宿</a:t>
            </a:r>
            <a:endParaRPr lang="en-US" sz="1400" dirty="0">
              <a:latin typeface="Microsoft YaHei Light" panose="020B0502040204020203" pitchFamily="34" charset="-122"/>
              <a:ea typeface="Microsoft YaHei Light" panose="020B0502040204020203" pitchFamily="34" charset="-122"/>
            </a:endParaRPr>
          </a:p>
        </p:txBody>
      </p:sp>
      <p:sp>
        <p:nvSpPr>
          <p:cNvPr id="3" name="Titel 2">
            <a:extLst>
              <a:ext uri="{FF2B5EF4-FFF2-40B4-BE49-F238E27FC236}">
                <a16:creationId xmlns:a16="http://schemas.microsoft.com/office/drawing/2014/main" id="{1D31189F-2A1C-4193-83B1-0D4D08A1CDD5}"/>
              </a:ext>
            </a:extLst>
          </p:cNvPr>
          <p:cNvSpPr>
            <a:spLocks noGrp="1"/>
          </p:cNvSpPr>
          <p:nvPr>
            <p:ph type="title"/>
          </p:nvPr>
        </p:nvSpPr>
        <p:spPr/>
        <p:txBody>
          <a:bodyPr/>
          <a:lstStyle/>
          <a:p>
            <a:r>
              <a:rPr lang="en-US" sz="2400" dirty="0" err="1">
                <a:latin typeface="Microsoft YaHei" panose="020B0503020204020204" pitchFamily="34" charset="-122"/>
                <a:ea typeface="Microsoft YaHei" panose="020B0503020204020204" pitchFamily="34" charset="-122"/>
              </a:rPr>
              <a:t>项目结构</a:t>
            </a:r>
            <a:endParaRPr lang="en-US" sz="2400" dirty="0">
              <a:latin typeface="Microsoft YaHei" panose="020B0503020204020204" pitchFamily="34" charset="-122"/>
              <a:ea typeface="Microsoft YaHei" panose="020B0503020204020204" pitchFamily="34" charset="-122"/>
            </a:endParaRPr>
          </a:p>
        </p:txBody>
      </p:sp>
      <p:grpSp>
        <p:nvGrpSpPr>
          <p:cNvPr id="46" name="Gruppieren 45">
            <a:extLst>
              <a:ext uri="{FF2B5EF4-FFF2-40B4-BE49-F238E27FC236}">
                <a16:creationId xmlns:a16="http://schemas.microsoft.com/office/drawing/2014/main" id="{DACB10CE-C48F-4BC7-B2B9-4482DA73B080}"/>
              </a:ext>
            </a:extLst>
          </p:cNvPr>
          <p:cNvGrpSpPr/>
          <p:nvPr/>
        </p:nvGrpSpPr>
        <p:grpSpPr>
          <a:xfrm>
            <a:off x="8674964" y="914054"/>
            <a:ext cx="3517036" cy="5029892"/>
            <a:chOff x="8543925" y="-106593"/>
            <a:chExt cx="3532839" cy="6127882"/>
          </a:xfrm>
        </p:grpSpPr>
        <p:sp>
          <p:nvSpPr>
            <p:cNvPr id="6" name="Rechteck 5">
              <a:extLst>
                <a:ext uri="{FF2B5EF4-FFF2-40B4-BE49-F238E27FC236}">
                  <a16:creationId xmlns:a16="http://schemas.microsoft.com/office/drawing/2014/main" id="{72C77D0C-3517-4224-8244-DE7B36C6EC3F}"/>
                </a:ext>
              </a:extLst>
            </p:cNvPr>
            <p:cNvSpPr/>
            <p:nvPr/>
          </p:nvSpPr>
          <p:spPr>
            <a:xfrm>
              <a:off x="8543925" y="-106593"/>
              <a:ext cx="3300755" cy="6127882"/>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platzhalter 1">
              <a:extLst>
                <a:ext uri="{FF2B5EF4-FFF2-40B4-BE49-F238E27FC236}">
                  <a16:creationId xmlns:a16="http://schemas.microsoft.com/office/drawing/2014/main" id="{8771820D-5B2D-45C1-BEC5-600C05156447}"/>
                </a:ext>
              </a:extLst>
            </p:cNvPr>
            <p:cNvSpPr txBox="1">
              <a:spLocks/>
            </p:cNvSpPr>
            <p:nvPr/>
          </p:nvSpPr>
          <p:spPr>
            <a:xfrm>
              <a:off x="8604755" y="2425280"/>
              <a:ext cx="3472009" cy="2442312"/>
            </a:xfrm>
            <a:prstGeom prst="rect">
              <a:avLst/>
            </a:prstGeom>
          </p:spPr>
          <p:txBody>
            <a:bodyPr lIns="0" tIns="0" rIns="0" bIns="0"/>
            <a:lstStyle>
              <a:lvl1pPr marL="35900" indent="0" algn="l" defTabSz="215900" rtl="0" eaLnBrk="1" fontAlgn="base" hangingPunct="1">
                <a:spcBef>
                  <a:spcPct val="0"/>
                </a:spcBef>
                <a:spcAft>
                  <a:spcPct val="0"/>
                </a:spcAft>
                <a:buClr>
                  <a:schemeClr val="tx2"/>
                </a:buClr>
                <a:buFont typeface="Arial" panose="020B0604020202020204" pitchFamily="34" charset="0"/>
                <a:buNone/>
                <a:tabLst>
                  <a:tab pos="215900" algn="l"/>
                </a:tabLst>
                <a:defRPr b="1" kern="1200">
                  <a:solidFill>
                    <a:schemeClr val="tx2"/>
                  </a:solidFill>
                  <a:latin typeface="Arial" panose="020B0604020202020204" pitchFamily="34" charset="0"/>
                  <a:ea typeface="ＭＳ Ｐゴシック" charset="0"/>
                  <a:cs typeface="Arial" panose="020B0604020202020204" pitchFamily="34" charset="0"/>
                </a:defRPr>
              </a:lvl1pPr>
              <a:lvl2pPr marL="431800" indent="-180000" algn="l" rtl="0" eaLnBrk="1" fontAlgn="base" hangingPunct="1">
                <a:spcBef>
                  <a:spcPct val="0"/>
                </a:spcBef>
                <a:spcAft>
                  <a:spcPct val="0"/>
                </a:spcAft>
                <a:buClr>
                  <a:schemeClr val="tx2"/>
                </a:buClr>
                <a:buFont typeface="Arial" panose="020B0604020202020204" pitchFamily="34" charset="0"/>
                <a:buChar char="•"/>
                <a:tabLst>
                  <a:tab pos="431800" algn="l"/>
                </a:tabLst>
                <a:defRPr sz="1600" kern="1200">
                  <a:solidFill>
                    <a:schemeClr val="tx1"/>
                  </a:solidFill>
                  <a:latin typeface="Arial" panose="020B0604020202020204" pitchFamily="34" charset="0"/>
                  <a:ea typeface="Arial" charset="0"/>
                  <a:cs typeface="Arial" panose="020B0604020202020204" pitchFamily="34" charset="0"/>
                </a:defRPr>
              </a:lvl2pPr>
              <a:lvl3pPr marL="647700" indent="-180000" algn="l" defTabSz="215900" rtl="0" eaLnBrk="1" fontAlgn="base" hangingPunct="1">
                <a:spcBef>
                  <a:spcPct val="0"/>
                </a:spcBef>
                <a:spcAft>
                  <a:spcPct val="0"/>
                </a:spcAft>
                <a:buClr>
                  <a:schemeClr val="tx2"/>
                </a:buClr>
                <a:buSzPct val="80000"/>
                <a:buFont typeface="Arial" panose="020B0604020202020204" pitchFamily="34" charset="0"/>
                <a:buChar char="•"/>
                <a:tabLst>
                  <a:tab pos="647700" algn="l"/>
                </a:tabLst>
                <a:defRPr sz="1600" kern="1200">
                  <a:solidFill>
                    <a:schemeClr val="tx1"/>
                  </a:solidFill>
                  <a:latin typeface="Arial" panose="020B0604020202020204" pitchFamily="34" charset="0"/>
                  <a:ea typeface="Arial" charset="0"/>
                  <a:cs typeface="Arial" panose="020B0604020202020204" pitchFamily="34" charset="0"/>
                </a:defRPr>
              </a:lvl3pPr>
              <a:lvl4pPr marL="863600" indent="-180000" algn="l" defTabSz="215900" rtl="0" eaLnBrk="1" fontAlgn="base" hangingPunct="1">
                <a:spcBef>
                  <a:spcPct val="0"/>
                </a:spcBef>
                <a:spcAft>
                  <a:spcPct val="0"/>
                </a:spcAft>
                <a:buClr>
                  <a:schemeClr val="tx2"/>
                </a:buClr>
                <a:buSzPct val="100000"/>
                <a:buFont typeface="Arial" panose="020B0604020202020204" pitchFamily="34" charset="0"/>
                <a:buChar char="•"/>
                <a:tabLst>
                  <a:tab pos="863600" algn="l"/>
                </a:tabLst>
                <a:defRPr sz="1600" kern="1200">
                  <a:solidFill>
                    <a:schemeClr val="tx1"/>
                  </a:solidFill>
                  <a:latin typeface="Arial" panose="020B0604020202020204" pitchFamily="34" charset="0"/>
                  <a:ea typeface="Arial" charset="0"/>
                  <a:cs typeface="Arial" panose="020B0604020202020204" pitchFamily="34" charset="0"/>
                </a:defRPr>
              </a:lvl4pPr>
              <a:lvl5pPr marL="863600" indent="-215900" algn="l" rtl="0" eaLnBrk="1" fontAlgn="base" hangingPunct="1">
                <a:lnSpc>
                  <a:spcPct val="90000"/>
                </a:lnSpc>
                <a:spcBef>
                  <a:spcPct val="0"/>
                </a:spcBef>
                <a:spcAft>
                  <a:spcPct val="0"/>
                </a:spcAft>
                <a:buClr>
                  <a:schemeClr val="tx2"/>
                </a:buClr>
                <a:buFont typeface="Arial" panose="020B0604020202020204" pitchFamily="34" charset="0"/>
                <a:buChar char="-"/>
                <a:tabLst>
                  <a:tab pos="895350" algn="l"/>
                </a:tabLst>
                <a:defRPr sz="16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a:solidFill>
                  <a:schemeClr val="bg1"/>
                </a:solidFill>
              </a:endParaRPr>
            </a:p>
          </p:txBody>
        </p:sp>
      </p:grpSp>
      <p:pic>
        <p:nvPicPr>
          <p:cNvPr id="39" name="Grafik 38">
            <a:extLst>
              <a:ext uri="{FF2B5EF4-FFF2-40B4-BE49-F238E27FC236}">
                <a16:creationId xmlns:a16="http://schemas.microsoft.com/office/drawing/2014/main" id="{FF08F085-4211-4F2D-8E21-5354178277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654" y="1458261"/>
            <a:ext cx="540000" cy="540000"/>
          </a:xfrm>
          <a:prstGeom prst="rect">
            <a:avLst/>
          </a:prstGeom>
        </p:spPr>
      </p:pic>
      <p:pic>
        <p:nvPicPr>
          <p:cNvPr id="62" name="Grafik 61">
            <a:extLst>
              <a:ext uri="{FF2B5EF4-FFF2-40B4-BE49-F238E27FC236}">
                <a16:creationId xmlns:a16="http://schemas.microsoft.com/office/drawing/2014/main" id="{8E8037DE-4748-46E2-A6D0-10C7C43472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38498" y="1458261"/>
            <a:ext cx="540000" cy="540000"/>
          </a:xfrm>
          <a:prstGeom prst="rect">
            <a:avLst/>
          </a:prstGeom>
        </p:spPr>
      </p:pic>
      <p:sp>
        <p:nvSpPr>
          <p:cNvPr id="63" name="Textfeld 62">
            <a:extLst>
              <a:ext uri="{FF2B5EF4-FFF2-40B4-BE49-F238E27FC236}">
                <a16:creationId xmlns:a16="http://schemas.microsoft.com/office/drawing/2014/main" id="{B7E93A82-7819-4DAA-91C7-72EEBADF579D}"/>
              </a:ext>
            </a:extLst>
          </p:cNvPr>
          <p:cNvSpPr txBox="1"/>
          <p:nvPr/>
        </p:nvSpPr>
        <p:spPr>
          <a:xfrm>
            <a:off x="2017977" y="2221118"/>
            <a:ext cx="781041" cy="430887"/>
          </a:xfrm>
          <a:prstGeom prst="rect">
            <a:avLst/>
          </a:prstGeom>
          <a:noFill/>
        </p:spPr>
        <p:txBody>
          <a:bodyPr wrap="square" lIns="0" tIns="0" rIns="0" bIns="0" rtlCol="0">
            <a:spAutoFit/>
          </a:bodyPr>
          <a:lstStyle/>
          <a:p>
            <a:pPr algn="ctr"/>
            <a:r>
              <a:rPr lang="en-US" sz="1400" b="1" dirty="0">
                <a:solidFill>
                  <a:schemeClr val="tx2"/>
                </a:solidFill>
                <a:latin typeface="Microsoft YaHei" panose="020B0503020204020204" pitchFamily="34" charset="-122"/>
                <a:ea typeface="Microsoft YaHei" panose="020B0503020204020204" pitchFamily="34" charset="-122"/>
              </a:rPr>
              <a:t>GEC</a:t>
            </a:r>
          </a:p>
          <a:p>
            <a:pPr algn="ctr"/>
            <a:r>
              <a:rPr lang="en-US" sz="1400" b="1" dirty="0" err="1">
                <a:solidFill>
                  <a:schemeClr val="tx2"/>
                </a:solidFill>
                <a:latin typeface="Microsoft YaHei" panose="020B0503020204020204" pitchFamily="34" charset="-122"/>
                <a:ea typeface="Microsoft YaHei" panose="020B0503020204020204" pitchFamily="34" charset="-122"/>
              </a:rPr>
              <a:t>线上课</a:t>
            </a:r>
            <a:endParaRPr lang="en-US" sz="1400" b="1" dirty="0">
              <a:solidFill>
                <a:schemeClr val="tx2"/>
              </a:solidFill>
              <a:latin typeface="Microsoft YaHei" panose="020B0503020204020204" pitchFamily="34" charset="-122"/>
              <a:ea typeface="Microsoft YaHei" panose="020B0503020204020204" pitchFamily="34" charset="-122"/>
            </a:endParaRPr>
          </a:p>
        </p:txBody>
      </p:sp>
      <p:pic>
        <p:nvPicPr>
          <p:cNvPr id="64" name="Picture 4">
            <a:extLst>
              <a:ext uri="{FF2B5EF4-FFF2-40B4-BE49-F238E27FC236}">
                <a16:creationId xmlns:a16="http://schemas.microsoft.com/office/drawing/2014/main" id="{81B20E4C-611A-4477-8891-599266757B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717343" y="1458261"/>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Grafik 65">
            <a:extLst>
              <a:ext uri="{FF2B5EF4-FFF2-40B4-BE49-F238E27FC236}">
                <a16:creationId xmlns:a16="http://schemas.microsoft.com/office/drawing/2014/main" id="{01624A06-C17C-429E-8252-F650BA79025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296188" y="1458261"/>
            <a:ext cx="540000" cy="540000"/>
          </a:xfrm>
          <a:prstGeom prst="rect">
            <a:avLst/>
          </a:prstGeom>
        </p:spPr>
      </p:pic>
      <p:pic>
        <p:nvPicPr>
          <p:cNvPr id="68" name="Grafik 67">
            <a:extLst>
              <a:ext uri="{FF2B5EF4-FFF2-40B4-BE49-F238E27FC236}">
                <a16:creationId xmlns:a16="http://schemas.microsoft.com/office/drawing/2014/main" id="{A5E0ED36-5CE3-48E1-892E-E83D1F7215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5033" y="1458261"/>
            <a:ext cx="540000" cy="540000"/>
          </a:xfrm>
          <a:prstGeom prst="rect">
            <a:avLst/>
          </a:prstGeom>
        </p:spPr>
      </p:pic>
      <p:sp>
        <p:nvSpPr>
          <p:cNvPr id="70" name="Pfeil nach rechts 60">
            <a:extLst>
              <a:ext uri="{FF2B5EF4-FFF2-40B4-BE49-F238E27FC236}">
                <a16:creationId xmlns:a16="http://schemas.microsoft.com/office/drawing/2014/main" id="{D106F24D-7595-49D0-AB9D-4FCE11B5B46E}"/>
              </a:ext>
            </a:extLst>
          </p:cNvPr>
          <p:cNvSpPr/>
          <p:nvPr/>
        </p:nvSpPr>
        <p:spPr>
          <a:xfrm>
            <a:off x="1355670" y="1592592"/>
            <a:ext cx="526811" cy="271338"/>
          </a:xfrm>
          <a:prstGeom prst="rightArrow">
            <a:avLst/>
          </a:prstGeom>
          <a:solidFill>
            <a:srgbClr val="BBD6EF"/>
          </a:solidFill>
          <a:ln w="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feil nach rechts 60">
            <a:extLst>
              <a:ext uri="{FF2B5EF4-FFF2-40B4-BE49-F238E27FC236}">
                <a16:creationId xmlns:a16="http://schemas.microsoft.com/office/drawing/2014/main" id="{9984D3E9-11C8-4D71-9D30-E3B1A0DCE83D}"/>
              </a:ext>
            </a:extLst>
          </p:cNvPr>
          <p:cNvSpPr/>
          <p:nvPr/>
        </p:nvSpPr>
        <p:spPr>
          <a:xfrm>
            <a:off x="2940583" y="1587130"/>
            <a:ext cx="526811" cy="271338"/>
          </a:xfrm>
          <a:prstGeom prst="rightArrow">
            <a:avLst/>
          </a:prstGeom>
          <a:solidFill>
            <a:srgbClr val="BBD6EF"/>
          </a:solidFill>
          <a:ln w="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feil nach rechts 60">
            <a:extLst>
              <a:ext uri="{FF2B5EF4-FFF2-40B4-BE49-F238E27FC236}">
                <a16:creationId xmlns:a16="http://schemas.microsoft.com/office/drawing/2014/main" id="{418E92FD-2F3D-497B-9027-108D8C65A942}"/>
              </a:ext>
            </a:extLst>
          </p:cNvPr>
          <p:cNvSpPr/>
          <p:nvPr/>
        </p:nvSpPr>
        <p:spPr>
          <a:xfrm>
            <a:off x="4501145" y="1587130"/>
            <a:ext cx="526811" cy="271338"/>
          </a:xfrm>
          <a:prstGeom prst="rightArrow">
            <a:avLst/>
          </a:prstGeom>
          <a:solidFill>
            <a:srgbClr val="BBD6EF"/>
          </a:solidFill>
          <a:ln w="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feil nach rechts 60">
            <a:extLst>
              <a:ext uri="{FF2B5EF4-FFF2-40B4-BE49-F238E27FC236}">
                <a16:creationId xmlns:a16="http://schemas.microsoft.com/office/drawing/2014/main" id="{C0427A27-A891-43BC-B794-69586A60580C}"/>
              </a:ext>
            </a:extLst>
          </p:cNvPr>
          <p:cNvSpPr/>
          <p:nvPr/>
        </p:nvSpPr>
        <p:spPr>
          <a:xfrm>
            <a:off x="6101066" y="1587130"/>
            <a:ext cx="526811" cy="271338"/>
          </a:xfrm>
          <a:prstGeom prst="rightArrow">
            <a:avLst/>
          </a:prstGeom>
          <a:solidFill>
            <a:srgbClr val="BBD6EF"/>
          </a:solidFill>
          <a:ln w="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feld 73">
            <a:extLst>
              <a:ext uri="{FF2B5EF4-FFF2-40B4-BE49-F238E27FC236}">
                <a16:creationId xmlns:a16="http://schemas.microsoft.com/office/drawing/2014/main" id="{323AF3BF-CB6F-47E2-A793-C9E860612C09}"/>
              </a:ext>
            </a:extLst>
          </p:cNvPr>
          <p:cNvSpPr txBox="1"/>
          <p:nvPr/>
        </p:nvSpPr>
        <p:spPr>
          <a:xfrm>
            <a:off x="3452464" y="2221118"/>
            <a:ext cx="1122168" cy="430887"/>
          </a:xfrm>
          <a:prstGeom prst="rect">
            <a:avLst/>
          </a:prstGeom>
          <a:noFill/>
        </p:spPr>
        <p:txBody>
          <a:bodyPr wrap="square" lIns="0" tIns="0" rIns="0" bIns="0" rtlCol="0">
            <a:spAutoFit/>
          </a:bodyPr>
          <a:lstStyle/>
          <a:p>
            <a:pPr algn="ctr"/>
            <a:r>
              <a:rPr lang="en-US" sz="1400" b="1" dirty="0" err="1">
                <a:solidFill>
                  <a:schemeClr val="tx2"/>
                </a:solidFill>
                <a:latin typeface="Microsoft YaHei" panose="020B0503020204020204" pitchFamily="34" charset="-122"/>
                <a:ea typeface="Microsoft YaHei" panose="020B0503020204020204" pitchFamily="34" charset="-122"/>
              </a:rPr>
              <a:t>亚琛</a:t>
            </a:r>
            <a:endParaRPr lang="en-US" sz="1400" b="1" dirty="0">
              <a:solidFill>
                <a:schemeClr val="tx2"/>
              </a:solidFill>
              <a:latin typeface="Microsoft YaHei" panose="020B0503020204020204" pitchFamily="34" charset="-122"/>
              <a:ea typeface="Microsoft YaHei" panose="020B0503020204020204" pitchFamily="34" charset="-122"/>
            </a:endParaRPr>
          </a:p>
          <a:p>
            <a:pPr algn="ctr"/>
            <a:r>
              <a:rPr lang="en-US" sz="1400" b="1" dirty="0" err="1">
                <a:solidFill>
                  <a:schemeClr val="tx2"/>
                </a:solidFill>
                <a:latin typeface="Microsoft YaHei" panose="020B0503020204020204" pitchFamily="34" charset="-122"/>
                <a:ea typeface="Microsoft YaHei" panose="020B0503020204020204" pitchFamily="34" charset="-122"/>
              </a:rPr>
              <a:t>线下课</a:t>
            </a:r>
            <a:endParaRPr lang="en-US" sz="1400" b="1" dirty="0">
              <a:solidFill>
                <a:schemeClr val="tx2"/>
              </a:solidFill>
              <a:latin typeface="Microsoft YaHei" panose="020B0503020204020204" pitchFamily="34" charset="-122"/>
              <a:ea typeface="Microsoft YaHei" panose="020B0503020204020204" pitchFamily="34" charset="-122"/>
            </a:endParaRPr>
          </a:p>
        </p:txBody>
      </p:sp>
      <p:sp>
        <p:nvSpPr>
          <p:cNvPr id="75" name="Textfeld 74">
            <a:extLst>
              <a:ext uri="{FF2B5EF4-FFF2-40B4-BE49-F238E27FC236}">
                <a16:creationId xmlns:a16="http://schemas.microsoft.com/office/drawing/2014/main" id="{5B9A2407-59E1-4859-BB4D-F266BC4CDB40}"/>
              </a:ext>
            </a:extLst>
          </p:cNvPr>
          <p:cNvSpPr txBox="1"/>
          <p:nvPr/>
        </p:nvSpPr>
        <p:spPr>
          <a:xfrm>
            <a:off x="5101176" y="2221118"/>
            <a:ext cx="925399" cy="430887"/>
          </a:xfrm>
          <a:prstGeom prst="rect">
            <a:avLst/>
          </a:prstGeom>
          <a:noFill/>
        </p:spPr>
        <p:txBody>
          <a:bodyPr wrap="square" lIns="0" tIns="0" rIns="0" bIns="0" rtlCol="0">
            <a:spAutoFit/>
          </a:bodyPr>
          <a:lstStyle/>
          <a:p>
            <a:pPr algn="ctr"/>
            <a:r>
              <a:rPr lang="en-US" sz="1400" b="1" dirty="0" err="1">
                <a:solidFill>
                  <a:schemeClr val="tx2"/>
                </a:solidFill>
                <a:latin typeface="Microsoft YaHei" panose="020B0503020204020204" pitchFamily="34" charset="-122"/>
                <a:ea typeface="Microsoft YaHei" panose="020B0503020204020204" pitchFamily="34" charset="-122"/>
              </a:rPr>
              <a:t>研究所</a:t>
            </a:r>
            <a:endParaRPr lang="en-US" sz="1400" b="1" dirty="0">
              <a:solidFill>
                <a:schemeClr val="tx2"/>
              </a:solidFill>
              <a:latin typeface="Microsoft YaHei" panose="020B0503020204020204" pitchFamily="34" charset="-122"/>
              <a:ea typeface="Microsoft YaHei" panose="020B0503020204020204" pitchFamily="34" charset="-122"/>
            </a:endParaRPr>
          </a:p>
          <a:p>
            <a:pPr algn="ctr"/>
            <a:r>
              <a:rPr lang="en-US" sz="1400" b="1" dirty="0" err="1">
                <a:solidFill>
                  <a:schemeClr val="tx2"/>
                </a:solidFill>
                <a:latin typeface="Microsoft YaHei" panose="020B0503020204020204" pitchFamily="34" charset="-122"/>
                <a:ea typeface="Microsoft YaHei" panose="020B0503020204020204" pitchFamily="34" charset="-122"/>
              </a:rPr>
              <a:t>实习</a:t>
            </a:r>
            <a:endParaRPr lang="en-US" sz="1400" b="1" dirty="0">
              <a:solidFill>
                <a:schemeClr val="tx2"/>
              </a:solidFill>
              <a:latin typeface="Microsoft YaHei" panose="020B0503020204020204" pitchFamily="34" charset="-122"/>
              <a:ea typeface="Microsoft YaHei" panose="020B0503020204020204" pitchFamily="34" charset="-122"/>
            </a:endParaRPr>
          </a:p>
        </p:txBody>
      </p:sp>
      <p:sp>
        <p:nvSpPr>
          <p:cNvPr id="76" name="Textfeld 75">
            <a:extLst>
              <a:ext uri="{FF2B5EF4-FFF2-40B4-BE49-F238E27FC236}">
                <a16:creationId xmlns:a16="http://schemas.microsoft.com/office/drawing/2014/main" id="{EA7299C1-4B5E-4839-888A-A8FBF21F74DD}"/>
              </a:ext>
            </a:extLst>
          </p:cNvPr>
          <p:cNvSpPr txBox="1"/>
          <p:nvPr/>
        </p:nvSpPr>
        <p:spPr>
          <a:xfrm>
            <a:off x="6581277" y="2221118"/>
            <a:ext cx="1122168" cy="215444"/>
          </a:xfrm>
          <a:prstGeom prst="rect">
            <a:avLst/>
          </a:prstGeom>
          <a:noFill/>
        </p:spPr>
        <p:txBody>
          <a:bodyPr wrap="square" lIns="0" tIns="0" rIns="0" bIns="0" rtlCol="0">
            <a:spAutoFit/>
          </a:bodyPr>
          <a:lstStyle/>
          <a:p>
            <a:pPr algn="ctr"/>
            <a:r>
              <a:rPr lang="en-US" sz="1400" b="1" i="1" dirty="0" err="1">
                <a:solidFill>
                  <a:schemeClr val="tx2"/>
                </a:solidFill>
                <a:latin typeface="Microsoft YaHei" panose="020B0503020204020204" pitchFamily="34" charset="-122"/>
                <a:ea typeface="Microsoft YaHei" panose="020B0503020204020204" pitchFamily="34" charset="-122"/>
              </a:rPr>
              <a:t>亚琛工大硕士</a:t>
            </a:r>
            <a:endParaRPr lang="en-US" sz="1400" b="1" i="1" dirty="0">
              <a:solidFill>
                <a:schemeClr val="tx2"/>
              </a:solidFill>
              <a:latin typeface="Microsoft YaHei" panose="020B0503020204020204" pitchFamily="34" charset="-122"/>
              <a:ea typeface="Microsoft YaHei" panose="020B0503020204020204" pitchFamily="34" charset="-122"/>
            </a:endParaRPr>
          </a:p>
        </p:txBody>
      </p:sp>
      <p:sp>
        <p:nvSpPr>
          <p:cNvPr id="77" name="Textfeld 76">
            <a:extLst>
              <a:ext uri="{FF2B5EF4-FFF2-40B4-BE49-F238E27FC236}">
                <a16:creationId xmlns:a16="http://schemas.microsoft.com/office/drawing/2014/main" id="{8BC0873F-C862-42B1-8D9B-181FEBD76366}"/>
              </a:ext>
            </a:extLst>
          </p:cNvPr>
          <p:cNvSpPr txBox="1"/>
          <p:nvPr/>
        </p:nvSpPr>
        <p:spPr>
          <a:xfrm>
            <a:off x="317582" y="2221118"/>
            <a:ext cx="1109051" cy="215444"/>
          </a:xfrm>
          <a:prstGeom prst="rect">
            <a:avLst/>
          </a:prstGeom>
          <a:noFill/>
        </p:spPr>
        <p:txBody>
          <a:bodyPr wrap="square" lIns="0" tIns="0" rIns="0" bIns="0" rtlCol="0">
            <a:spAutoFit/>
          </a:bodyPr>
          <a:lstStyle/>
          <a:p>
            <a:pPr algn="ctr"/>
            <a:r>
              <a:rPr lang="en-US" sz="1400" b="1" dirty="0" err="1">
                <a:solidFill>
                  <a:schemeClr val="tx2"/>
                </a:solidFill>
                <a:latin typeface="Microsoft YaHei" panose="020B0503020204020204" pitchFamily="34" charset="-122"/>
                <a:ea typeface="Microsoft YaHei" panose="020B0503020204020204" pitchFamily="34" charset="-122"/>
              </a:rPr>
              <a:t>报名</a:t>
            </a:r>
            <a:endParaRPr lang="en-US" sz="1400" b="1" dirty="0">
              <a:solidFill>
                <a:schemeClr val="tx2"/>
              </a:solidFill>
              <a:latin typeface="Microsoft YaHei" panose="020B0503020204020204" pitchFamily="34" charset="-122"/>
              <a:ea typeface="Microsoft YaHei" panose="020B0503020204020204" pitchFamily="34" charset="-122"/>
            </a:endParaRPr>
          </a:p>
        </p:txBody>
      </p:sp>
      <p:sp>
        <p:nvSpPr>
          <p:cNvPr id="78" name="Textfeld 77">
            <a:extLst>
              <a:ext uri="{FF2B5EF4-FFF2-40B4-BE49-F238E27FC236}">
                <a16:creationId xmlns:a16="http://schemas.microsoft.com/office/drawing/2014/main" id="{061B46C1-20B9-4094-992B-AA3B05CE3395}"/>
              </a:ext>
            </a:extLst>
          </p:cNvPr>
          <p:cNvSpPr txBox="1"/>
          <p:nvPr/>
        </p:nvSpPr>
        <p:spPr>
          <a:xfrm>
            <a:off x="317581" y="2819371"/>
            <a:ext cx="1024143" cy="184666"/>
          </a:xfrm>
          <a:prstGeom prst="rect">
            <a:avLst/>
          </a:prstGeom>
          <a:noFill/>
        </p:spPr>
        <p:txBody>
          <a:bodyPr wrap="square" lIns="0" tIns="0" rIns="0" bIns="0" rtlCol="0">
            <a:spAutoFit/>
          </a:bodyPr>
          <a:lstStyle/>
          <a:p>
            <a:pPr algn="ctr"/>
            <a:r>
              <a:rPr lang="en-US" sz="1200" dirty="0" err="1">
                <a:solidFill>
                  <a:schemeClr val="tx2"/>
                </a:solidFill>
                <a:latin typeface="Microsoft YaHei" panose="020B0503020204020204" pitchFamily="34" charset="-122"/>
                <a:ea typeface="Microsoft YaHei" panose="020B0503020204020204" pitchFamily="34" charset="-122"/>
              </a:rPr>
              <a:t>大二</a:t>
            </a:r>
            <a:endParaRPr lang="en-US" sz="1200" dirty="0">
              <a:solidFill>
                <a:schemeClr val="tx2"/>
              </a:solidFill>
              <a:latin typeface="Microsoft YaHei" panose="020B0503020204020204" pitchFamily="34" charset="-122"/>
              <a:ea typeface="Microsoft YaHei" panose="020B0503020204020204" pitchFamily="34" charset="-122"/>
            </a:endParaRPr>
          </a:p>
        </p:txBody>
      </p:sp>
      <p:sp>
        <p:nvSpPr>
          <p:cNvPr id="79" name="Textfeld 78">
            <a:extLst>
              <a:ext uri="{FF2B5EF4-FFF2-40B4-BE49-F238E27FC236}">
                <a16:creationId xmlns:a16="http://schemas.microsoft.com/office/drawing/2014/main" id="{ADF1218F-046F-40FC-A2CB-FFEC3CC9FF42}"/>
              </a:ext>
            </a:extLst>
          </p:cNvPr>
          <p:cNvSpPr txBox="1"/>
          <p:nvPr/>
        </p:nvSpPr>
        <p:spPr>
          <a:xfrm>
            <a:off x="1896425" y="2838942"/>
            <a:ext cx="1024143" cy="184666"/>
          </a:xfrm>
          <a:prstGeom prst="rect">
            <a:avLst/>
          </a:prstGeom>
          <a:noFill/>
        </p:spPr>
        <p:txBody>
          <a:bodyPr wrap="square" lIns="0" tIns="0" rIns="0" bIns="0" rtlCol="0">
            <a:spAutoFit/>
          </a:bodyPr>
          <a:lstStyle/>
          <a:p>
            <a:pPr algn="ctr"/>
            <a:r>
              <a:rPr lang="zh-CN" altLang="en-US" sz="1200" dirty="0" smtClean="0">
                <a:solidFill>
                  <a:schemeClr val="tx2"/>
                </a:solidFill>
                <a:latin typeface="Microsoft YaHei" panose="020B0503020204020204" pitchFamily="34" charset="-122"/>
                <a:ea typeface="Microsoft YaHei" panose="020B0503020204020204" pitchFamily="34" charset="-122"/>
              </a:rPr>
              <a:t>大</a:t>
            </a:r>
            <a:r>
              <a:rPr lang="zh-CN" altLang="en-US" sz="1200" dirty="0">
                <a:solidFill>
                  <a:schemeClr val="tx2"/>
                </a:solidFill>
                <a:latin typeface="Microsoft YaHei" panose="020B0503020204020204" pitchFamily="34" charset="-122"/>
                <a:ea typeface="Microsoft YaHei" panose="020B0503020204020204" pitchFamily="34" charset="-122"/>
              </a:rPr>
              <a:t>三</a:t>
            </a:r>
            <a:endParaRPr lang="en-US" sz="1200" dirty="0">
              <a:solidFill>
                <a:schemeClr val="tx2"/>
              </a:solidFill>
              <a:latin typeface="Microsoft YaHei" panose="020B0503020204020204" pitchFamily="34" charset="-122"/>
              <a:ea typeface="Microsoft YaHei" panose="020B0503020204020204" pitchFamily="34" charset="-122"/>
            </a:endParaRPr>
          </a:p>
        </p:txBody>
      </p:sp>
      <p:sp>
        <p:nvSpPr>
          <p:cNvPr id="80" name="Textfeld 79">
            <a:extLst>
              <a:ext uri="{FF2B5EF4-FFF2-40B4-BE49-F238E27FC236}">
                <a16:creationId xmlns:a16="http://schemas.microsoft.com/office/drawing/2014/main" id="{0B5DFB10-919A-4BD1-9D8F-B7AE567D0DEC}"/>
              </a:ext>
            </a:extLst>
          </p:cNvPr>
          <p:cNvSpPr txBox="1"/>
          <p:nvPr/>
        </p:nvSpPr>
        <p:spPr>
          <a:xfrm>
            <a:off x="3477002" y="2824872"/>
            <a:ext cx="2435013" cy="184666"/>
          </a:xfrm>
          <a:prstGeom prst="rect">
            <a:avLst/>
          </a:prstGeom>
          <a:noFill/>
        </p:spPr>
        <p:txBody>
          <a:bodyPr wrap="square" lIns="0" tIns="0" rIns="0" bIns="0" rtlCol="0">
            <a:spAutoFit/>
          </a:bodyPr>
          <a:lstStyle/>
          <a:p>
            <a:pPr algn="ctr"/>
            <a:r>
              <a:rPr lang="en-US" sz="1200" dirty="0" err="1">
                <a:solidFill>
                  <a:schemeClr val="tx2"/>
                </a:solidFill>
                <a:latin typeface="Microsoft YaHei" panose="020B0503020204020204" pitchFamily="34" charset="-122"/>
                <a:ea typeface="Microsoft YaHei" panose="020B0503020204020204" pitchFamily="34" charset="-122"/>
              </a:rPr>
              <a:t>大四</a:t>
            </a:r>
            <a:endParaRPr lang="en-US" sz="1200" dirty="0">
              <a:solidFill>
                <a:schemeClr val="tx2"/>
              </a:solidFill>
              <a:latin typeface="Microsoft YaHei" panose="020B0503020204020204" pitchFamily="34" charset="-122"/>
              <a:ea typeface="Microsoft YaHei" panose="020B0503020204020204" pitchFamily="34" charset="-122"/>
            </a:endParaRPr>
          </a:p>
        </p:txBody>
      </p:sp>
      <p:cxnSp>
        <p:nvCxnSpPr>
          <p:cNvPr id="82" name="Gerader Verbinder 81">
            <a:extLst>
              <a:ext uri="{FF2B5EF4-FFF2-40B4-BE49-F238E27FC236}">
                <a16:creationId xmlns:a16="http://schemas.microsoft.com/office/drawing/2014/main" id="{28750C99-18B8-487C-96A1-3F0CCF8FA07F}"/>
              </a:ext>
            </a:extLst>
          </p:cNvPr>
          <p:cNvCxnSpPr>
            <a:cxnSpLocks/>
          </p:cNvCxnSpPr>
          <p:nvPr/>
        </p:nvCxnSpPr>
        <p:spPr>
          <a:xfrm>
            <a:off x="1286492" y="2940124"/>
            <a:ext cx="59598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C519FFD7-CFF5-48E5-AD25-6AAC26B8C0FA}"/>
              </a:ext>
            </a:extLst>
          </p:cNvPr>
          <p:cNvCxnSpPr>
            <a:cxnSpLocks/>
          </p:cNvCxnSpPr>
          <p:nvPr/>
        </p:nvCxnSpPr>
        <p:spPr>
          <a:xfrm>
            <a:off x="3118757" y="2940124"/>
            <a:ext cx="113858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5AA1532B-BCC3-475A-95B8-7C6EC4DDCAEB}"/>
              </a:ext>
            </a:extLst>
          </p:cNvPr>
          <p:cNvCxnSpPr>
            <a:cxnSpLocks/>
          </p:cNvCxnSpPr>
          <p:nvPr/>
        </p:nvCxnSpPr>
        <p:spPr>
          <a:xfrm>
            <a:off x="5159944" y="2940124"/>
            <a:ext cx="134901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0" name="Textfeld 89">
            <a:extLst>
              <a:ext uri="{FF2B5EF4-FFF2-40B4-BE49-F238E27FC236}">
                <a16:creationId xmlns:a16="http://schemas.microsoft.com/office/drawing/2014/main" id="{31473276-A0D1-4DB3-A3ED-718CDF894F44}"/>
              </a:ext>
            </a:extLst>
          </p:cNvPr>
          <p:cNvSpPr txBox="1"/>
          <p:nvPr/>
        </p:nvSpPr>
        <p:spPr>
          <a:xfrm>
            <a:off x="5933710" y="2819371"/>
            <a:ext cx="2435013" cy="184666"/>
          </a:xfrm>
          <a:prstGeom prst="rect">
            <a:avLst/>
          </a:prstGeom>
          <a:noFill/>
        </p:spPr>
        <p:txBody>
          <a:bodyPr wrap="square" lIns="0" tIns="0" rIns="0" bIns="0" rtlCol="0">
            <a:spAutoFit/>
          </a:bodyPr>
          <a:lstStyle/>
          <a:p>
            <a:pPr algn="ctr"/>
            <a:r>
              <a:rPr lang="en-US" sz="1200" i="1" dirty="0" err="1">
                <a:solidFill>
                  <a:schemeClr val="tx2"/>
                </a:solidFill>
                <a:latin typeface="Microsoft YaHei" panose="020B0503020204020204" pitchFamily="34" charset="-122"/>
                <a:ea typeface="Microsoft YaHei" panose="020B0503020204020204" pitchFamily="34" charset="-122"/>
              </a:rPr>
              <a:t>硕士</a:t>
            </a:r>
            <a:r>
              <a:rPr lang="zh-CN" altLang="en-US" sz="1200" i="1" dirty="0">
                <a:solidFill>
                  <a:schemeClr val="tx2"/>
                </a:solidFill>
                <a:latin typeface="Microsoft YaHei" panose="020B0503020204020204" pitchFamily="34" charset="-122"/>
                <a:ea typeface="Microsoft YaHei" panose="020B0503020204020204" pitchFamily="34" charset="-122"/>
              </a:rPr>
              <a:t>（</a:t>
            </a:r>
            <a:r>
              <a:rPr lang="en-US" sz="1200" i="1" dirty="0" err="1">
                <a:solidFill>
                  <a:schemeClr val="tx2"/>
                </a:solidFill>
                <a:latin typeface="Microsoft YaHei" panose="020B0503020204020204" pitchFamily="34" charset="-122"/>
                <a:ea typeface="Microsoft YaHei" panose="020B0503020204020204" pitchFamily="34" charset="-122"/>
              </a:rPr>
              <a:t>两年</a:t>
            </a:r>
            <a:r>
              <a:rPr lang="zh-CN" altLang="en-US" sz="1200" i="1" dirty="0">
                <a:solidFill>
                  <a:schemeClr val="tx2"/>
                </a:solidFill>
                <a:latin typeface="Microsoft YaHei" panose="020B0503020204020204" pitchFamily="34" charset="-122"/>
                <a:ea typeface="Microsoft YaHei" panose="020B0503020204020204" pitchFamily="34" charset="-122"/>
              </a:rPr>
              <a:t>）</a:t>
            </a:r>
            <a:endParaRPr lang="en-US" sz="1200" i="1" dirty="0">
              <a:solidFill>
                <a:schemeClr val="tx2"/>
              </a:solidFill>
              <a:latin typeface="Microsoft YaHei" panose="020B0503020204020204" pitchFamily="34" charset="-122"/>
              <a:ea typeface="Microsoft YaHei" panose="020B0503020204020204" pitchFamily="34" charset="-122"/>
            </a:endParaRPr>
          </a:p>
        </p:txBody>
      </p:sp>
      <p:sp>
        <p:nvSpPr>
          <p:cNvPr id="4" name="Textfeld 4">
            <a:extLst>
              <a:ext uri="{FF2B5EF4-FFF2-40B4-BE49-F238E27FC236}">
                <a16:creationId xmlns:a16="http://schemas.microsoft.com/office/drawing/2014/main" id="{9CD61A8F-4FB5-C753-69C2-8C8A60870389}"/>
              </a:ext>
            </a:extLst>
          </p:cNvPr>
          <p:cNvSpPr txBox="1"/>
          <p:nvPr/>
        </p:nvSpPr>
        <p:spPr>
          <a:xfrm>
            <a:off x="8858328" y="1555217"/>
            <a:ext cx="2974325" cy="3747564"/>
          </a:xfrm>
          <a:prstGeom prst="rect">
            <a:avLst/>
          </a:prstGeom>
          <a:noFill/>
        </p:spPr>
        <p:txBody>
          <a:bodyPr wrap="square" rtlCol="0">
            <a:spAutoFit/>
          </a:bodyPr>
          <a:lstStyle/>
          <a:p>
            <a:pPr marL="180000" indent="-180000">
              <a:lnSpc>
                <a:spcPct val="150000"/>
              </a:lnSpc>
              <a:spcAft>
                <a:spcPts val="600"/>
              </a:spcAft>
              <a:buClr>
                <a:schemeClr val="bg1"/>
              </a:buClr>
              <a:buFont typeface="Arial" panose="020B0604020202020204" pitchFamily="34" charset="0"/>
              <a:buChar char="•"/>
            </a:pPr>
            <a:r>
              <a:rPr lang="zh-CN" altLang="en-US" sz="1400" dirty="0">
                <a:solidFill>
                  <a:schemeClr val="bg1"/>
                </a:solidFill>
                <a:latin typeface="Microsoft YaHei" panose="020B0503020204020204" pitchFamily="34" charset="-122"/>
                <a:ea typeface="Microsoft YaHei" panose="020B0503020204020204" pitchFamily="34" charset="-122"/>
              </a:rPr>
              <a:t>熟悉亚琛工大教学模式和标准</a:t>
            </a:r>
            <a:endParaRPr lang="en-US" altLang="zh-CN" sz="1400" dirty="0">
              <a:solidFill>
                <a:schemeClr val="bg1"/>
              </a:solidFill>
              <a:latin typeface="Microsoft YaHei" panose="020B0503020204020204" pitchFamily="34" charset="-122"/>
              <a:ea typeface="Microsoft YaHei" panose="020B0503020204020204" pitchFamily="34" charset="-122"/>
            </a:endParaRPr>
          </a:p>
          <a:p>
            <a:pPr marL="180000" indent="-180000">
              <a:lnSpc>
                <a:spcPct val="150000"/>
              </a:lnSpc>
              <a:spcAft>
                <a:spcPts val="600"/>
              </a:spcAft>
              <a:buClr>
                <a:schemeClr val="bg1"/>
              </a:buClr>
              <a:buFont typeface="Arial" panose="020B0604020202020204" pitchFamily="34" charset="0"/>
              <a:buChar char="•"/>
            </a:pPr>
            <a:r>
              <a:rPr lang="zh-CN" altLang="en-US" sz="1400" dirty="0">
                <a:solidFill>
                  <a:schemeClr val="bg1"/>
                </a:solidFill>
                <a:latin typeface="Microsoft YaHei" panose="020B0503020204020204" pitchFamily="34" charset="-122"/>
                <a:ea typeface="Microsoft YaHei" panose="020B0503020204020204" pitchFamily="34" charset="-122"/>
              </a:rPr>
              <a:t>适应英语教学环境</a:t>
            </a:r>
            <a:endParaRPr lang="en-US" sz="1400" dirty="0">
              <a:solidFill>
                <a:schemeClr val="bg1"/>
              </a:solidFill>
              <a:latin typeface="Microsoft YaHei" panose="020B0503020204020204" pitchFamily="34" charset="-122"/>
              <a:ea typeface="Microsoft YaHei" panose="020B0503020204020204" pitchFamily="34" charset="-122"/>
            </a:endParaRPr>
          </a:p>
          <a:p>
            <a:pPr marL="180000" indent="-180000">
              <a:lnSpc>
                <a:spcPct val="150000"/>
              </a:lnSpc>
              <a:spcAft>
                <a:spcPts val="600"/>
              </a:spcAft>
              <a:buClr>
                <a:schemeClr val="bg1"/>
              </a:buClr>
              <a:buFont typeface="Arial" panose="020B0604020202020204" pitchFamily="34" charset="0"/>
              <a:buChar char="•"/>
            </a:pPr>
            <a:r>
              <a:rPr lang="zh-CN" altLang="en-US" sz="1400" dirty="0">
                <a:solidFill>
                  <a:schemeClr val="bg1"/>
                </a:solidFill>
                <a:latin typeface="Microsoft YaHei" panose="020B0503020204020204" pitchFamily="34" charset="-122"/>
                <a:ea typeface="Microsoft YaHei" panose="020B0503020204020204" pitchFamily="34" charset="-122"/>
              </a:rPr>
              <a:t>通过实习获得专业实践经验</a:t>
            </a:r>
            <a:endParaRPr lang="en-US" altLang="zh-CN" sz="1400" dirty="0">
              <a:solidFill>
                <a:schemeClr val="bg1"/>
              </a:solidFill>
              <a:latin typeface="Microsoft YaHei" panose="020B0503020204020204" pitchFamily="34" charset="-122"/>
              <a:ea typeface="Microsoft YaHei" panose="020B0503020204020204" pitchFamily="34" charset="-122"/>
            </a:endParaRPr>
          </a:p>
          <a:p>
            <a:pPr marL="180000" indent="-180000">
              <a:lnSpc>
                <a:spcPct val="150000"/>
              </a:lnSpc>
              <a:spcAft>
                <a:spcPts val="600"/>
              </a:spcAft>
              <a:buClr>
                <a:schemeClr val="bg1"/>
              </a:buClr>
              <a:buFont typeface="Arial" panose="020B0604020202020204" pitchFamily="34" charset="0"/>
              <a:buChar char="•"/>
            </a:pPr>
            <a:r>
              <a:rPr lang="zh-CN" altLang="en-US" sz="1400" dirty="0">
                <a:solidFill>
                  <a:schemeClr val="bg1"/>
                </a:solidFill>
                <a:latin typeface="Microsoft YaHei" panose="020B0503020204020204" pitchFamily="34" charset="-122"/>
                <a:ea typeface="Microsoft YaHei" panose="020B0503020204020204" pitchFamily="34" charset="-122"/>
              </a:rPr>
              <a:t>双导师指导完成科研论文</a:t>
            </a:r>
            <a:endParaRPr lang="en-US" sz="1400" b="0" i="0" u="none" strike="noStrike" baseline="0" dirty="0">
              <a:solidFill>
                <a:schemeClr val="bg1"/>
              </a:solidFill>
              <a:latin typeface="Microsoft YaHei" panose="020B0503020204020204" pitchFamily="34" charset="-122"/>
              <a:ea typeface="Microsoft YaHei" panose="020B0503020204020204" pitchFamily="34" charset="-122"/>
            </a:endParaRPr>
          </a:p>
          <a:p>
            <a:pPr marL="180000" indent="-180000">
              <a:lnSpc>
                <a:spcPct val="150000"/>
              </a:lnSpc>
              <a:spcAft>
                <a:spcPts val="600"/>
              </a:spcAft>
              <a:buClr>
                <a:schemeClr val="bg1"/>
              </a:buClr>
              <a:buFont typeface="Arial" panose="020B0604020202020204" pitchFamily="34" charset="0"/>
              <a:buChar char="•"/>
            </a:pPr>
            <a:r>
              <a:rPr lang="zh-CN" altLang="en-US" sz="1400" dirty="0">
                <a:solidFill>
                  <a:schemeClr val="bg1"/>
                </a:solidFill>
                <a:latin typeface="Microsoft YaHei" panose="020B0503020204020204" pitchFamily="34" charset="-122"/>
                <a:ea typeface="Microsoft YaHei" panose="020B0503020204020204" pitchFamily="34" charset="-122"/>
              </a:rPr>
              <a:t>亚琛工大理工类英授硕士专业学习位置</a:t>
            </a:r>
            <a:endParaRPr lang="en-US" altLang="zh-CN" sz="1400" dirty="0">
              <a:solidFill>
                <a:schemeClr val="bg1"/>
              </a:solidFill>
              <a:latin typeface="Microsoft YaHei" panose="020B0503020204020204" pitchFamily="34" charset="-122"/>
              <a:ea typeface="Microsoft YaHei" panose="020B0503020204020204" pitchFamily="34" charset="-122"/>
            </a:endParaRPr>
          </a:p>
          <a:p>
            <a:pPr marL="180000" indent="-180000">
              <a:lnSpc>
                <a:spcPct val="150000"/>
              </a:lnSpc>
              <a:spcAft>
                <a:spcPts val="600"/>
              </a:spcAft>
              <a:buClr>
                <a:schemeClr val="bg1"/>
              </a:buClr>
              <a:buFont typeface="Arial" panose="020B0604020202020204" pitchFamily="34" charset="0"/>
              <a:buChar char="•"/>
            </a:pPr>
            <a:r>
              <a:rPr lang="en-US" sz="1400" dirty="0" err="1">
                <a:solidFill>
                  <a:schemeClr val="bg1"/>
                </a:solidFill>
                <a:latin typeface="Microsoft YaHei" panose="020B0503020204020204" pitchFamily="34" charset="-122"/>
                <a:ea typeface="Microsoft YaHei" panose="020B0503020204020204" pitchFamily="34" charset="-122"/>
              </a:rPr>
              <a:t>亚琛工大语言中心英语考试替代雅思</a:t>
            </a:r>
            <a:r>
              <a:rPr lang="en-US" altLang="zh-CN" sz="1400" dirty="0">
                <a:solidFill>
                  <a:schemeClr val="bg1"/>
                </a:solidFill>
                <a:latin typeface="Microsoft YaHei" panose="020B0503020204020204" pitchFamily="34" charset="-122"/>
                <a:ea typeface="Microsoft YaHei" panose="020B0503020204020204" pitchFamily="34" charset="-122"/>
              </a:rPr>
              <a:t>/</a:t>
            </a:r>
            <a:r>
              <a:rPr lang="zh-CN" altLang="en-US" sz="1400" dirty="0">
                <a:solidFill>
                  <a:schemeClr val="bg1"/>
                </a:solidFill>
                <a:latin typeface="Microsoft YaHei" panose="020B0503020204020204" pitchFamily="34" charset="-122"/>
                <a:ea typeface="Microsoft YaHei" panose="020B0503020204020204" pitchFamily="34" charset="-122"/>
              </a:rPr>
              <a:t>托福</a:t>
            </a:r>
            <a:endParaRPr lang="en-US" altLang="zh-CN" sz="1400" dirty="0">
              <a:solidFill>
                <a:schemeClr val="bg1"/>
              </a:solidFill>
              <a:latin typeface="Microsoft YaHei" panose="020B0503020204020204" pitchFamily="34" charset="-122"/>
              <a:ea typeface="Microsoft YaHei" panose="020B0503020204020204" pitchFamily="34" charset="-122"/>
            </a:endParaRPr>
          </a:p>
          <a:p>
            <a:pPr marL="180000" indent="-180000">
              <a:lnSpc>
                <a:spcPct val="150000"/>
              </a:lnSpc>
              <a:spcAft>
                <a:spcPts val="600"/>
              </a:spcAft>
              <a:buClr>
                <a:schemeClr val="bg1"/>
              </a:buClr>
              <a:buFont typeface="Arial" panose="020B0604020202020204" pitchFamily="34" charset="0"/>
              <a:buChar char="•"/>
            </a:pPr>
            <a:r>
              <a:rPr lang="zh-CN" altLang="en-US" sz="1400" dirty="0">
                <a:solidFill>
                  <a:schemeClr val="bg1"/>
                </a:solidFill>
                <a:latin typeface="Microsoft YaHei" panose="020B0503020204020204" pitchFamily="34" charset="-122"/>
                <a:ea typeface="Microsoft YaHei" panose="020B0503020204020204" pitchFamily="34" charset="-122"/>
              </a:rPr>
              <a:t>交换年直接在亚琛办理延签，无需回国重新办理硕士阶段签证</a:t>
            </a:r>
            <a:endParaRPr lang="en-US" sz="1400"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7693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FEC48CFF-A9B7-2E40-A123-B5C10721454C}"/>
              </a:ext>
            </a:extLst>
          </p:cNvPr>
          <p:cNvSpPr txBox="1"/>
          <p:nvPr/>
        </p:nvSpPr>
        <p:spPr>
          <a:xfrm>
            <a:off x="4434489" y="3420502"/>
            <a:ext cx="5033976" cy="209281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20000"/>
              </a:lnSpc>
              <a:spcAft>
                <a:spcPts val="1200"/>
              </a:spcAft>
              <a:buClr>
                <a:srgbClr val="0054A0"/>
              </a:buClr>
              <a:buSzPct val="70000"/>
              <a:buFont typeface="Wingdings 3" panose="05040102010807070707" pitchFamily="18" charset="2"/>
              <a:buChar char="u"/>
            </a:pPr>
            <a:r>
              <a:rPr lang="zh-CN" altLang="en-US" sz="2000" b="1" dirty="0">
                <a:solidFill>
                  <a:schemeClr val="tx2"/>
                </a:solidFill>
                <a:latin typeface="微软雅黑" panose="020B0503020204020204" pitchFamily="34" charset="-122"/>
                <a:ea typeface="微软雅黑" panose="020B0503020204020204" pitchFamily="34" charset="-122"/>
                <a:cs typeface="楷体"/>
              </a:rPr>
              <a:t>德国亚琛工业大学</a:t>
            </a:r>
          </a:p>
          <a:p>
            <a:pPr marL="285750" indent="-285750">
              <a:lnSpc>
                <a:spcPct val="120000"/>
              </a:lnSpc>
              <a:spcAft>
                <a:spcPts val="1200"/>
              </a:spcAft>
              <a:buClr>
                <a:srgbClr val="0054A0"/>
              </a:buClr>
              <a:buSzPct val="70000"/>
              <a:buFont typeface="Wingdings 3" panose="05040102010807070707" pitchFamily="18" charset="2"/>
              <a:buChar char="u"/>
            </a:pPr>
            <a:r>
              <a:rPr lang="zh-CN" altLang="en-US" sz="2000" b="1" dirty="0">
                <a:solidFill>
                  <a:schemeClr val="tx2"/>
                </a:solidFill>
                <a:latin typeface="微软雅黑" panose="020B0503020204020204" pitchFamily="34" charset="-122"/>
                <a:ea typeface="微软雅黑" panose="020B0503020204020204" pitchFamily="34" charset="-122"/>
                <a:cs typeface="楷体"/>
              </a:rPr>
              <a:t>亚琛工</a:t>
            </a:r>
            <a:r>
              <a:rPr lang="zh-CN" altLang="en-US" sz="2000" b="1" dirty="0" smtClean="0">
                <a:solidFill>
                  <a:schemeClr val="tx2"/>
                </a:solidFill>
                <a:latin typeface="微软雅黑" panose="020B0503020204020204" pitchFamily="34" charset="-122"/>
                <a:ea typeface="微软雅黑" panose="020B0503020204020204" pitchFamily="34" charset="-122"/>
                <a:cs typeface="楷体"/>
              </a:rPr>
              <a:t>大校际联合培养合作情况</a:t>
            </a:r>
            <a:endParaRPr lang="en-US" altLang="zh-CN" sz="2000" b="1" dirty="0">
              <a:solidFill>
                <a:schemeClr val="tx2"/>
              </a:solidFill>
              <a:latin typeface="微软雅黑" panose="020B0503020204020204" pitchFamily="34" charset="-122"/>
              <a:ea typeface="微软雅黑" panose="020B0503020204020204" pitchFamily="34" charset="-122"/>
              <a:cs typeface="楷体"/>
            </a:endParaRPr>
          </a:p>
          <a:p>
            <a:pPr marL="285750" indent="-285750">
              <a:lnSpc>
                <a:spcPct val="120000"/>
              </a:lnSpc>
              <a:spcAft>
                <a:spcPts val="1200"/>
              </a:spcAft>
              <a:buClr>
                <a:srgbClr val="0054A0"/>
              </a:buClr>
              <a:buSzPct val="70000"/>
              <a:buFont typeface="Wingdings 3" panose="05040102010807070707" pitchFamily="18" charset="2"/>
              <a:buChar char="u"/>
            </a:pPr>
            <a:r>
              <a:rPr lang="zh-CN" altLang="en-US" sz="2000" b="1" dirty="0">
                <a:solidFill>
                  <a:schemeClr val="tx2"/>
                </a:solidFill>
                <a:latin typeface="微软雅黑" panose="020B0503020204020204" pitchFamily="34" charset="-122"/>
                <a:ea typeface="微软雅黑" panose="020B0503020204020204" pitchFamily="34" charset="-122"/>
                <a:cs typeface="楷体"/>
              </a:rPr>
              <a:t>亚琛工</a:t>
            </a:r>
            <a:r>
              <a:rPr lang="zh-CN" altLang="en-US" sz="2000" b="1" dirty="0" smtClean="0">
                <a:solidFill>
                  <a:schemeClr val="tx2"/>
                </a:solidFill>
                <a:latin typeface="微软雅黑" panose="020B0503020204020204" pitchFamily="34" charset="-122"/>
                <a:ea typeface="微软雅黑" panose="020B0503020204020204" pitchFamily="34" charset="-122"/>
                <a:cs typeface="楷体"/>
              </a:rPr>
              <a:t>大联合培养项目介绍</a:t>
            </a:r>
            <a:endParaRPr lang="en-US" altLang="zh-CN" sz="2000" b="1" dirty="0">
              <a:solidFill>
                <a:schemeClr val="tx2"/>
              </a:solidFill>
              <a:latin typeface="微软雅黑" panose="020B0503020204020204" pitchFamily="34" charset="-122"/>
              <a:ea typeface="微软雅黑" panose="020B0503020204020204" pitchFamily="34" charset="-122"/>
              <a:cs typeface="楷体"/>
            </a:endParaRPr>
          </a:p>
          <a:p>
            <a:pPr marL="285750" indent="-285750">
              <a:lnSpc>
                <a:spcPct val="120000"/>
              </a:lnSpc>
              <a:spcAft>
                <a:spcPts val="1200"/>
              </a:spcAft>
              <a:buClr>
                <a:srgbClr val="0054A0"/>
              </a:buClr>
              <a:buSzPct val="70000"/>
              <a:buFont typeface="Wingdings 3" panose="05040102010807070707" pitchFamily="18" charset="2"/>
              <a:buChar char="u"/>
            </a:pPr>
            <a:r>
              <a:rPr lang="zh-CN" altLang="en-US" sz="2000" b="1" dirty="0">
                <a:solidFill>
                  <a:schemeClr val="tx2"/>
                </a:solidFill>
                <a:latin typeface="微软雅黑" panose="020B0503020204020204" pitchFamily="34" charset="-122"/>
                <a:ea typeface="微软雅黑" panose="020B0503020204020204" pitchFamily="34" charset="-122"/>
                <a:cs typeface="楷体"/>
              </a:rPr>
              <a:t>亚琛工</a:t>
            </a:r>
            <a:r>
              <a:rPr lang="zh-CN" altLang="en-US" sz="2000" b="1" dirty="0" smtClean="0">
                <a:solidFill>
                  <a:schemeClr val="tx2"/>
                </a:solidFill>
                <a:latin typeface="微软雅黑" panose="020B0503020204020204" pitchFamily="34" charset="-122"/>
                <a:ea typeface="微软雅黑" panose="020B0503020204020204" pitchFamily="34" charset="-122"/>
                <a:cs typeface="楷体"/>
              </a:rPr>
              <a:t>大咨询方式</a:t>
            </a:r>
            <a:endParaRPr lang="zh-CN" altLang="en-US" sz="2000" b="1" dirty="0">
              <a:solidFill>
                <a:schemeClr val="tx2"/>
              </a:solidFill>
              <a:latin typeface="微软雅黑" panose="020B0503020204020204" pitchFamily="34" charset="-122"/>
              <a:ea typeface="微软雅黑" panose="020B0503020204020204" pitchFamily="34" charset="-122"/>
              <a:cs typeface="楷体"/>
            </a:endParaRPr>
          </a:p>
        </p:txBody>
      </p:sp>
      <p:sp>
        <p:nvSpPr>
          <p:cNvPr id="2" name="标题 1"/>
          <p:cNvSpPr>
            <a:spLocks noGrp="1"/>
          </p:cNvSpPr>
          <p:nvPr>
            <p:ph type="title"/>
          </p:nvPr>
        </p:nvSpPr>
        <p:spPr/>
        <p:txBody>
          <a:bodyPr/>
          <a:lstStyle/>
          <a:p>
            <a:endParaRPr lang="zh-CN" altLang="en-US" dirty="0"/>
          </a:p>
        </p:txBody>
      </p:sp>
      <p:sp>
        <p:nvSpPr>
          <p:cNvPr id="4" name="object 2"/>
          <p:cNvSpPr/>
          <p:nvPr/>
        </p:nvSpPr>
        <p:spPr>
          <a:xfrm>
            <a:off x="0" y="0"/>
            <a:ext cx="12192000" cy="2528735"/>
          </a:xfrm>
          <a:prstGeom prst="rect">
            <a:avLst/>
          </a:prstGeom>
          <a:blipFill>
            <a:blip r:embed="rId2" cstate="print"/>
            <a:stretch>
              <a:fillRect/>
            </a:stretch>
          </a:blipFill>
        </p:spPr>
        <p:txBody>
          <a:bodyPr wrap="square" lIns="0" tIns="0" rIns="0" bIns="0" rtlCol="0"/>
          <a:lstStyle/>
          <a:p>
            <a:endParaRPr/>
          </a:p>
        </p:txBody>
      </p:sp>
      <p:sp>
        <p:nvSpPr>
          <p:cNvPr id="5" name="文本框 4"/>
          <p:cNvSpPr txBox="1"/>
          <p:nvPr/>
        </p:nvSpPr>
        <p:spPr>
          <a:xfrm>
            <a:off x="924233" y="2835727"/>
            <a:ext cx="2448232" cy="584775"/>
          </a:xfrm>
          <a:prstGeom prst="rect">
            <a:avLst/>
          </a:prstGeom>
          <a:noFill/>
        </p:spPr>
        <p:txBody>
          <a:bodyPr wrap="square" rtlCol="0">
            <a:spAutoFit/>
          </a:bodyPr>
          <a:lstStyle/>
          <a:p>
            <a:r>
              <a:rPr lang="zh-CN" altLang="en-US" sz="3200" b="1" dirty="0">
                <a:solidFill>
                  <a:srgbClr val="00549F"/>
                </a:solidFill>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4032403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25287-427C-42DF-9B09-D1E9A4E2D8A7}"/>
              </a:ext>
            </a:extLst>
          </p:cNvPr>
          <p:cNvSpPr>
            <a:spLocks noGrp="1"/>
          </p:cNvSpPr>
          <p:nvPr>
            <p:ph type="title"/>
          </p:nvPr>
        </p:nvSpPr>
        <p:spPr/>
        <p:txBody>
          <a:bodyPr/>
          <a:lstStyle/>
          <a:p>
            <a:r>
              <a:rPr lang="zh-CN" altLang="en-US" sz="2400" dirty="0">
                <a:latin typeface="Microsoft YaHei" panose="020B0503020204020204" pitchFamily="34" charset="-122"/>
                <a:ea typeface="Microsoft YaHei" panose="020B0503020204020204" pitchFamily="34" charset="-122"/>
              </a:rPr>
              <a:t>教学模块组合（机械方向）</a:t>
            </a:r>
            <a:endParaRPr lang="de-DE" sz="2400" dirty="0">
              <a:latin typeface="Microsoft YaHei" panose="020B0503020204020204" pitchFamily="34" charset="-122"/>
              <a:ea typeface="Microsoft YaHei" panose="020B0503020204020204" pitchFamily="34" charset="-122"/>
            </a:endParaRPr>
          </a:p>
        </p:txBody>
      </p:sp>
      <p:grpSp>
        <p:nvGrpSpPr>
          <p:cNvPr id="4" name="Gruppieren 16">
            <a:extLst>
              <a:ext uri="{FF2B5EF4-FFF2-40B4-BE49-F238E27FC236}">
                <a16:creationId xmlns:a16="http://schemas.microsoft.com/office/drawing/2014/main" id="{D169EB87-9A8A-A941-7569-1FD2D29FA8FD}"/>
              </a:ext>
            </a:extLst>
          </p:cNvPr>
          <p:cNvGrpSpPr/>
          <p:nvPr/>
        </p:nvGrpSpPr>
        <p:grpSpPr>
          <a:xfrm>
            <a:off x="378063" y="1244921"/>
            <a:ext cx="2630560" cy="4546874"/>
            <a:chOff x="384000" y="1283825"/>
            <a:chExt cx="2543874" cy="4546874"/>
          </a:xfrm>
        </p:grpSpPr>
        <p:grpSp>
          <p:nvGrpSpPr>
            <p:cNvPr id="29" name="Gruppieren 4">
              <a:extLst>
                <a:ext uri="{FF2B5EF4-FFF2-40B4-BE49-F238E27FC236}">
                  <a16:creationId xmlns:a16="http://schemas.microsoft.com/office/drawing/2014/main" id="{CA31C342-7291-1EC1-7AFB-47F2BF3EBF1B}"/>
                </a:ext>
              </a:extLst>
            </p:cNvPr>
            <p:cNvGrpSpPr/>
            <p:nvPr/>
          </p:nvGrpSpPr>
          <p:grpSpPr>
            <a:xfrm>
              <a:off x="384000" y="1283825"/>
              <a:ext cx="2543874" cy="4546874"/>
              <a:chOff x="370267" y="1288392"/>
              <a:chExt cx="2543874" cy="4546874"/>
            </a:xfrm>
          </p:grpSpPr>
          <p:sp>
            <p:nvSpPr>
              <p:cNvPr id="35" name="Rechteck 5">
                <a:extLst>
                  <a:ext uri="{FF2B5EF4-FFF2-40B4-BE49-F238E27FC236}">
                    <a16:creationId xmlns:a16="http://schemas.microsoft.com/office/drawing/2014/main" id="{D247052F-240B-FF94-B316-686B80865D0F}"/>
                  </a:ext>
                </a:extLst>
              </p:cNvPr>
              <p:cNvSpPr/>
              <p:nvPr/>
            </p:nvSpPr>
            <p:spPr>
              <a:xfrm>
                <a:off x="370267" y="1678223"/>
                <a:ext cx="2468226" cy="4157043"/>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6" name="Grafik 6">
                <a:extLst>
                  <a:ext uri="{FF2B5EF4-FFF2-40B4-BE49-F238E27FC236}">
                    <a16:creationId xmlns:a16="http://schemas.microsoft.com/office/drawing/2014/main" id="{8B383EBC-591D-1CC8-5E68-4BBE93A17C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12" y="1892913"/>
                <a:ext cx="1152376" cy="1151506"/>
              </a:xfrm>
              <a:prstGeom prst="rect">
                <a:avLst/>
              </a:prstGeom>
            </p:spPr>
          </p:pic>
          <p:pic>
            <p:nvPicPr>
              <p:cNvPr id="38" name="Grafik 7">
                <a:extLst>
                  <a:ext uri="{FF2B5EF4-FFF2-40B4-BE49-F238E27FC236}">
                    <a16:creationId xmlns:a16="http://schemas.microsoft.com/office/drawing/2014/main" id="{22CDE319-0CAF-FDDA-C08A-E9196EC25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12" y="3162924"/>
                <a:ext cx="1152376" cy="1151506"/>
              </a:xfrm>
              <a:prstGeom prst="rect">
                <a:avLst/>
              </a:prstGeom>
            </p:spPr>
          </p:pic>
          <p:sp>
            <p:nvSpPr>
              <p:cNvPr id="39" name="Ellipse 8">
                <a:extLst>
                  <a:ext uri="{FF2B5EF4-FFF2-40B4-BE49-F238E27FC236}">
                    <a16:creationId xmlns:a16="http://schemas.microsoft.com/office/drawing/2014/main" id="{E21F01DB-9E1D-2930-E88E-586F4047B178}"/>
                  </a:ext>
                </a:extLst>
              </p:cNvPr>
              <p:cNvSpPr/>
              <p:nvPr/>
            </p:nvSpPr>
            <p:spPr>
              <a:xfrm>
                <a:off x="667098" y="2042164"/>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9">
                <a:extLst>
                  <a:ext uri="{FF2B5EF4-FFF2-40B4-BE49-F238E27FC236}">
                    <a16:creationId xmlns:a16="http://schemas.microsoft.com/office/drawing/2014/main" id="{7C2B827C-7FE0-E88A-4120-B193E168776E}"/>
                  </a:ext>
                </a:extLst>
              </p:cNvPr>
              <p:cNvSpPr/>
              <p:nvPr/>
            </p:nvSpPr>
            <p:spPr>
              <a:xfrm>
                <a:off x="680466" y="3336510"/>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10">
                <a:extLst>
                  <a:ext uri="{FF2B5EF4-FFF2-40B4-BE49-F238E27FC236}">
                    <a16:creationId xmlns:a16="http://schemas.microsoft.com/office/drawing/2014/main" id="{6A725F25-6FAB-54B7-68EC-95A4B585E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834" y="4432265"/>
                <a:ext cx="1152376" cy="1151506"/>
              </a:xfrm>
              <a:prstGeom prst="rect">
                <a:avLst/>
              </a:prstGeom>
            </p:spPr>
          </p:pic>
          <p:sp>
            <p:nvSpPr>
              <p:cNvPr id="43" name="Textfeld 11">
                <a:extLst>
                  <a:ext uri="{FF2B5EF4-FFF2-40B4-BE49-F238E27FC236}">
                    <a16:creationId xmlns:a16="http://schemas.microsoft.com/office/drawing/2014/main" id="{2C93AB02-E4CE-1B08-44AB-C0E58B98AB6B}"/>
                  </a:ext>
                </a:extLst>
              </p:cNvPr>
              <p:cNvSpPr txBox="1"/>
              <p:nvPr/>
            </p:nvSpPr>
            <p:spPr>
              <a:xfrm>
                <a:off x="370267" y="1288392"/>
                <a:ext cx="2462260" cy="246221"/>
              </a:xfrm>
              <a:prstGeom prst="rect">
                <a:avLst/>
              </a:prstGeom>
              <a:noFill/>
            </p:spPr>
            <p:txBody>
              <a:bodyPr wrap="square" lIns="0" tIns="0" rIns="0" bIns="0" rtlCol="0" anchor="t">
                <a:spAutoFit/>
              </a:bodyPr>
              <a:lstStyle/>
              <a:p>
                <a:pPr algn="ctr"/>
                <a:r>
                  <a:rPr lang="de-DE" sz="1600" b="1" dirty="0" err="1">
                    <a:solidFill>
                      <a:schemeClr val="tx2"/>
                    </a:solidFill>
                    <a:latin typeface="Microsoft YaHei" panose="020B0503020204020204" pitchFamily="34" charset="-122"/>
                    <a:ea typeface="Microsoft YaHei" panose="020B0503020204020204" pitchFamily="34" charset="-122"/>
                    <a:cs typeface="Arial"/>
                  </a:rPr>
                  <a:t>在线学习</a:t>
                </a:r>
                <a:r>
                  <a:rPr lang="zh-CN" altLang="en-US" sz="1600" b="1" dirty="0">
                    <a:solidFill>
                      <a:schemeClr val="tx2"/>
                    </a:solidFill>
                    <a:latin typeface="Microsoft YaHei" panose="020B0503020204020204" pitchFamily="34" charset="-122"/>
                    <a:ea typeface="Microsoft YaHei" panose="020B0503020204020204" pitchFamily="34" charset="-122"/>
                    <a:cs typeface="Arial"/>
                  </a:rPr>
                  <a:t> </a:t>
                </a:r>
                <a:r>
                  <a:rPr lang="de-DE" sz="1600" b="1" dirty="0">
                    <a:solidFill>
                      <a:schemeClr val="tx2"/>
                    </a:solidFill>
                    <a:latin typeface="Microsoft YaHei" panose="020B0503020204020204" pitchFamily="34" charset="-122"/>
                    <a:ea typeface="Microsoft YaHei" panose="020B0503020204020204" pitchFamily="34" charset="-122"/>
                    <a:cs typeface="Arial"/>
                  </a:rPr>
                  <a:t>(GEC)</a:t>
                </a:r>
              </a:p>
            </p:txBody>
          </p:sp>
          <p:sp>
            <p:nvSpPr>
              <p:cNvPr id="44" name="Rechteck 12">
                <a:extLst>
                  <a:ext uri="{FF2B5EF4-FFF2-40B4-BE49-F238E27FC236}">
                    <a16:creationId xmlns:a16="http://schemas.microsoft.com/office/drawing/2014/main" id="{8538A9F8-3826-1474-0DC8-DF89C76979EA}"/>
                  </a:ext>
                </a:extLst>
              </p:cNvPr>
              <p:cNvSpPr/>
              <p:nvPr/>
            </p:nvSpPr>
            <p:spPr>
              <a:xfrm>
                <a:off x="1761765" y="2376558"/>
                <a:ext cx="1152376" cy="215444"/>
              </a:xfrm>
              <a:prstGeom prst="rect">
                <a:avLst/>
              </a:prstGeom>
            </p:spPr>
            <p:txBody>
              <a:bodyPr wrap="square" lIns="0" tIns="0" rIns="0" bIns="0">
                <a:spAutoFit/>
              </a:bodyPr>
              <a:lstStyle/>
              <a:p>
                <a:r>
                  <a:rPr lang="en-US" sz="1400" b="1" dirty="0" err="1">
                    <a:solidFill>
                      <a:schemeClr val="tx2"/>
                    </a:solidFill>
                    <a:latin typeface="Microsoft YaHei" panose="020B0503020204020204" pitchFamily="34" charset="-122"/>
                    <a:ea typeface="Microsoft YaHei" panose="020B0503020204020204" pitchFamily="34" charset="-122"/>
                  </a:rPr>
                  <a:t>机械设计II</a:t>
                </a:r>
                <a:endParaRPr lang="en-US" sz="1400" b="1" dirty="0">
                  <a:solidFill>
                    <a:schemeClr val="tx2"/>
                  </a:solidFill>
                  <a:latin typeface="Microsoft YaHei" panose="020B0503020204020204" pitchFamily="34" charset="-122"/>
                  <a:ea typeface="Microsoft YaHei" panose="020B0503020204020204" pitchFamily="34" charset="-122"/>
                </a:endParaRPr>
              </a:p>
            </p:txBody>
          </p:sp>
          <p:sp>
            <p:nvSpPr>
              <p:cNvPr id="45" name="Rechteck 13">
                <a:extLst>
                  <a:ext uri="{FF2B5EF4-FFF2-40B4-BE49-F238E27FC236}">
                    <a16:creationId xmlns:a16="http://schemas.microsoft.com/office/drawing/2014/main" id="{F8F71675-1C6D-7680-F802-E97A1B04535C}"/>
                  </a:ext>
                </a:extLst>
              </p:cNvPr>
              <p:cNvSpPr/>
              <p:nvPr/>
            </p:nvSpPr>
            <p:spPr>
              <a:xfrm>
                <a:off x="1789843" y="3663759"/>
                <a:ext cx="792965" cy="215444"/>
              </a:xfrm>
              <a:prstGeom prst="rect">
                <a:avLst/>
              </a:prstGeom>
            </p:spPr>
            <p:txBody>
              <a:bodyPr wrap="square" lIns="0" tIns="0" rIns="0" bIns="0">
                <a:spAutoFit/>
              </a:bodyPr>
              <a:lstStyle/>
              <a:p>
                <a:r>
                  <a:rPr lang="en-US" sz="1400" b="1" dirty="0" err="1">
                    <a:solidFill>
                      <a:schemeClr val="tx2"/>
                    </a:solidFill>
                    <a:latin typeface="Microsoft YaHei" panose="020B0503020204020204" pitchFamily="34" charset="-122"/>
                    <a:ea typeface="Microsoft YaHei" panose="020B0503020204020204" pitchFamily="34" charset="-122"/>
                  </a:rPr>
                  <a:t>力学</a:t>
                </a:r>
                <a:r>
                  <a:rPr lang="en-US" sz="1400" b="1" dirty="0">
                    <a:solidFill>
                      <a:schemeClr val="tx2"/>
                    </a:solidFill>
                    <a:latin typeface="Microsoft YaHei" panose="020B0503020204020204" pitchFamily="34" charset="-122"/>
                    <a:ea typeface="Microsoft YaHei" panose="020B0503020204020204" pitchFamily="34" charset="-122"/>
                  </a:rPr>
                  <a:t> III</a:t>
                </a:r>
              </a:p>
            </p:txBody>
          </p:sp>
          <p:sp>
            <p:nvSpPr>
              <p:cNvPr id="46" name="Rechteck 14">
                <a:extLst>
                  <a:ext uri="{FF2B5EF4-FFF2-40B4-BE49-F238E27FC236}">
                    <a16:creationId xmlns:a16="http://schemas.microsoft.com/office/drawing/2014/main" id="{EE496C08-54BF-F780-CAAD-F287EC099519}"/>
                  </a:ext>
                </a:extLst>
              </p:cNvPr>
              <p:cNvSpPr/>
              <p:nvPr/>
            </p:nvSpPr>
            <p:spPr>
              <a:xfrm>
                <a:off x="1776445" y="4917818"/>
                <a:ext cx="1085737" cy="215444"/>
              </a:xfrm>
              <a:prstGeom prst="rect">
                <a:avLst/>
              </a:prstGeom>
            </p:spPr>
            <p:txBody>
              <a:bodyPr wrap="square" lIns="0" tIns="0" rIns="0" bIns="0">
                <a:spAutoFit/>
              </a:bodyPr>
              <a:lstStyle/>
              <a:p>
                <a:r>
                  <a:rPr lang="en-US" sz="1400" b="1" dirty="0" err="1">
                    <a:solidFill>
                      <a:schemeClr val="tx2"/>
                    </a:solidFill>
                    <a:latin typeface="Microsoft YaHei" panose="020B0503020204020204" pitchFamily="34" charset="-122"/>
                    <a:ea typeface="Microsoft YaHei" panose="020B0503020204020204" pitchFamily="34" charset="-122"/>
                  </a:rPr>
                  <a:t>高数</a:t>
                </a:r>
                <a:r>
                  <a:rPr lang="en-US" sz="1400" b="1" dirty="0">
                    <a:solidFill>
                      <a:schemeClr val="tx2"/>
                    </a:solidFill>
                    <a:latin typeface="Microsoft YaHei" panose="020B0503020204020204" pitchFamily="34" charset="-122"/>
                    <a:ea typeface="Microsoft YaHei" panose="020B0503020204020204" pitchFamily="34" charset="-122"/>
                  </a:rPr>
                  <a:t> III</a:t>
                </a:r>
              </a:p>
            </p:txBody>
          </p:sp>
          <p:pic>
            <p:nvPicPr>
              <p:cNvPr id="47" name="Grafik 15">
                <a:extLst>
                  <a:ext uri="{FF2B5EF4-FFF2-40B4-BE49-F238E27FC236}">
                    <a16:creationId xmlns:a16="http://schemas.microsoft.com/office/drawing/2014/main" id="{03B5EDCE-FF2B-2E62-E8AE-0A6190908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914" y="3375038"/>
                <a:ext cx="722377" cy="725425"/>
              </a:xfrm>
              <a:prstGeom prst="rect">
                <a:avLst/>
              </a:prstGeom>
            </p:spPr>
          </p:pic>
          <p:sp>
            <p:nvSpPr>
              <p:cNvPr id="48" name="Ellipse 17">
                <a:extLst>
                  <a:ext uri="{FF2B5EF4-FFF2-40B4-BE49-F238E27FC236}">
                    <a16:creationId xmlns:a16="http://schemas.microsoft.com/office/drawing/2014/main" id="{7937D8C8-C436-998C-F632-2EC4D8A00814}"/>
                  </a:ext>
                </a:extLst>
              </p:cNvPr>
              <p:cNvSpPr/>
              <p:nvPr/>
            </p:nvSpPr>
            <p:spPr>
              <a:xfrm>
                <a:off x="656022" y="4594017"/>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0" name="Grafik 18">
                <a:extLst>
                  <a:ext uri="{FF2B5EF4-FFF2-40B4-BE49-F238E27FC236}">
                    <a16:creationId xmlns:a16="http://schemas.microsoft.com/office/drawing/2014/main" id="{66C4C6D3-58BF-05F5-0EC3-9D65D5EC0F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22" y="4646829"/>
                <a:ext cx="722377" cy="722377"/>
              </a:xfrm>
              <a:prstGeom prst="rect">
                <a:avLst/>
              </a:prstGeom>
            </p:spPr>
          </p:pic>
          <p:sp>
            <p:nvSpPr>
              <p:cNvPr id="52" name="Rechteck 19">
                <a:extLst>
                  <a:ext uri="{FF2B5EF4-FFF2-40B4-BE49-F238E27FC236}">
                    <a16:creationId xmlns:a16="http://schemas.microsoft.com/office/drawing/2014/main" id="{753B5AA0-19D1-E1D8-CDFD-8F83011C63C0}"/>
                  </a:ext>
                </a:extLst>
              </p:cNvPr>
              <p:cNvSpPr/>
              <p:nvPr/>
            </p:nvSpPr>
            <p:spPr>
              <a:xfrm>
                <a:off x="376233" y="1661977"/>
                <a:ext cx="2462260" cy="4571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34" name="Grafik 20">
              <a:extLst>
                <a:ext uri="{FF2B5EF4-FFF2-40B4-BE49-F238E27FC236}">
                  <a16:creationId xmlns:a16="http://schemas.microsoft.com/office/drawing/2014/main" id="{CF1E5A7B-9ADA-A41F-B977-9AD04716DA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647" y="2082714"/>
              <a:ext cx="722377" cy="725425"/>
            </a:xfrm>
            <a:prstGeom prst="rect">
              <a:avLst/>
            </a:prstGeom>
          </p:spPr>
        </p:pic>
      </p:grpSp>
      <p:grpSp>
        <p:nvGrpSpPr>
          <p:cNvPr id="55" name="Gruppieren 21">
            <a:extLst>
              <a:ext uri="{FF2B5EF4-FFF2-40B4-BE49-F238E27FC236}">
                <a16:creationId xmlns:a16="http://schemas.microsoft.com/office/drawing/2014/main" id="{DB668338-427E-E18E-2FF6-F80ED9172187}"/>
              </a:ext>
            </a:extLst>
          </p:cNvPr>
          <p:cNvGrpSpPr/>
          <p:nvPr/>
        </p:nvGrpSpPr>
        <p:grpSpPr>
          <a:xfrm>
            <a:off x="3848592" y="1261585"/>
            <a:ext cx="5055845" cy="4530210"/>
            <a:chOff x="4620449" y="1300489"/>
            <a:chExt cx="5055845" cy="4530210"/>
          </a:xfrm>
        </p:grpSpPr>
        <p:grpSp>
          <p:nvGrpSpPr>
            <p:cNvPr id="56" name="Gruppieren 22">
              <a:extLst>
                <a:ext uri="{FF2B5EF4-FFF2-40B4-BE49-F238E27FC236}">
                  <a16:creationId xmlns:a16="http://schemas.microsoft.com/office/drawing/2014/main" id="{1ABFC603-51B3-B3AB-82E5-AF4E44BC6FF6}"/>
                </a:ext>
              </a:extLst>
            </p:cNvPr>
            <p:cNvGrpSpPr/>
            <p:nvPr/>
          </p:nvGrpSpPr>
          <p:grpSpPr>
            <a:xfrm>
              <a:off x="4620449" y="1300489"/>
              <a:ext cx="4984978" cy="4530210"/>
              <a:chOff x="633296" y="1305056"/>
              <a:chExt cx="4984978" cy="4530210"/>
            </a:xfrm>
          </p:grpSpPr>
          <p:sp>
            <p:nvSpPr>
              <p:cNvPr id="72" name="Rechteck 23">
                <a:extLst>
                  <a:ext uri="{FF2B5EF4-FFF2-40B4-BE49-F238E27FC236}">
                    <a16:creationId xmlns:a16="http://schemas.microsoft.com/office/drawing/2014/main" id="{AF395489-E68A-15D4-B069-F7732A24DACA}"/>
                  </a:ext>
                </a:extLst>
              </p:cNvPr>
              <p:cNvSpPr/>
              <p:nvPr/>
            </p:nvSpPr>
            <p:spPr>
              <a:xfrm>
                <a:off x="633296" y="1678223"/>
                <a:ext cx="4984978" cy="4157043"/>
              </a:xfrm>
              <a:prstGeom prst="rect">
                <a:avLst/>
              </a:prstGeom>
              <a:solidFill>
                <a:schemeClr val="bg2">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latin typeface="Microsoft YaHei" panose="020B0503020204020204" pitchFamily="34" charset="-122"/>
                  <a:ea typeface="Microsoft YaHei" panose="020B0503020204020204" pitchFamily="34" charset="-122"/>
                </a:endParaRPr>
              </a:p>
            </p:txBody>
          </p:sp>
          <p:pic>
            <p:nvPicPr>
              <p:cNvPr id="73" name="Grafik 24">
                <a:extLst>
                  <a:ext uri="{FF2B5EF4-FFF2-40B4-BE49-F238E27FC236}">
                    <a16:creationId xmlns:a16="http://schemas.microsoft.com/office/drawing/2014/main" id="{F93E5767-E45A-94D7-E20D-8BDF2764EB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893" y="2187201"/>
                <a:ext cx="1152376" cy="1151506"/>
              </a:xfrm>
              <a:prstGeom prst="rect">
                <a:avLst/>
              </a:prstGeom>
            </p:spPr>
          </p:pic>
          <p:pic>
            <p:nvPicPr>
              <p:cNvPr id="74" name="Grafik 25">
                <a:extLst>
                  <a:ext uri="{FF2B5EF4-FFF2-40B4-BE49-F238E27FC236}">
                    <a16:creationId xmlns:a16="http://schemas.microsoft.com/office/drawing/2014/main" id="{B2A554F2-C6BF-D6FE-44CE-EED25135D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17" y="4171915"/>
                <a:ext cx="1152376" cy="1151506"/>
              </a:xfrm>
              <a:prstGeom prst="rect">
                <a:avLst/>
              </a:prstGeom>
            </p:spPr>
          </p:pic>
          <p:sp>
            <p:nvSpPr>
              <p:cNvPr id="75" name="Ellipse 26">
                <a:extLst>
                  <a:ext uri="{FF2B5EF4-FFF2-40B4-BE49-F238E27FC236}">
                    <a16:creationId xmlns:a16="http://schemas.microsoft.com/office/drawing/2014/main" id="{E7CB2B6C-40F9-A3FA-5AA9-1C0231E983CB}"/>
                  </a:ext>
                </a:extLst>
              </p:cNvPr>
              <p:cNvSpPr/>
              <p:nvPr/>
            </p:nvSpPr>
            <p:spPr>
              <a:xfrm>
                <a:off x="1055979" y="2336452"/>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Ellipse 27">
                <a:extLst>
                  <a:ext uri="{FF2B5EF4-FFF2-40B4-BE49-F238E27FC236}">
                    <a16:creationId xmlns:a16="http://schemas.microsoft.com/office/drawing/2014/main" id="{A634D38B-532F-B9A7-B80F-686DAF96D6B7}"/>
                  </a:ext>
                </a:extLst>
              </p:cNvPr>
              <p:cNvSpPr/>
              <p:nvPr/>
            </p:nvSpPr>
            <p:spPr>
              <a:xfrm>
                <a:off x="1081098" y="4325819"/>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Textfeld 29">
                <a:extLst>
                  <a:ext uri="{FF2B5EF4-FFF2-40B4-BE49-F238E27FC236}">
                    <a16:creationId xmlns:a16="http://schemas.microsoft.com/office/drawing/2014/main" id="{08603068-A30B-2607-6BB9-8C9ED9D3DC1B}"/>
                  </a:ext>
                </a:extLst>
              </p:cNvPr>
              <p:cNvSpPr txBox="1"/>
              <p:nvPr/>
            </p:nvSpPr>
            <p:spPr>
              <a:xfrm>
                <a:off x="692878" y="1305056"/>
                <a:ext cx="4865814" cy="246221"/>
              </a:xfrm>
              <a:prstGeom prst="rect">
                <a:avLst/>
              </a:prstGeom>
              <a:noFill/>
            </p:spPr>
            <p:txBody>
              <a:bodyPr wrap="square" lIns="0" tIns="0" rIns="0" bIns="0" rtlCol="0" anchor="t">
                <a:spAutoFit/>
              </a:bodyPr>
              <a:lstStyle/>
              <a:p>
                <a:pPr algn="ctr"/>
                <a:r>
                  <a:rPr lang="zh-CN" altLang="en-US" sz="1600" b="1" dirty="0">
                    <a:solidFill>
                      <a:schemeClr val="tx2"/>
                    </a:solidFill>
                    <a:latin typeface="Microsoft YaHei" panose="020B0503020204020204" pitchFamily="34" charset="-122"/>
                    <a:ea typeface="Microsoft YaHei" panose="020B0503020204020204" pitchFamily="34" charset="-122"/>
                    <a:cs typeface="Arial"/>
                  </a:rPr>
                  <a:t>在</a:t>
                </a:r>
                <a:r>
                  <a:rPr lang="en-CN" sz="1600" b="1" dirty="0">
                    <a:solidFill>
                      <a:schemeClr val="tx2"/>
                    </a:solidFill>
                    <a:latin typeface="Microsoft YaHei" panose="020B0503020204020204" pitchFamily="34" charset="-122"/>
                    <a:ea typeface="Microsoft YaHei" panose="020B0503020204020204" pitchFamily="34" charset="-122"/>
                    <a:cs typeface="Arial"/>
                  </a:rPr>
                  <a:t>亚琛工大</a:t>
                </a:r>
                <a:r>
                  <a:rPr lang="zh-CN" altLang="en-US" sz="1600" b="1" dirty="0">
                    <a:solidFill>
                      <a:schemeClr val="tx2"/>
                    </a:solidFill>
                    <a:latin typeface="Microsoft YaHei" panose="020B0503020204020204" pitchFamily="34" charset="-122"/>
                    <a:ea typeface="Microsoft YaHei" panose="020B0503020204020204" pitchFamily="34" charset="-122"/>
                    <a:cs typeface="Arial"/>
                  </a:rPr>
                  <a:t>学习</a:t>
                </a:r>
              </a:p>
            </p:txBody>
          </p:sp>
          <p:sp>
            <p:nvSpPr>
              <p:cNvPr id="78" name="Rechteck 30">
                <a:extLst>
                  <a:ext uri="{FF2B5EF4-FFF2-40B4-BE49-F238E27FC236}">
                    <a16:creationId xmlns:a16="http://schemas.microsoft.com/office/drawing/2014/main" id="{9E8C8C4F-6AC9-5FAE-A357-517ED4601617}"/>
                  </a:ext>
                </a:extLst>
              </p:cNvPr>
              <p:cNvSpPr/>
              <p:nvPr/>
            </p:nvSpPr>
            <p:spPr>
              <a:xfrm>
                <a:off x="2178724" y="2638971"/>
                <a:ext cx="1152375" cy="215444"/>
              </a:xfrm>
              <a:prstGeom prst="rect">
                <a:avLst/>
              </a:prstGeom>
            </p:spPr>
            <p:txBody>
              <a:bodyPr wrap="square" lIns="0" tIns="0" rIns="0" bIns="0">
                <a:spAutoFit/>
              </a:bodyPr>
              <a:lstStyle/>
              <a:p>
                <a:r>
                  <a:rPr lang="zh-CN" altLang="en-US" sz="1400" b="1" dirty="0">
                    <a:solidFill>
                      <a:schemeClr val="tx2"/>
                    </a:solidFill>
                    <a:latin typeface="Microsoft YaHei" panose="020B0503020204020204" pitchFamily="34" charset="-122"/>
                    <a:ea typeface="Microsoft YaHei" panose="020B0503020204020204" pitchFamily="34" charset="-122"/>
                  </a:rPr>
                  <a:t>有限元方法</a:t>
                </a:r>
                <a:endParaRPr lang="en-US" sz="1400" b="1" dirty="0">
                  <a:solidFill>
                    <a:schemeClr val="tx2"/>
                  </a:solidFill>
                  <a:latin typeface="Microsoft YaHei" panose="020B0503020204020204" pitchFamily="34" charset="-122"/>
                  <a:ea typeface="Microsoft YaHei" panose="020B0503020204020204" pitchFamily="34" charset="-122"/>
                </a:endParaRPr>
              </a:p>
            </p:txBody>
          </p:sp>
          <p:sp>
            <p:nvSpPr>
              <p:cNvPr id="79" name="Rechteck 31">
                <a:extLst>
                  <a:ext uri="{FF2B5EF4-FFF2-40B4-BE49-F238E27FC236}">
                    <a16:creationId xmlns:a16="http://schemas.microsoft.com/office/drawing/2014/main" id="{A3FD7D50-EEEB-5530-C5D2-94010D6D37D4}"/>
                  </a:ext>
                </a:extLst>
              </p:cNvPr>
              <p:cNvSpPr/>
              <p:nvPr/>
            </p:nvSpPr>
            <p:spPr>
              <a:xfrm>
                <a:off x="2199747" y="4620200"/>
                <a:ext cx="1131352" cy="215444"/>
              </a:xfrm>
              <a:prstGeom prst="rect">
                <a:avLst/>
              </a:prstGeom>
            </p:spPr>
            <p:txBody>
              <a:bodyPr wrap="square" lIns="0" tIns="0" rIns="0" bIns="0">
                <a:spAutoFit/>
              </a:bodyPr>
              <a:lstStyle/>
              <a:p>
                <a:r>
                  <a:rPr lang="zh-CN" altLang="en-US" sz="1400" b="1" dirty="0">
                    <a:solidFill>
                      <a:schemeClr val="tx2"/>
                    </a:solidFill>
                    <a:latin typeface="Microsoft YaHei" panose="020B0503020204020204" pitchFamily="34" charset="-122"/>
                    <a:ea typeface="Microsoft YaHei" panose="020B0503020204020204" pitchFamily="34" charset="-122"/>
                  </a:rPr>
                  <a:t>连续介质力学</a:t>
                </a:r>
              </a:p>
            </p:txBody>
          </p:sp>
          <p:sp>
            <p:nvSpPr>
              <p:cNvPr id="80" name="Rechteck 32">
                <a:extLst>
                  <a:ext uri="{FF2B5EF4-FFF2-40B4-BE49-F238E27FC236}">
                    <a16:creationId xmlns:a16="http://schemas.microsoft.com/office/drawing/2014/main" id="{4C72BC30-DB96-A59F-8842-34D2791B66A6}"/>
                  </a:ext>
                </a:extLst>
              </p:cNvPr>
              <p:cNvSpPr/>
              <p:nvPr/>
            </p:nvSpPr>
            <p:spPr>
              <a:xfrm>
                <a:off x="1789843" y="4917818"/>
                <a:ext cx="1085737" cy="184666"/>
              </a:xfrm>
              <a:prstGeom prst="rect">
                <a:avLst/>
              </a:prstGeom>
            </p:spPr>
            <p:txBody>
              <a:bodyPr wrap="square" lIns="0" tIns="0" rIns="0" bIns="0">
                <a:spAutoFit/>
              </a:bodyPr>
              <a:lstStyle/>
              <a:p>
                <a:endParaRPr lang="en-US" sz="1200" b="1">
                  <a:solidFill>
                    <a:schemeClr val="tx2"/>
                  </a:solidFill>
                </a:endParaRPr>
              </a:p>
            </p:txBody>
          </p:sp>
          <p:sp>
            <p:nvSpPr>
              <p:cNvPr id="81" name="Rechteck 36">
                <a:extLst>
                  <a:ext uri="{FF2B5EF4-FFF2-40B4-BE49-F238E27FC236}">
                    <a16:creationId xmlns:a16="http://schemas.microsoft.com/office/drawing/2014/main" id="{388C87F5-EE5E-942F-0457-DDCAAA2FA748}"/>
                  </a:ext>
                </a:extLst>
              </p:cNvPr>
              <p:cNvSpPr/>
              <p:nvPr/>
            </p:nvSpPr>
            <p:spPr>
              <a:xfrm flipV="1">
                <a:off x="633296" y="1672776"/>
                <a:ext cx="4984978" cy="4571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59" name="Grafik 48">
              <a:extLst>
                <a:ext uri="{FF2B5EF4-FFF2-40B4-BE49-F238E27FC236}">
                  <a16:creationId xmlns:a16="http://schemas.microsoft.com/office/drawing/2014/main" id="{D00322F8-6C62-D5F9-A1DA-778832103F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9875" y="2182634"/>
              <a:ext cx="1152376" cy="1151506"/>
            </a:xfrm>
            <a:prstGeom prst="rect">
              <a:avLst/>
            </a:prstGeom>
          </p:spPr>
        </p:pic>
        <p:sp>
          <p:nvSpPr>
            <p:cNvPr id="60" name="Ellipse 50">
              <a:extLst>
                <a:ext uri="{FF2B5EF4-FFF2-40B4-BE49-F238E27FC236}">
                  <a16:creationId xmlns:a16="http://schemas.microsoft.com/office/drawing/2014/main" id="{32F8F955-EBF5-A588-162F-D64D41C76C8A}"/>
                </a:ext>
              </a:extLst>
            </p:cNvPr>
            <p:cNvSpPr/>
            <p:nvPr/>
          </p:nvSpPr>
          <p:spPr>
            <a:xfrm>
              <a:off x="7642063" y="2344387"/>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2" name="Grafik 52">
              <a:extLst>
                <a:ext uri="{FF2B5EF4-FFF2-40B4-BE49-F238E27FC236}">
                  <a16:creationId xmlns:a16="http://schemas.microsoft.com/office/drawing/2014/main" id="{7AC0FFD8-4D8A-CCA8-DE6B-BF8294E1C8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0899" y="4166421"/>
              <a:ext cx="1152376" cy="1151506"/>
            </a:xfrm>
            <a:prstGeom prst="rect">
              <a:avLst/>
            </a:prstGeom>
          </p:spPr>
        </p:pic>
        <p:sp>
          <p:nvSpPr>
            <p:cNvPr id="64" name="Rechteck 56">
              <a:extLst>
                <a:ext uri="{FF2B5EF4-FFF2-40B4-BE49-F238E27FC236}">
                  <a16:creationId xmlns:a16="http://schemas.microsoft.com/office/drawing/2014/main" id="{F708BCAA-E27F-80A3-B62C-6200D71BD7DE}"/>
                </a:ext>
              </a:extLst>
            </p:cNvPr>
            <p:cNvSpPr/>
            <p:nvPr/>
          </p:nvSpPr>
          <p:spPr>
            <a:xfrm>
              <a:off x="8786338" y="2652388"/>
              <a:ext cx="889956" cy="215444"/>
            </a:xfrm>
            <a:prstGeom prst="rect">
              <a:avLst/>
            </a:prstGeom>
          </p:spPr>
          <p:txBody>
            <a:bodyPr wrap="square" lIns="0" tIns="0" rIns="0" bIns="0">
              <a:spAutoFit/>
            </a:bodyPr>
            <a:lstStyle/>
            <a:p>
              <a:r>
                <a:rPr lang="zh-CN" altLang="en-US" sz="1400" b="1" dirty="0">
                  <a:solidFill>
                    <a:schemeClr val="tx2"/>
                  </a:solidFill>
                  <a:latin typeface="Microsoft YaHei" panose="020B0503020204020204" pitchFamily="34" charset="-122"/>
                  <a:ea typeface="Microsoft YaHei" panose="020B0503020204020204" pitchFamily="34" charset="-122"/>
                </a:rPr>
                <a:t>生产管理</a:t>
              </a:r>
            </a:p>
          </p:txBody>
        </p:sp>
        <p:sp>
          <p:nvSpPr>
            <p:cNvPr id="66" name="Rechteck 57">
              <a:extLst>
                <a:ext uri="{FF2B5EF4-FFF2-40B4-BE49-F238E27FC236}">
                  <a16:creationId xmlns:a16="http://schemas.microsoft.com/office/drawing/2014/main" id="{6198AF2C-2E7A-FE2E-F56C-78D924D87784}"/>
                </a:ext>
              </a:extLst>
            </p:cNvPr>
            <p:cNvSpPr/>
            <p:nvPr/>
          </p:nvSpPr>
          <p:spPr>
            <a:xfrm>
              <a:off x="8807361" y="4631292"/>
              <a:ext cx="798065" cy="215444"/>
            </a:xfrm>
            <a:prstGeom prst="rect">
              <a:avLst/>
            </a:prstGeom>
          </p:spPr>
          <p:txBody>
            <a:bodyPr wrap="square" lIns="0" tIns="0" rIns="0" bIns="0">
              <a:spAutoFit/>
            </a:bodyPr>
            <a:lstStyle/>
            <a:p>
              <a:r>
                <a:rPr lang="en-US" sz="1400" b="1" dirty="0" err="1">
                  <a:solidFill>
                    <a:schemeClr val="tx2"/>
                  </a:solidFill>
                  <a:latin typeface="Microsoft YaHei" panose="020B0503020204020204" pitchFamily="34" charset="-122"/>
                  <a:ea typeface="Microsoft YaHei" panose="020B0503020204020204" pitchFamily="34" charset="-122"/>
                </a:rPr>
                <a:t>科研写作</a:t>
              </a:r>
              <a:endParaRPr lang="en-US" sz="1400" b="1" dirty="0">
                <a:solidFill>
                  <a:schemeClr val="tx2"/>
                </a:solidFill>
                <a:latin typeface="Microsoft YaHei" panose="020B0503020204020204" pitchFamily="34" charset="-122"/>
                <a:ea typeface="Microsoft YaHei" panose="020B0503020204020204" pitchFamily="34" charset="-122"/>
              </a:endParaRPr>
            </a:p>
          </p:txBody>
        </p:sp>
        <p:pic>
          <p:nvPicPr>
            <p:cNvPr id="68" name="Grafik 60">
              <a:extLst>
                <a:ext uri="{FF2B5EF4-FFF2-40B4-BE49-F238E27FC236}">
                  <a16:creationId xmlns:a16="http://schemas.microsoft.com/office/drawing/2014/main" id="{09EE42BC-31C2-F1F1-DA5D-D2F18491E2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6258" y="4401284"/>
              <a:ext cx="720000" cy="720000"/>
            </a:xfrm>
            <a:prstGeom prst="rect">
              <a:avLst/>
            </a:prstGeom>
          </p:spPr>
        </p:pic>
        <p:pic>
          <p:nvPicPr>
            <p:cNvPr id="69" name="Grafik 62">
              <a:extLst>
                <a:ext uri="{FF2B5EF4-FFF2-40B4-BE49-F238E27FC236}">
                  <a16:creationId xmlns:a16="http://schemas.microsoft.com/office/drawing/2014/main" id="{195263D1-6B5E-A299-D961-7E4B52C699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6063" y="2406520"/>
              <a:ext cx="720000" cy="720000"/>
            </a:xfrm>
            <a:prstGeom prst="rect">
              <a:avLst/>
            </a:prstGeom>
          </p:spPr>
        </p:pic>
        <p:pic>
          <p:nvPicPr>
            <p:cNvPr id="70" name="Grafik 64">
              <a:extLst>
                <a:ext uri="{FF2B5EF4-FFF2-40B4-BE49-F238E27FC236}">
                  <a16:creationId xmlns:a16="http://schemas.microsoft.com/office/drawing/2014/main" id="{5B30236E-BB5E-270E-FACC-6C55E3ABDC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7087" y="4394934"/>
              <a:ext cx="720000" cy="720000"/>
            </a:xfrm>
            <a:prstGeom prst="rect">
              <a:avLst/>
            </a:prstGeom>
          </p:spPr>
        </p:pic>
        <p:pic>
          <p:nvPicPr>
            <p:cNvPr id="71" name="Grafik 66">
              <a:extLst>
                <a:ext uri="{FF2B5EF4-FFF2-40B4-BE49-F238E27FC236}">
                  <a16:creationId xmlns:a16="http://schemas.microsoft.com/office/drawing/2014/main" id="{E71A531D-BFFC-DD0A-CDE0-7DFA44B0D29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752" y="2406520"/>
              <a:ext cx="720000" cy="720000"/>
            </a:xfrm>
            <a:prstGeom prst="rect">
              <a:avLst/>
            </a:prstGeom>
          </p:spPr>
        </p:pic>
      </p:grpSp>
      <p:sp>
        <p:nvSpPr>
          <p:cNvPr id="82" name="Additionszeichen 39">
            <a:extLst>
              <a:ext uri="{FF2B5EF4-FFF2-40B4-BE49-F238E27FC236}">
                <a16:creationId xmlns:a16="http://schemas.microsoft.com/office/drawing/2014/main" id="{D33E9B3D-8D5D-E1C6-B568-2BCB13868DF5}"/>
              </a:ext>
            </a:extLst>
          </p:cNvPr>
          <p:cNvSpPr/>
          <p:nvPr/>
        </p:nvSpPr>
        <p:spPr>
          <a:xfrm>
            <a:off x="2975494" y="3293039"/>
            <a:ext cx="828000" cy="828000"/>
          </a:xfrm>
          <a:prstGeom prst="mathPlus">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 name="Gruppieren 22">
            <a:extLst>
              <a:ext uri="{FF2B5EF4-FFF2-40B4-BE49-F238E27FC236}">
                <a16:creationId xmlns:a16="http://schemas.microsoft.com/office/drawing/2014/main" id="{34658C1D-F8C3-B7FF-78F8-05B6DD34A287}"/>
              </a:ext>
            </a:extLst>
          </p:cNvPr>
          <p:cNvGrpSpPr/>
          <p:nvPr/>
        </p:nvGrpSpPr>
        <p:grpSpPr>
          <a:xfrm>
            <a:off x="9747286" y="1261585"/>
            <a:ext cx="2060481" cy="4530210"/>
            <a:chOff x="1085589" y="1305056"/>
            <a:chExt cx="2020085" cy="4530210"/>
          </a:xfrm>
        </p:grpSpPr>
        <p:sp>
          <p:nvSpPr>
            <p:cNvPr id="6" name="Rechteck 23">
              <a:extLst>
                <a:ext uri="{FF2B5EF4-FFF2-40B4-BE49-F238E27FC236}">
                  <a16:creationId xmlns:a16="http://schemas.microsoft.com/office/drawing/2014/main" id="{6BBB335B-2F30-89FF-566E-BDBDC9AC94C9}"/>
                </a:ext>
              </a:extLst>
            </p:cNvPr>
            <p:cNvSpPr/>
            <p:nvPr/>
          </p:nvSpPr>
          <p:spPr>
            <a:xfrm>
              <a:off x="1137151" y="1678223"/>
              <a:ext cx="1968523" cy="4157043"/>
            </a:xfrm>
            <a:prstGeom prst="rect">
              <a:avLst/>
            </a:prstGeom>
            <a:solidFill>
              <a:schemeClr val="bg2">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latin typeface="Microsoft YaHei" panose="020B0503020204020204" pitchFamily="34" charset="-122"/>
                <a:ea typeface="Microsoft YaHei" panose="020B0503020204020204" pitchFamily="34" charset="-122"/>
              </a:endParaRPr>
            </a:p>
          </p:txBody>
        </p:sp>
        <p:sp>
          <p:nvSpPr>
            <p:cNvPr id="7" name="Textfeld 29">
              <a:extLst>
                <a:ext uri="{FF2B5EF4-FFF2-40B4-BE49-F238E27FC236}">
                  <a16:creationId xmlns:a16="http://schemas.microsoft.com/office/drawing/2014/main" id="{631A1ECC-9CE7-2EE7-F4D7-409F700DABD9}"/>
                </a:ext>
              </a:extLst>
            </p:cNvPr>
            <p:cNvSpPr txBox="1"/>
            <p:nvPr/>
          </p:nvSpPr>
          <p:spPr>
            <a:xfrm>
              <a:off x="1227797" y="1305056"/>
              <a:ext cx="1787231" cy="246221"/>
            </a:xfrm>
            <a:prstGeom prst="rect">
              <a:avLst/>
            </a:prstGeom>
            <a:noFill/>
          </p:spPr>
          <p:txBody>
            <a:bodyPr wrap="square" lIns="0" tIns="0" rIns="0" bIns="0" rtlCol="0" anchor="t">
              <a:spAutoFit/>
            </a:bodyPr>
            <a:lstStyle/>
            <a:p>
              <a:pPr algn="ctr"/>
              <a:r>
                <a:rPr lang="zh-CN" altLang="en-US" sz="1600" b="1" dirty="0">
                  <a:solidFill>
                    <a:schemeClr val="tx2"/>
                  </a:solidFill>
                  <a:latin typeface="Microsoft YaHei" panose="020B0503020204020204" pitchFamily="34" charset="-122"/>
                  <a:ea typeface="Microsoft YaHei" panose="020B0503020204020204" pitchFamily="34" charset="-122"/>
                  <a:cs typeface="Arial"/>
                </a:rPr>
                <a:t>在</a:t>
              </a:r>
              <a:r>
                <a:rPr lang="en-CN" sz="1600" b="1" dirty="0">
                  <a:solidFill>
                    <a:schemeClr val="tx2"/>
                  </a:solidFill>
                  <a:latin typeface="Microsoft YaHei" panose="020B0503020204020204" pitchFamily="34" charset="-122"/>
                  <a:ea typeface="Microsoft YaHei" panose="020B0503020204020204" pitchFamily="34" charset="-122"/>
                  <a:cs typeface="Arial"/>
                </a:rPr>
                <a:t>研究所实习</a:t>
              </a:r>
              <a:endParaRPr lang="zh-CN" altLang="en-US" sz="1600" b="1" dirty="0">
                <a:solidFill>
                  <a:schemeClr val="tx2"/>
                </a:solidFill>
                <a:latin typeface="Microsoft YaHei" panose="020B0503020204020204" pitchFamily="34" charset="-122"/>
                <a:ea typeface="Microsoft YaHei" panose="020B0503020204020204" pitchFamily="34" charset="-122"/>
                <a:cs typeface="Arial"/>
              </a:endParaRPr>
            </a:p>
          </p:txBody>
        </p:sp>
        <p:sp>
          <p:nvSpPr>
            <p:cNvPr id="8" name="Rechteck 30">
              <a:extLst>
                <a:ext uri="{FF2B5EF4-FFF2-40B4-BE49-F238E27FC236}">
                  <a16:creationId xmlns:a16="http://schemas.microsoft.com/office/drawing/2014/main" id="{BF0053C4-AA01-475E-8758-1DE7175F5238}"/>
                </a:ext>
              </a:extLst>
            </p:cNvPr>
            <p:cNvSpPr/>
            <p:nvPr/>
          </p:nvSpPr>
          <p:spPr>
            <a:xfrm>
              <a:off x="1375057" y="3885523"/>
              <a:ext cx="1567788" cy="430887"/>
            </a:xfrm>
            <a:prstGeom prst="rect">
              <a:avLst/>
            </a:prstGeom>
          </p:spPr>
          <p:txBody>
            <a:bodyPr wrap="square" lIns="0" tIns="0" rIns="0" bIns="0">
              <a:spAutoFit/>
            </a:bodyPr>
            <a:lstStyle/>
            <a:p>
              <a:pPr algn="ctr"/>
              <a:r>
                <a:rPr lang="en-US" sz="1400" b="1" dirty="0" err="1">
                  <a:solidFill>
                    <a:schemeClr val="tx2"/>
                  </a:solidFill>
                  <a:latin typeface="Microsoft YaHei" panose="020B0503020204020204" pitchFamily="34" charset="-122"/>
                  <a:ea typeface="Microsoft YaHei" panose="020B0503020204020204" pitchFamily="34" charset="-122"/>
                </a:rPr>
                <a:t>亚琛工大</a:t>
              </a:r>
              <a:endParaRPr lang="en-US" sz="1400" b="1" dirty="0">
                <a:solidFill>
                  <a:schemeClr val="tx2"/>
                </a:solidFill>
                <a:latin typeface="Microsoft YaHei" panose="020B0503020204020204" pitchFamily="34" charset="-122"/>
                <a:ea typeface="Microsoft YaHei" panose="020B0503020204020204" pitchFamily="34" charset="-122"/>
              </a:endParaRPr>
            </a:p>
            <a:p>
              <a:pPr algn="ctr"/>
              <a:r>
                <a:rPr lang="en-US" sz="1400" b="1" dirty="0" err="1">
                  <a:solidFill>
                    <a:schemeClr val="tx2"/>
                  </a:solidFill>
                  <a:latin typeface="Microsoft YaHei" panose="020B0503020204020204" pitchFamily="34" charset="-122"/>
                  <a:ea typeface="Microsoft YaHei" panose="020B0503020204020204" pitchFamily="34" charset="-122"/>
                </a:rPr>
                <a:t>通用力学研究所</a:t>
              </a:r>
              <a:endParaRPr lang="en-US" sz="1400" b="1" dirty="0">
                <a:solidFill>
                  <a:schemeClr val="tx2"/>
                </a:solidFill>
                <a:latin typeface="Microsoft YaHei" panose="020B0503020204020204" pitchFamily="34" charset="-122"/>
                <a:ea typeface="Microsoft YaHei" panose="020B0503020204020204" pitchFamily="34" charset="-122"/>
              </a:endParaRPr>
            </a:p>
          </p:txBody>
        </p:sp>
        <p:sp>
          <p:nvSpPr>
            <p:cNvPr id="9" name="Rechteck 32">
              <a:extLst>
                <a:ext uri="{FF2B5EF4-FFF2-40B4-BE49-F238E27FC236}">
                  <a16:creationId xmlns:a16="http://schemas.microsoft.com/office/drawing/2014/main" id="{C101926A-8B4F-7FC4-CACC-FA56E3063F24}"/>
                </a:ext>
              </a:extLst>
            </p:cNvPr>
            <p:cNvSpPr/>
            <p:nvPr/>
          </p:nvSpPr>
          <p:spPr>
            <a:xfrm>
              <a:off x="1789843" y="4917818"/>
              <a:ext cx="1085737" cy="184666"/>
            </a:xfrm>
            <a:prstGeom prst="rect">
              <a:avLst/>
            </a:prstGeom>
          </p:spPr>
          <p:txBody>
            <a:bodyPr wrap="square" lIns="0" tIns="0" rIns="0" bIns="0">
              <a:spAutoFit/>
            </a:bodyPr>
            <a:lstStyle/>
            <a:p>
              <a:endParaRPr lang="en-US" sz="1200" b="1">
                <a:solidFill>
                  <a:schemeClr val="tx2"/>
                </a:solidFill>
              </a:endParaRPr>
            </a:p>
          </p:txBody>
        </p:sp>
        <p:sp>
          <p:nvSpPr>
            <p:cNvPr id="10" name="Rechteck 36">
              <a:extLst>
                <a:ext uri="{FF2B5EF4-FFF2-40B4-BE49-F238E27FC236}">
                  <a16:creationId xmlns:a16="http://schemas.microsoft.com/office/drawing/2014/main" id="{6560C40F-DB56-6600-CFB4-03A04DFBDBE2}"/>
                </a:ext>
              </a:extLst>
            </p:cNvPr>
            <p:cNvSpPr/>
            <p:nvPr/>
          </p:nvSpPr>
          <p:spPr>
            <a:xfrm>
              <a:off x="1085589" y="1627056"/>
              <a:ext cx="2020085" cy="4571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Additionszeichen 39">
            <a:extLst>
              <a:ext uri="{FF2B5EF4-FFF2-40B4-BE49-F238E27FC236}">
                <a16:creationId xmlns:a16="http://schemas.microsoft.com/office/drawing/2014/main" id="{54863E68-0C2F-2691-3C91-E2B430771418}"/>
              </a:ext>
            </a:extLst>
          </p:cNvPr>
          <p:cNvSpPr/>
          <p:nvPr/>
        </p:nvSpPr>
        <p:spPr>
          <a:xfrm>
            <a:off x="8905871" y="3314010"/>
            <a:ext cx="828000" cy="828000"/>
          </a:xfrm>
          <a:prstGeom prst="mathPlus">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Picture 13" descr="A black and blue logo&#10;&#10;Description automatically generated">
            <a:extLst>
              <a:ext uri="{FF2B5EF4-FFF2-40B4-BE49-F238E27FC236}">
                <a16:creationId xmlns:a16="http://schemas.microsoft.com/office/drawing/2014/main" id="{B9F7C5E7-E01E-0A8A-2FC6-D751D372E5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74241" y="2884922"/>
            <a:ext cx="1535744" cy="374540"/>
          </a:xfrm>
          <a:prstGeom prst="rect">
            <a:avLst/>
          </a:prstGeom>
        </p:spPr>
      </p:pic>
    </p:spTree>
    <p:extLst>
      <p:ext uri="{BB962C8B-B14F-4D97-AF65-F5344CB8AC3E}">
        <p14:creationId xmlns:p14="http://schemas.microsoft.com/office/powerpoint/2010/main" val="3089514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C76FD-8D13-A86A-8E48-72BF644A3B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B9EA445-4ACC-4952-AC29-E82544CCCE84}"/>
              </a:ext>
            </a:extLst>
          </p:cNvPr>
          <p:cNvSpPr>
            <a:spLocks noGrp="1"/>
          </p:cNvSpPr>
          <p:nvPr>
            <p:ph type="title"/>
          </p:nvPr>
        </p:nvSpPr>
        <p:spPr/>
        <p:txBody>
          <a:bodyPr/>
          <a:lstStyle/>
          <a:p>
            <a:r>
              <a:rPr lang="zh-CN" altLang="en-US" sz="2400" dirty="0">
                <a:latin typeface="Microsoft YaHei" panose="020B0503020204020204" pitchFamily="34" charset="-122"/>
                <a:ea typeface="Microsoft YaHei" panose="020B0503020204020204" pitchFamily="34" charset="-122"/>
              </a:rPr>
              <a:t>教学模块组合（土木方向）</a:t>
            </a:r>
            <a:endParaRPr lang="de-DE" sz="2400" dirty="0">
              <a:latin typeface="Microsoft YaHei" panose="020B0503020204020204" pitchFamily="34" charset="-122"/>
              <a:ea typeface="Microsoft YaHei" panose="020B0503020204020204" pitchFamily="34" charset="-122"/>
            </a:endParaRPr>
          </a:p>
        </p:txBody>
      </p:sp>
      <p:grpSp>
        <p:nvGrpSpPr>
          <p:cNvPr id="15" name="Gruppieren 16">
            <a:extLst>
              <a:ext uri="{FF2B5EF4-FFF2-40B4-BE49-F238E27FC236}">
                <a16:creationId xmlns:a16="http://schemas.microsoft.com/office/drawing/2014/main" id="{F0DF2164-C6DF-244C-F4E2-A45727583DF8}"/>
              </a:ext>
            </a:extLst>
          </p:cNvPr>
          <p:cNvGrpSpPr/>
          <p:nvPr/>
        </p:nvGrpSpPr>
        <p:grpSpPr>
          <a:xfrm>
            <a:off x="378062" y="1244921"/>
            <a:ext cx="2692917" cy="4546874"/>
            <a:chOff x="383999" y="1283825"/>
            <a:chExt cx="2604176" cy="4546874"/>
          </a:xfrm>
        </p:grpSpPr>
        <p:grpSp>
          <p:nvGrpSpPr>
            <p:cNvPr id="16" name="Gruppieren 4">
              <a:extLst>
                <a:ext uri="{FF2B5EF4-FFF2-40B4-BE49-F238E27FC236}">
                  <a16:creationId xmlns:a16="http://schemas.microsoft.com/office/drawing/2014/main" id="{CCC75AD5-454B-6618-5D94-8B2BA4EC5EDA}"/>
                </a:ext>
              </a:extLst>
            </p:cNvPr>
            <p:cNvGrpSpPr/>
            <p:nvPr/>
          </p:nvGrpSpPr>
          <p:grpSpPr>
            <a:xfrm>
              <a:off x="383999" y="1283825"/>
              <a:ext cx="2604176" cy="4546874"/>
              <a:chOff x="370266" y="1288392"/>
              <a:chExt cx="2604176" cy="4546874"/>
            </a:xfrm>
          </p:grpSpPr>
          <p:sp>
            <p:nvSpPr>
              <p:cNvPr id="18" name="Rechteck 5">
                <a:extLst>
                  <a:ext uri="{FF2B5EF4-FFF2-40B4-BE49-F238E27FC236}">
                    <a16:creationId xmlns:a16="http://schemas.microsoft.com/office/drawing/2014/main" id="{BD42C0F6-F4EC-F3EE-6304-299AC6010901}"/>
                  </a:ext>
                </a:extLst>
              </p:cNvPr>
              <p:cNvSpPr/>
              <p:nvPr/>
            </p:nvSpPr>
            <p:spPr>
              <a:xfrm>
                <a:off x="370266" y="1678223"/>
                <a:ext cx="2604176" cy="4157043"/>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9" name="Grafik 6">
                <a:extLst>
                  <a:ext uri="{FF2B5EF4-FFF2-40B4-BE49-F238E27FC236}">
                    <a16:creationId xmlns:a16="http://schemas.microsoft.com/office/drawing/2014/main" id="{CAF2F655-77E1-D78F-FF28-27DA4D72C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12" y="1892913"/>
                <a:ext cx="1152376" cy="1151506"/>
              </a:xfrm>
              <a:prstGeom prst="rect">
                <a:avLst/>
              </a:prstGeom>
            </p:spPr>
          </p:pic>
          <p:pic>
            <p:nvPicPr>
              <p:cNvPr id="20" name="Grafik 7">
                <a:extLst>
                  <a:ext uri="{FF2B5EF4-FFF2-40B4-BE49-F238E27FC236}">
                    <a16:creationId xmlns:a16="http://schemas.microsoft.com/office/drawing/2014/main" id="{C1370938-669B-EE13-2DD2-0CFC569ED2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12" y="3162924"/>
                <a:ext cx="1152376" cy="1151506"/>
              </a:xfrm>
              <a:prstGeom prst="rect">
                <a:avLst/>
              </a:prstGeom>
            </p:spPr>
          </p:pic>
          <p:sp>
            <p:nvSpPr>
              <p:cNvPr id="21" name="Ellipse 8">
                <a:extLst>
                  <a:ext uri="{FF2B5EF4-FFF2-40B4-BE49-F238E27FC236}">
                    <a16:creationId xmlns:a16="http://schemas.microsoft.com/office/drawing/2014/main" id="{CB66D37F-AA5F-0A07-8E14-6BE74506B83D}"/>
                  </a:ext>
                </a:extLst>
              </p:cNvPr>
              <p:cNvSpPr/>
              <p:nvPr/>
            </p:nvSpPr>
            <p:spPr>
              <a:xfrm>
                <a:off x="667098" y="2042164"/>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9">
                <a:extLst>
                  <a:ext uri="{FF2B5EF4-FFF2-40B4-BE49-F238E27FC236}">
                    <a16:creationId xmlns:a16="http://schemas.microsoft.com/office/drawing/2014/main" id="{A4D97877-0D86-EF87-626A-D04B5F35B832}"/>
                  </a:ext>
                </a:extLst>
              </p:cNvPr>
              <p:cNvSpPr/>
              <p:nvPr/>
            </p:nvSpPr>
            <p:spPr>
              <a:xfrm>
                <a:off x="680466" y="3336510"/>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Grafik 10">
                <a:extLst>
                  <a:ext uri="{FF2B5EF4-FFF2-40B4-BE49-F238E27FC236}">
                    <a16:creationId xmlns:a16="http://schemas.microsoft.com/office/drawing/2014/main" id="{6CCB0BC5-8F32-9016-5301-F031AECE63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834" y="4432265"/>
                <a:ext cx="1152376" cy="1151506"/>
              </a:xfrm>
              <a:prstGeom prst="rect">
                <a:avLst/>
              </a:prstGeom>
            </p:spPr>
          </p:pic>
          <p:sp>
            <p:nvSpPr>
              <p:cNvPr id="24" name="Textfeld 11">
                <a:extLst>
                  <a:ext uri="{FF2B5EF4-FFF2-40B4-BE49-F238E27FC236}">
                    <a16:creationId xmlns:a16="http://schemas.microsoft.com/office/drawing/2014/main" id="{6DA76551-5EC9-ED6A-3CBB-3248B1F4BE57}"/>
                  </a:ext>
                </a:extLst>
              </p:cNvPr>
              <p:cNvSpPr txBox="1"/>
              <p:nvPr/>
            </p:nvSpPr>
            <p:spPr>
              <a:xfrm>
                <a:off x="370267" y="1288392"/>
                <a:ext cx="2462260" cy="246221"/>
              </a:xfrm>
              <a:prstGeom prst="rect">
                <a:avLst/>
              </a:prstGeom>
              <a:noFill/>
            </p:spPr>
            <p:txBody>
              <a:bodyPr wrap="square" lIns="0" tIns="0" rIns="0" bIns="0" rtlCol="0" anchor="t">
                <a:spAutoFit/>
              </a:bodyPr>
              <a:lstStyle/>
              <a:p>
                <a:pPr algn="ctr"/>
                <a:r>
                  <a:rPr lang="de-DE" sz="1600" b="1" dirty="0" err="1">
                    <a:solidFill>
                      <a:schemeClr val="tx2"/>
                    </a:solidFill>
                    <a:latin typeface="Microsoft YaHei" panose="020B0503020204020204" pitchFamily="34" charset="-122"/>
                    <a:ea typeface="Microsoft YaHei" panose="020B0503020204020204" pitchFamily="34" charset="-122"/>
                    <a:cs typeface="Arial"/>
                  </a:rPr>
                  <a:t>在线学习</a:t>
                </a:r>
                <a:r>
                  <a:rPr lang="zh-CN" altLang="en-US" sz="1600" b="1" dirty="0">
                    <a:solidFill>
                      <a:schemeClr val="tx2"/>
                    </a:solidFill>
                    <a:latin typeface="Microsoft YaHei" panose="020B0503020204020204" pitchFamily="34" charset="-122"/>
                    <a:ea typeface="Microsoft YaHei" panose="020B0503020204020204" pitchFamily="34" charset="-122"/>
                    <a:cs typeface="Arial"/>
                  </a:rPr>
                  <a:t> </a:t>
                </a:r>
                <a:r>
                  <a:rPr lang="de-DE" sz="1600" b="1" dirty="0">
                    <a:solidFill>
                      <a:schemeClr val="tx2"/>
                    </a:solidFill>
                    <a:latin typeface="Microsoft YaHei" panose="020B0503020204020204" pitchFamily="34" charset="-122"/>
                    <a:ea typeface="Microsoft YaHei" panose="020B0503020204020204" pitchFamily="34" charset="-122"/>
                    <a:cs typeface="Arial"/>
                  </a:rPr>
                  <a:t>(GEC)</a:t>
                </a:r>
              </a:p>
            </p:txBody>
          </p:sp>
          <p:sp>
            <p:nvSpPr>
              <p:cNvPr id="25" name="Rechteck 12">
                <a:extLst>
                  <a:ext uri="{FF2B5EF4-FFF2-40B4-BE49-F238E27FC236}">
                    <a16:creationId xmlns:a16="http://schemas.microsoft.com/office/drawing/2014/main" id="{D51C7EA3-7ABD-A22D-78F5-EDDD7578D3B9}"/>
                  </a:ext>
                </a:extLst>
              </p:cNvPr>
              <p:cNvSpPr/>
              <p:nvPr/>
            </p:nvSpPr>
            <p:spPr>
              <a:xfrm>
                <a:off x="1761765" y="2376558"/>
                <a:ext cx="1152376" cy="215444"/>
              </a:xfrm>
              <a:prstGeom prst="rect">
                <a:avLst/>
              </a:prstGeom>
            </p:spPr>
            <p:txBody>
              <a:bodyPr wrap="square" lIns="0" tIns="0" rIns="0" bIns="0">
                <a:spAutoFit/>
              </a:bodyPr>
              <a:lstStyle/>
              <a:p>
                <a:r>
                  <a:rPr lang="en-US" sz="1400" b="1" dirty="0" err="1">
                    <a:solidFill>
                      <a:schemeClr val="tx2"/>
                    </a:solidFill>
                    <a:latin typeface="Microsoft YaHei" panose="020B0503020204020204" pitchFamily="34" charset="-122"/>
                    <a:ea typeface="Microsoft YaHei" panose="020B0503020204020204" pitchFamily="34" charset="-122"/>
                  </a:rPr>
                  <a:t>建筑信息模型</a:t>
                </a:r>
                <a:endParaRPr lang="en-US" sz="1400" b="1" dirty="0">
                  <a:solidFill>
                    <a:schemeClr val="tx2"/>
                  </a:solidFill>
                  <a:latin typeface="Microsoft YaHei" panose="020B0503020204020204" pitchFamily="34" charset="-122"/>
                  <a:ea typeface="Microsoft YaHei" panose="020B0503020204020204" pitchFamily="34" charset="-122"/>
                </a:endParaRPr>
              </a:p>
            </p:txBody>
          </p:sp>
          <p:sp>
            <p:nvSpPr>
              <p:cNvPr id="26" name="Rechteck 13">
                <a:extLst>
                  <a:ext uri="{FF2B5EF4-FFF2-40B4-BE49-F238E27FC236}">
                    <a16:creationId xmlns:a16="http://schemas.microsoft.com/office/drawing/2014/main" id="{D53E5AFE-962B-5531-09A5-03F6840BCFE5}"/>
                  </a:ext>
                </a:extLst>
              </p:cNvPr>
              <p:cNvSpPr/>
              <p:nvPr/>
            </p:nvSpPr>
            <p:spPr>
              <a:xfrm>
                <a:off x="1789842" y="3663759"/>
                <a:ext cx="1042684" cy="215444"/>
              </a:xfrm>
              <a:prstGeom prst="rect">
                <a:avLst/>
              </a:prstGeom>
            </p:spPr>
            <p:txBody>
              <a:bodyPr wrap="square" lIns="0" tIns="0" rIns="0" bIns="0">
                <a:spAutoFit/>
              </a:bodyPr>
              <a:lstStyle/>
              <a:p>
                <a:r>
                  <a:rPr lang="en-US" sz="1400" b="1" dirty="0" err="1">
                    <a:solidFill>
                      <a:schemeClr val="tx2"/>
                    </a:solidFill>
                    <a:latin typeface="Microsoft YaHei" panose="020B0503020204020204" pitchFamily="34" charset="-122"/>
                    <a:ea typeface="Microsoft YaHei" panose="020B0503020204020204" pitchFamily="34" charset="-122"/>
                  </a:rPr>
                  <a:t>结构分析基础</a:t>
                </a:r>
                <a:endParaRPr lang="en-US" sz="1400" b="1" dirty="0">
                  <a:solidFill>
                    <a:schemeClr val="tx2"/>
                  </a:solidFill>
                  <a:latin typeface="Microsoft YaHei" panose="020B0503020204020204" pitchFamily="34" charset="-122"/>
                  <a:ea typeface="Microsoft YaHei" panose="020B0503020204020204" pitchFamily="34" charset="-122"/>
                </a:endParaRPr>
              </a:p>
            </p:txBody>
          </p:sp>
          <p:sp>
            <p:nvSpPr>
              <p:cNvPr id="27" name="Rechteck 14">
                <a:extLst>
                  <a:ext uri="{FF2B5EF4-FFF2-40B4-BE49-F238E27FC236}">
                    <a16:creationId xmlns:a16="http://schemas.microsoft.com/office/drawing/2014/main" id="{F392F272-B74B-506F-3456-DB43ACF3B0E0}"/>
                  </a:ext>
                </a:extLst>
              </p:cNvPr>
              <p:cNvSpPr/>
              <p:nvPr/>
            </p:nvSpPr>
            <p:spPr>
              <a:xfrm>
                <a:off x="1776445" y="4917818"/>
                <a:ext cx="1085737" cy="430887"/>
              </a:xfrm>
              <a:prstGeom prst="rect">
                <a:avLst/>
              </a:prstGeom>
            </p:spPr>
            <p:txBody>
              <a:bodyPr wrap="square" lIns="0" tIns="0" rIns="0" bIns="0">
                <a:spAutoFit/>
              </a:bodyPr>
              <a:lstStyle/>
              <a:p>
                <a:r>
                  <a:rPr lang="en-US" sz="1400" b="1" dirty="0" err="1">
                    <a:solidFill>
                      <a:schemeClr val="tx2"/>
                    </a:solidFill>
                    <a:latin typeface="Microsoft YaHei" panose="020B0503020204020204" pitchFamily="34" charset="-122"/>
                    <a:ea typeface="Microsoft YaHei" panose="020B0503020204020204" pitchFamily="34" charset="-122"/>
                  </a:rPr>
                  <a:t>结构安全与一般设计概念</a:t>
                </a:r>
                <a:endParaRPr lang="en-US" sz="1400" b="1" dirty="0">
                  <a:solidFill>
                    <a:schemeClr val="tx2"/>
                  </a:solidFill>
                  <a:latin typeface="Microsoft YaHei" panose="020B0503020204020204" pitchFamily="34" charset="-122"/>
                  <a:ea typeface="Microsoft YaHei" panose="020B0503020204020204" pitchFamily="34" charset="-122"/>
                </a:endParaRPr>
              </a:p>
            </p:txBody>
          </p:sp>
          <p:pic>
            <p:nvPicPr>
              <p:cNvPr id="28" name="Grafik 15">
                <a:extLst>
                  <a:ext uri="{FF2B5EF4-FFF2-40B4-BE49-F238E27FC236}">
                    <a16:creationId xmlns:a16="http://schemas.microsoft.com/office/drawing/2014/main" id="{07443300-D1C3-9754-E6D0-187AFD3E8A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914" y="3375038"/>
                <a:ext cx="722377" cy="725425"/>
              </a:xfrm>
              <a:prstGeom prst="rect">
                <a:avLst/>
              </a:prstGeom>
            </p:spPr>
          </p:pic>
          <p:sp>
            <p:nvSpPr>
              <p:cNvPr id="30" name="Ellipse 17">
                <a:extLst>
                  <a:ext uri="{FF2B5EF4-FFF2-40B4-BE49-F238E27FC236}">
                    <a16:creationId xmlns:a16="http://schemas.microsoft.com/office/drawing/2014/main" id="{14CD6530-CBB5-0E21-693D-62439DAA773D}"/>
                  </a:ext>
                </a:extLst>
              </p:cNvPr>
              <p:cNvSpPr/>
              <p:nvPr/>
            </p:nvSpPr>
            <p:spPr>
              <a:xfrm>
                <a:off x="656022" y="4594017"/>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18">
                <a:extLst>
                  <a:ext uri="{FF2B5EF4-FFF2-40B4-BE49-F238E27FC236}">
                    <a16:creationId xmlns:a16="http://schemas.microsoft.com/office/drawing/2014/main" id="{12CDA23A-FED6-6220-E92C-CDB5E0489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22" y="4646829"/>
                <a:ext cx="722377" cy="722377"/>
              </a:xfrm>
              <a:prstGeom prst="rect">
                <a:avLst/>
              </a:prstGeom>
            </p:spPr>
          </p:pic>
          <p:sp>
            <p:nvSpPr>
              <p:cNvPr id="32" name="Rechteck 19">
                <a:extLst>
                  <a:ext uri="{FF2B5EF4-FFF2-40B4-BE49-F238E27FC236}">
                    <a16:creationId xmlns:a16="http://schemas.microsoft.com/office/drawing/2014/main" id="{058DE82A-423B-140A-BBBD-67A3A7A8022F}"/>
                  </a:ext>
                </a:extLst>
              </p:cNvPr>
              <p:cNvSpPr/>
              <p:nvPr/>
            </p:nvSpPr>
            <p:spPr>
              <a:xfrm>
                <a:off x="376233" y="1661977"/>
                <a:ext cx="2598209" cy="4571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7" name="Grafik 20">
              <a:extLst>
                <a:ext uri="{FF2B5EF4-FFF2-40B4-BE49-F238E27FC236}">
                  <a16:creationId xmlns:a16="http://schemas.microsoft.com/office/drawing/2014/main" id="{F3DFF87B-B352-0CC3-9EC1-799FB5BDCF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647" y="2082714"/>
              <a:ext cx="722377" cy="725425"/>
            </a:xfrm>
            <a:prstGeom prst="rect">
              <a:avLst/>
            </a:prstGeom>
          </p:spPr>
        </p:pic>
      </p:grpSp>
      <p:grpSp>
        <p:nvGrpSpPr>
          <p:cNvPr id="33" name="Gruppieren 21">
            <a:extLst>
              <a:ext uri="{FF2B5EF4-FFF2-40B4-BE49-F238E27FC236}">
                <a16:creationId xmlns:a16="http://schemas.microsoft.com/office/drawing/2014/main" id="{3DA77DDA-96FB-B76A-F2D9-AB02D4808CA5}"/>
              </a:ext>
            </a:extLst>
          </p:cNvPr>
          <p:cNvGrpSpPr/>
          <p:nvPr/>
        </p:nvGrpSpPr>
        <p:grpSpPr>
          <a:xfrm>
            <a:off x="3728383" y="1261585"/>
            <a:ext cx="5156949" cy="4530210"/>
            <a:chOff x="4620448" y="1300489"/>
            <a:chExt cx="5055845" cy="4530210"/>
          </a:xfrm>
        </p:grpSpPr>
        <p:grpSp>
          <p:nvGrpSpPr>
            <p:cNvPr id="37" name="Gruppieren 22">
              <a:extLst>
                <a:ext uri="{FF2B5EF4-FFF2-40B4-BE49-F238E27FC236}">
                  <a16:creationId xmlns:a16="http://schemas.microsoft.com/office/drawing/2014/main" id="{6BFEFD38-648E-43D2-3DA6-8F8556103901}"/>
                </a:ext>
              </a:extLst>
            </p:cNvPr>
            <p:cNvGrpSpPr/>
            <p:nvPr/>
          </p:nvGrpSpPr>
          <p:grpSpPr>
            <a:xfrm>
              <a:off x="4620448" y="1300489"/>
              <a:ext cx="5055845" cy="4530210"/>
              <a:chOff x="633295" y="1305056"/>
              <a:chExt cx="5055845" cy="4530210"/>
            </a:xfrm>
          </p:grpSpPr>
          <p:sp>
            <p:nvSpPr>
              <p:cNvPr id="65" name="Rechteck 23">
                <a:extLst>
                  <a:ext uri="{FF2B5EF4-FFF2-40B4-BE49-F238E27FC236}">
                    <a16:creationId xmlns:a16="http://schemas.microsoft.com/office/drawing/2014/main" id="{DD898618-C508-715F-BFBB-35BCC031B0A9}"/>
                  </a:ext>
                </a:extLst>
              </p:cNvPr>
              <p:cNvSpPr/>
              <p:nvPr/>
            </p:nvSpPr>
            <p:spPr>
              <a:xfrm>
                <a:off x="633295" y="1678223"/>
                <a:ext cx="4804091" cy="4157043"/>
              </a:xfrm>
              <a:prstGeom prst="rect">
                <a:avLst/>
              </a:prstGeom>
              <a:solidFill>
                <a:schemeClr val="bg2">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latin typeface="Microsoft YaHei" panose="020B0503020204020204" pitchFamily="34" charset="-122"/>
                  <a:ea typeface="Microsoft YaHei" panose="020B0503020204020204" pitchFamily="34" charset="-122"/>
                </a:endParaRPr>
              </a:p>
            </p:txBody>
          </p:sp>
          <p:pic>
            <p:nvPicPr>
              <p:cNvPr id="67" name="Grafik 24">
                <a:extLst>
                  <a:ext uri="{FF2B5EF4-FFF2-40B4-BE49-F238E27FC236}">
                    <a16:creationId xmlns:a16="http://schemas.microsoft.com/office/drawing/2014/main" id="{6DFDA4D2-329B-64D8-EFAD-7954C982D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893" y="2187201"/>
                <a:ext cx="1152376" cy="1151506"/>
              </a:xfrm>
              <a:prstGeom prst="rect">
                <a:avLst/>
              </a:prstGeom>
            </p:spPr>
          </p:pic>
          <p:pic>
            <p:nvPicPr>
              <p:cNvPr id="83" name="Grafik 25">
                <a:extLst>
                  <a:ext uri="{FF2B5EF4-FFF2-40B4-BE49-F238E27FC236}">
                    <a16:creationId xmlns:a16="http://schemas.microsoft.com/office/drawing/2014/main" id="{FA52EB3F-4FF8-45CD-E986-DDF9F7230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17" y="4171915"/>
                <a:ext cx="1152376" cy="1151506"/>
              </a:xfrm>
              <a:prstGeom prst="rect">
                <a:avLst/>
              </a:prstGeom>
            </p:spPr>
          </p:pic>
          <p:sp>
            <p:nvSpPr>
              <p:cNvPr id="84" name="Ellipse 26">
                <a:extLst>
                  <a:ext uri="{FF2B5EF4-FFF2-40B4-BE49-F238E27FC236}">
                    <a16:creationId xmlns:a16="http://schemas.microsoft.com/office/drawing/2014/main" id="{040A67BA-D1B1-B34A-A223-6C3B52DF18B6}"/>
                  </a:ext>
                </a:extLst>
              </p:cNvPr>
              <p:cNvSpPr/>
              <p:nvPr/>
            </p:nvSpPr>
            <p:spPr>
              <a:xfrm>
                <a:off x="1055979" y="2336452"/>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Ellipse 27">
                <a:extLst>
                  <a:ext uri="{FF2B5EF4-FFF2-40B4-BE49-F238E27FC236}">
                    <a16:creationId xmlns:a16="http://schemas.microsoft.com/office/drawing/2014/main" id="{8C7F451A-4931-2D05-7977-AE9F01FFF6C5}"/>
                  </a:ext>
                </a:extLst>
              </p:cNvPr>
              <p:cNvSpPr/>
              <p:nvPr/>
            </p:nvSpPr>
            <p:spPr>
              <a:xfrm>
                <a:off x="1081098" y="4325819"/>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Textfeld 29">
                <a:extLst>
                  <a:ext uri="{FF2B5EF4-FFF2-40B4-BE49-F238E27FC236}">
                    <a16:creationId xmlns:a16="http://schemas.microsoft.com/office/drawing/2014/main" id="{10F9D8CE-EEEA-29E2-B423-B93F3B322E4A}"/>
                  </a:ext>
                </a:extLst>
              </p:cNvPr>
              <p:cNvSpPr txBox="1"/>
              <p:nvPr/>
            </p:nvSpPr>
            <p:spPr>
              <a:xfrm>
                <a:off x="823326" y="1305056"/>
                <a:ext cx="4865814" cy="246221"/>
              </a:xfrm>
              <a:prstGeom prst="rect">
                <a:avLst/>
              </a:prstGeom>
              <a:noFill/>
            </p:spPr>
            <p:txBody>
              <a:bodyPr wrap="square" lIns="0" tIns="0" rIns="0" bIns="0" rtlCol="0" anchor="t">
                <a:spAutoFit/>
              </a:bodyPr>
              <a:lstStyle/>
              <a:p>
                <a:pPr algn="ctr"/>
                <a:r>
                  <a:rPr lang="zh-CN" altLang="en-US" sz="1600" b="1" dirty="0">
                    <a:solidFill>
                      <a:schemeClr val="tx2"/>
                    </a:solidFill>
                    <a:latin typeface="Microsoft YaHei" panose="020B0503020204020204" pitchFamily="34" charset="-122"/>
                    <a:ea typeface="Microsoft YaHei" panose="020B0503020204020204" pitchFamily="34" charset="-122"/>
                    <a:cs typeface="Arial"/>
                  </a:rPr>
                  <a:t>在</a:t>
                </a:r>
                <a:r>
                  <a:rPr lang="en-CN" sz="1600" b="1" dirty="0">
                    <a:solidFill>
                      <a:schemeClr val="tx2"/>
                    </a:solidFill>
                    <a:latin typeface="Microsoft YaHei" panose="020B0503020204020204" pitchFamily="34" charset="-122"/>
                    <a:ea typeface="Microsoft YaHei" panose="020B0503020204020204" pitchFamily="34" charset="-122"/>
                    <a:cs typeface="Arial"/>
                  </a:rPr>
                  <a:t>亚琛工大</a:t>
                </a:r>
                <a:r>
                  <a:rPr lang="zh-CN" altLang="en-US" sz="1600" b="1" dirty="0">
                    <a:solidFill>
                      <a:schemeClr val="tx2"/>
                    </a:solidFill>
                    <a:latin typeface="Microsoft YaHei" panose="020B0503020204020204" pitchFamily="34" charset="-122"/>
                    <a:ea typeface="Microsoft YaHei" panose="020B0503020204020204" pitchFamily="34" charset="-122"/>
                    <a:cs typeface="Arial"/>
                  </a:rPr>
                  <a:t>学习</a:t>
                </a:r>
              </a:p>
            </p:txBody>
          </p:sp>
          <p:sp>
            <p:nvSpPr>
              <p:cNvPr id="87" name="Rechteck 30">
                <a:extLst>
                  <a:ext uri="{FF2B5EF4-FFF2-40B4-BE49-F238E27FC236}">
                    <a16:creationId xmlns:a16="http://schemas.microsoft.com/office/drawing/2014/main" id="{B77D8559-18F8-65F8-FA56-E54D3CFE9DD9}"/>
                  </a:ext>
                </a:extLst>
              </p:cNvPr>
              <p:cNvSpPr/>
              <p:nvPr/>
            </p:nvSpPr>
            <p:spPr>
              <a:xfrm>
                <a:off x="2103021" y="2651585"/>
                <a:ext cx="1152375" cy="430887"/>
              </a:xfrm>
              <a:prstGeom prst="rect">
                <a:avLst/>
              </a:prstGeom>
            </p:spPr>
            <p:txBody>
              <a:bodyPr wrap="square" lIns="0" tIns="0" rIns="0" bIns="0">
                <a:spAutoFit/>
              </a:bodyPr>
              <a:lstStyle/>
              <a:p>
                <a:r>
                  <a:rPr lang="zh-CN" altLang="en-US" sz="1400" b="1" dirty="0">
                    <a:solidFill>
                      <a:schemeClr val="tx2"/>
                    </a:solidFill>
                    <a:latin typeface="Microsoft YaHei" panose="020B0503020204020204" pitchFamily="34" charset="-122"/>
                    <a:ea typeface="Microsoft YaHei" panose="020B0503020204020204" pitchFamily="34" charset="-122"/>
                  </a:rPr>
                  <a:t>先进路面工程与韧性设计</a:t>
                </a:r>
                <a:endParaRPr lang="en-US" sz="1400" b="1" dirty="0">
                  <a:solidFill>
                    <a:schemeClr val="tx2"/>
                  </a:solidFill>
                  <a:latin typeface="Microsoft YaHei" panose="020B0503020204020204" pitchFamily="34" charset="-122"/>
                  <a:ea typeface="Microsoft YaHei" panose="020B0503020204020204" pitchFamily="34" charset="-122"/>
                </a:endParaRPr>
              </a:p>
            </p:txBody>
          </p:sp>
          <p:sp>
            <p:nvSpPr>
              <p:cNvPr id="88" name="Rechteck 31">
                <a:extLst>
                  <a:ext uri="{FF2B5EF4-FFF2-40B4-BE49-F238E27FC236}">
                    <a16:creationId xmlns:a16="http://schemas.microsoft.com/office/drawing/2014/main" id="{06B672E1-52C5-964E-FD07-1ADCA9296213}"/>
                  </a:ext>
                </a:extLst>
              </p:cNvPr>
              <p:cNvSpPr/>
              <p:nvPr/>
            </p:nvSpPr>
            <p:spPr>
              <a:xfrm>
                <a:off x="2124044" y="4632814"/>
                <a:ext cx="1131352" cy="215444"/>
              </a:xfrm>
              <a:prstGeom prst="rect">
                <a:avLst/>
              </a:prstGeom>
            </p:spPr>
            <p:txBody>
              <a:bodyPr wrap="square" lIns="0" tIns="0" rIns="0" bIns="0">
                <a:spAutoFit/>
              </a:bodyPr>
              <a:lstStyle/>
              <a:p>
                <a:r>
                  <a:rPr lang="zh-CN" altLang="en-US" sz="1400" b="1" dirty="0">
                    <a:solidFill>
                      <a:schemeClr val="tx2"/>
                    </a:solidFill>
                    <a:latin typeface="Microsoft YaHei" panose="020B0503020204020204" pitchFamily="34" charset="-122"/>
                    <a:ea typeface="Microsoft YaHei" panose="020B0503020204020204" pitchFamily="34" charset="-122"/>
                  </a:rPr>
                  <a:t>有限元方法</a:t>
                </a:r>
              </a:p>
            </p:txBody>
          </p:sp>
          <p:sp>
            <p:nvSpPr>
              <p:cNvPr id="89" name="Rechteck 32">
                <a:extLst>
                  <a:ext uri="{FF2B5EF4-FFF2-40B4-BE49-F238E27FC236}">
                    <a16:creationId xmlns:a16="http://schemas.microsoft.com/office/drawing/2014/main" id="{E6A0BFF8-89B5-19D5-31B9-7FBCE73A9F02}"/>
                  </a:ext>
                </a:extLst>
              </p:cNvPr>
              <p:cNvSpPr/>
              <p:nvPr/>
            </p:nvSpPr>
            <p:spPr>
              <a:xfrm>
                <a:off x="1789843" y="4917818"/>
                <a:ext cx="1085737" cy="184666"/>
              </a:xfrm>
              <a:prstGeom prst="rect">
                <a:avLst/>
              </a:prstGeom>
            </p:spPr>
            <p:txBody>
              <a:bodyPr wrap="square" lIns="0" tIns="0" rIns="0" bIns="0">
                <a:spAutoFit/>
              </a:bodyPr>
              <a:lstStyle/>
              <a:p>
                <a:endParaRPr lang="en-US" sz="1200" b="1">
                  <a:solidFill>
                    <a:schemeClr val="tx2"/>
                  </a:solidFill>
                </a:endParaRPr>
              </a:p>
            </p:txBody>
          </p:sp>
          <p:sp>
            <p:nvSpPr>
              <p:cNvPr id="90" name="Rechteck 36">
                <a:extLst>
                  <a:ext uri="{FF2B5EF4-FFF2-40B4-BE49-F238E27FC236}">
                    <a16:creationId xmlns:a16="http://schemas.microsoft.com/office/drawing/2014/main" id="{1F376167-1284-95C1-F8CF-772C6D289997}"/>
                  </a:ext>
                </a:extLst>
              </p:cNvPr>
              <p:cNvSpPr/>
              <p:nvPr/>
            </p:nvSpPr>
            <p:spPr>
              <a:xfrm flipV="1">
                <a:off x="633295" y="1672776"/>
                <a:ext cx="4804091" cy="4571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40" name="Grafik 48">
              <a:extLst>
                <a:ext uri="{FF2B5EF4-FFF2-40B4-BE49-F238E27FC236}">
                  <a16:creationId xmlns:a16="http://schemas.microsoft.com/office/drawing/2014/main" id="{B64557BC-01E8-3069-0132-9E6DD2821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9303" y="2182634"/>
              <a:ext cx="1152376" cy="1151506"/>
            </a:xfrm>
            <a:prstGeom prst="rect">
              <a:avLst/>
            </a:prstGeom>
          </p:spPr>
        </p:pic>
        <p:sp>
          <p:nvSpPr>
            <p:cNvPr id="49" name="Ellipse 50">
              <a:extLst>
                <a:ext uri="{FF2B5EF4-FFF2-40B4-BE49-F238E27FC236}">
                  <a16:creationId xmlns:a16="http://schemas.microsoft.com/office/drawing/2014/main" id="{20300AD1-CC90-50F7-9F35-7DB41E2DE2D2}"/>
                </a:ext>
              </a:extLst>
            </p:cNvPr>
            <p:cNvSpPr/>
            <p:nvPr/>
          </p:nvSpPr>
          <p:spPr>
            <a:xfrm>
              <a:off x="7441492" y="2344387"/>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1" name="Grafik 52">
              <a:extLst>
                <a:ext uri="{FF2B5EF4-FFF2-40B4-BE49-F238E27FC236}">
                  <a16:creationId xmlns:a16="http://schemas.microsoft.com/office/drawing/2014/main" id="{64185A49-800E-531C-9FF8-FFB7FBF036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0328" y="4166421"/>
              <a:ext cx="1152376" cy="1151506"/>
            </a:xfrm>
            <a:prstGeom prst="rect">
              <a:avLst/>
            </a:prstGeom>
          </p:spPr>
        </p:pic>
        <p:sp>
          <p:nvSpPr>
            <p:cNvPr id="53" name="Rechteck 56">
              <a:extLst>
                <a:ext uri="{FF2B5EF4-FFF2-40B4-BE49-F238E27FC236}">
                  <a16:creationId xmlns:a16="http://schemas.microsoft.com/office/drawing/2014/main" id="{911D686D-295C-AD85-E861-90D4E0727BF7}"/>
                </a:ext>
              </a:extLst>
            </p:cNvPr>
            <p:cNvSpPr/>
            <p:nvPr/>
          </p:nvSpPr>
          <p:spPr>
            <a:xfrm>
              <a:off x="8496746" y="2652388"/>
              <a:ext cx="819089" cy="430887"/>
            </a:xfrm>
            <a:prstGeom prst="rect">
              <a:avLst/>
            </a:prstGeom>
          </p:spPr>
          <p:txBody>
            <a:bodyPr wrap="square" lIns="0" tIns="0" rIns="0" bIns="0">
              <a:spAutoFit/>
            </a:bodyPr>
            <a:lstStyle/>
            <a:p>
              <a:r>
                <a:rPr lang="zh-CN" altLang="en-US" sz="1400" b="1" dirty="0">
                  <a:solidFill>
                    <a:schemeClr val="tx2"/>
                  </a:solidFill>
                  <a:latin typeface="Microsoft YaHei" panose="020B0503020204020204" pitchFamily="34" charset="-122"/>
                  <a:ea typeface="Microsoft YaHei" panose="020B0503020204020204" pitchFamily="34" charset="-122"/>
                </a:rPr>
                <a:t>土木工程数据科学</a:t>
              </a:r>
            </a:p>
          </p:txBody>
        </p:sp>
        <p:sp>
          <p:nvSpPr>
            <p:cNvPr id="54" name="Rechteck 57">
              <a:extLst>
                <a:ext uri="{FF2B5EF4-FFF2-40B4-BE49-F238E27FC236}">
                  <a16:creationId xmlns:a16="http://schemas.microsoft.com/office/drawing/2014/main" id="{1FE96857-CD57-474D-38F9-96380E37D86F}"/>
                </a:ext>
              </a:extLst>
            </p:cNvPr>
            <p:cNvSpPr/>
            <p:nvPr/>
          </p:nvSpPr>
          <p:spPr>
            <a:xfrm>
              <a:off x="8517770" y="4631292"/>
              <a:ext cx="798065" cy="215444"/>
            </a:xfrm>
            <a:prstGeom prst="rect">
              <a:avLst/>
            </a:prstGeom>
          </p:spPr>
          <p:txBody>
            <a:bodyPr wrap="square" lIns="0" tIns="0" rIns="0" bIns="0">
              <a:spAutoFit/>
            </a:bodyPr>
            <a:lstStyle/>
            <a:p>
              <a:r>
                <a:rPr lang="en-US" sz="1400" b="1" dirty="0" err="1">
                  <a:solidFill>
                    <a:schemeClr val="tx2"/>
                  </a:solidFill>
                  <a:latin typeface="Microsoft YaHei" panose="020B0503020204020204" pitchFamily="34" charset="-122"/>
                  <a:ea typeface="Microsoft YaHei" panose="020B0503020204020204" pitchFamily="34" charset="-122"/>
                </a:rPr>
                <a:t>科研写作</a:t>
              </a:r>
              <a:endParaRPr lang="en-US" sz="1400" b="1" dirty="0">
                <a:solidFill>
                  <a:schemeClr val="tx2"/>
                </a:solidFill>
                <a:latin typeface="Microsoft YaHei" panose="020B0503020204020204" pitchFamily="34" charset="-122"/>
                <a:ea typeface="Microsoft YaHei" panose="020B0503020204020204" pitchFamily="34" charset="-122"/>
              </a:endParaRPr>
            </a:p>
          </p:txBody>
        </p:sp>
        <p:pic>
          <p:nvPicPr>
            <p:cNvPr id="57" name="Grafik 60">
              <a:extLst>
                <a:ext uri="{FF2B5EF4-FFF2-40B4-BE49-F238E27FC236}">
                  <a16:creationId xmlns:a16="http://schemas.microsoft.com/office/drawing/2014/main" id="{66390F18-3CBA-B8B7-C201-2BC3EBD37F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6258" y="4401284"/>
              <a:ext cx="720000" cy="720000"/>
            </a:xfrm>
            <a:prstGeom prst="rect">
              <a:avLst/>
            </a:prstGeom>
          </p:spPr>
        </p:pic>
        <p:pic>
          <p:nvPicPr>
            <p:cNvPr id="58" name="Grafik 62">
              <a:extLst>
                <a:ext uri="{FF2B5EF4-FFF2-40B4-BE49-F238E27FC236}">
                  <a16:creationId xmlns:a16="http://schemas.microsoft.com/office/drawing/2014/main" id="{1A5DBD28-61DF-5160-85AC-5C89696D78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5491" y="2406520"/>
              <a:ext cx="720000" cy="720000"/>
            </a:xfrm>
            <a:prstGeom prst="rect">
              <a:avLst/>
            </a:prstGeom>
          </p:spPr>
        </p:pic>
        <p:pic>
          <p:nvPicPr>
            <p:cNvPr id="61" name="Grafik 64">
              <a:extLst>
                <a:ext uri="{FF2B5EF4-FFF2-40B4-BE49-F238E27FC236}">
                  <a16:creationId xmlns:a16="http://schemas.microsoft.com/office/drawing/2014/main" id="{FB4B9AB6-6F83-461A-51AA-A9BE165500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16516" y="4394934"/>
              <a:ext cx="720000" cy="720000"/>
            </a:xfrm>
            <a:prstGeom prst="rect">
              <a:avLst/>
            </a:prstGeom>
          </p:spPr>
        </p:pic>
        <p:pic>
          <p:nvPicPr>
            <p:cNvPr id="63" name="Grafik 66">
              <a:extLst>
                <a:ext uri="{FF2B5EF4-FFF2-40B4-BE49-F238E27FC236}">
                  <a16:creationId xmlns:a16="http://schemas.microsoft.com/office/drawing/2014/main" id="{1CAD239C-AF85-806B-4933-AED526F863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752" y="2406520"/>
              <a:ext cx="720000" cy="720000"/>
            </a:xfrm>
            <a:prstGeom prst="rect">
              <a:avLst/>
            </a:prstGeom>
          </p:spPr>
        </p:pic>
      </p:grpSp>
      <p:sp>
        <p:nvSpPr>
          <p:cNvPr id="91" name="Additionszeichen 39">
            <a:extLst>
              <a:ext uri="{FF2B5EF4-FFF2-40B4-BE49-F238E27FC236}">
                <a16:creationId xmlns:a16="http://schemas.microsoft.com/office/drawing/2014/main" id="{C39A0BE5-5140-C8EC-0505-363F0351CD97}"/>
              </a:ext>
            </a:extLst>
          </p:cNvPr>
          <p:cNvSpPr/>
          <p:nvPr/>
        </p:nvSpPr>
        <p:spPr>
          <a:xfrm>
            <a:off x="3070979" y="3435692"/>
            <a:ext cx="628894" cy="542693"/>
          </a:xfrm>
          <a:prstGeom prst="mathPlus">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Additionszeichen 39">
            <a:extLst>
              <a:ext uri="{FF2B5EF4-FFF2-40B4-BE49-F238E27FC236}">
                <a16:creationId xmlns:a16="http://schemas.microsoft.com/office/drawing/2014/main" id="{3C75A5CA-8C2B-5850-7DF8-9FC2F6D82DDB}"/>
              </a:ext>
            </a:extLst>
          </p:cNvPr>
          <p:cNvSpPr/>
          <p:nvPr/>
        </p:nvSpPr>
        <p:spPr>
          <a:xfrm>
            <a:off x="8639801" y="3456663"/>
            <a:ext cx="628894" cy="542693"/>
          </a:xfrm>
          <a:prstGeom prst="mathPlus">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0" name="Group 99">
            <a:extLst>
              <a:ext uri="{FF2B5EF4-FFF2-40B4-BE49-F238E27FC236}">
                <a16:creationId xmlns:a16="http://schemas.microsoft.com/office/drawing/2014/main" id="{2E1CFCEB-0D79-A969-6928-E6D4A93DDFD5}"/>
              </a:ext>
            </a:extLst>
          </p:cNvPr>
          <p:cNvGrpSpPr/>
          <p:nvPr/>
        </p:nvGrpSpPr>
        <p:grpSpPr>
          <a:xfrm>
            <a:off x="9285948" y="1261585"/>
            <a:ext cx="2521820" cy="4530210"/>
            <a:chOff x="9285948" y="1261585"/>
            <a:chExt cx="2521820" cy="4530210"/>
          </a:xfrm>
        </p:grpSpPr>
        <p:grpSp>
          <p:nvGrpSpPr>
            <p:cNvPr id="92" name="Gruppieren 22">
              <a:extLst>
                <a:ext uri="{FF2B5EF4-FFF2-40B4-BE49-F238E27FC236}">
                  <a16:creationId xmlns:a16="http://schemas.microsoft.com/office/drawing/2014/main" id="{9D9375EA-C8B9-64C2-7F54-F1534CDC0173}"/>
                </a:ext>
              </a:extLst>
            </p:cNvPr>
            <p:cNvGrpSpPr/>
            <p:nvPr/>
          </p:nvGrpSpPr>
          <p:grpSpPr>
            <a:xfrm>
              <a:off x="9285948" y="1261585"/>
              <a:ext cx="2521820" cy="4530210"/>
              <a:chOff x="633295" y="1305056"/>
              <a:chExt cx="2472379" cy="4530210"/>
            </a:xfrm>
          </p:grpSpPr>
          <p:sp>
            <p:nvSpPr>
              <p:cNvPr id="93" name="Rechteck 23">
                <a:extLst>
                  <a:ext uri="{FF2B5EF4-FFF2-40B4-BE49-F238E27FC236}">
                    <a16:creationId xmlns:a16="http://schemas.microsoft.com/office/drawing/2014/main" id="{9753EE01-5670-881C-FB38-DC69B21AF15E}"/>
                  </a:ext>
                </a:extLst>
              </p:cNvPr>
              <p:cNvSpPr/>
              <p:nvPr/>
            </p:nvSpPr>
            <p:spPr>
              <a:xfrm>
                <a:off x="633295" y="1678223"/>
                <a:ext cx="2472379" cy="4157043"/>
              </a:xfrm>
              <a:prstGeom prst="rect">
                <a:avLst/>
              </a:prstGeom>
              <a:solidFill>
                <a:schemeClr val="bg2">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latin typeface="Microsoft YaHei" panose="020B0503020204020204" pitchFamily="34" charset="-122"/>
                  <a:ea typeface="Microsoft YaHei" panose="020B0503020204020204" pitchFamily="34" charset="-122"/>
                </a:endParaRPr>
              </a:p>
            </p:txBody>
          </p:sp>
          <p:sp>
            <p:nvSpPr>
              <p:cNvPr id="94" name="Textfeld 29">
                <a:extLst>
                  <a:ext uri="{FF2B5EF4-FFF2-40B4-BE49-F238E27FC236}">
                    <a16:creationId xmlns:a16="http://schemas.microsoft.com/office/drawing/2014/main" id="{F2B74150-D33E-70F2-E8F1-516723D1FC2B}"/>
                  </a:ext>
                </a:extLst>
              </p:cNvPr>
              <p:cNvSpPr txBox="1"/>
              <p:nvPr/>
            </p:nvSpPr>
            <p:spPr>
              <a:xfrm>
                <a:off x="975867" y="1305056"/>
                <a:ext cx="1787231" cy="246221"/>
              </a:xfrm>
              <a:prstGeom prst="rect">
                <a:avLst/>
              </a:prstGeom>
              <a:noFill/>
            </p:spPr>
            <p:txBody>
              <a:bodyPr wrap="square" lIns="0" tIns="0" rIns="0" bIns="0" rtlCol="0" anchor="t">
                <a:spAutoFit/>
              </a:bodyPr>
              <a:lstStyle/>
              <a:p>
                <a:pPr algn="ctr"/>
                <a:r>
                  <a:rPr lang="zh-CN" altLang="en-US" sz="1600" b="1" dirty="0">
                    <a:solidFill>
                      <a:schemeClr val="tx2"/>
                    </a:solidFill>
                    <a:latin typeface="Microsoft YaHei" panose="020B0503020204020204" pitchFamily="34" charset="-122"/>
                    <a:ea typeface="Microsoft YaHei" panose="020B0503020204020204" pitchFamily="34" charset="-122"/>
                    <a:cs typeface="Arial"/>
                  </a:rPr>
                  <a:t>在</a:t>
                </a:r>
                <a:r>
                  <a:rPr lang="en-CN" sz="1600" b="1" dirty="0">
                    <a:solidFill>
                      <a:schemeClr val="tx2"/>
                    </a:solidFill>
                    <a:latin typeface="Microsoft YaHei" panose="020B0503020204020204" pitchFamily="34" charset="-122"/>
                    <a:ea typeface="Microsoft YaHei" panose="020B0503020204020204" pitchFamily="34" charset="-122"/>
                    <a:cs typeface="Arial"/>
                  </a:rPr>
                  <a:t>研究所实习</a:t>
                </a:r>
                <a:endParaRPr lang="zh-CN" altLang="en-US" sz="1600" b="1" dirty="0">
                  <a:solidFill>
                    <a:schemeClr val="tx2"/>
                  </a:solidFill>
                  <a:latin typeface="Microsoft YaHei" panose="020B0503020204020204" pitchFamily="34" charset="-122"/>
                  <a:ea typeface="Microsoft YaHei" panose="020B0503020204020204" pitchFamily="34" charset="-122"/>
                  <a:cs typeface="Arial"/>
                </a:endParaRPr>
              </a:p>
            </p:txBody>
          </p:sp>
          <p:sp>
            <p:nvSpPr>
              <p:cNvPr id="95" name="Rechteck 30">
                <a:extLst>
                  <a:ext uri="{FF2B5EF4-FFF2-40B4-BE49-F238E27FC236}">
                    <a16:creationId xmlns:a16="http://schemas.microsoft.com/office/drawing/2014/main" id="{6703383E-B511-3141-8191-79F780A6D7CB}"/>
                  </a:ext>
                </a:extLst>
              </p:cNvPr>
              <p:cNvSpPr/>
              <p:nvPr/>
            </p:nvSpPr>
            <p:spPr>
              <a:xfrm>
                <a:off x="1085589" y="3899095"/>
                <a:ext cx="1567788" cy="430887"/>
              </a:xfrm>
              <a:prstGeom prst="rect">
                <a:avLst/>
              </a:prstGeom>
            </p:spPr>
            <p:txBody>
              <a:bodyPr wrap="square" lIns="0" tIns="0" rIns="0" bIns="0">
                <a:spAutoFit/>
              </a:bodyPr>
              <a:lstStyle/>
              <a:p>
                <a:pPr algn="ctr"/>
                <a:r>
                  <a:rPr lang="en-US" sz="1400" b="1" dirty="0" err="1">
                    <a:solidFill>
                      <a:schemeClr val="tx2"/>
                    </a:solidFill>
                    <a:latin typeface="Microsoft YaHei" panose="020B0503020204020204" pitchFamily="34" charset="-122"/>
                    <a:ea typeface="Microsoft YaHei" panose="020B0503020204020204" pitchFamily="34" charset="-122"/>
                  </a:rPr>
                  <a:t>亚琛工大</a:t>
                </a:r>
                <a:endParaRPr lang="en-US" sz="1400" b="1" dirty="0">
                  <a:solidFill>
                    <a:schemeClr val="tx2"/>
                  </a:solidFill>
                  <a:latin typeface="Microsoft YaHei" panose="020B0503020204020204" pitchFamily="34" charset="-122"/>
                  <a:ea typeface="Microsoft YaHei" panose="020B0503020204020204" pitchFamily="34" charset="-122"/>
                </a:endParaRPr>
              </a:p>
              <a:p>
                <a:pPr algn="ctr"/>
                <a:r>
                  <a:rPr lang="en-US" sz="1400" b="1" dirty="0" err="1">
                    <a:solidFill>
                      <a:schemeClr val="tx2"/>
                    </a:solidFill>
                    <a:latin typeface="Microsoft YaHei" panose="020B0503020204020204" pitchFamily="34" charset="-122"/>
                    <a:ea typeface="Microsoft YaHei" panose="020B0503020204020204" pitchFamily="34" charset="-122"/>
                  </a:rPr>
                  <a:t>道路工程研究所</a:t>
                </a:r>
                <a:endParaRPr lang="en-US" sz="1400" b="1" dirty="0">
                  <a:solidFill>
                    <a:schemeClr val="tx2"/>
                  </a:solidFill>
                  <a:latin typeface="Microsoft YaHei" panose="020B0503020204020204" pitchFamily="34" charset="-122"/>
                  <a:ea typeface="Microsoft YaHei" panose="020B0503020204020204" pitchFamily="34" charset="-122"/>
                </a:endParaRPr>
              </a:p>
            </p:txBody>
          </p:sp>
          <p:sp>
            <p:nvSpPr>
              <p:cNvPr id="96" name="Rechteck 32">
                <a:extLst>
                  <a:ext uri="{FF2B5EF4-FFF2-40B4-BE49-F238E27FC236}">
                    <a16:creationId xmlns:a16="http://schemas.microsoft.com/office/drawing/2014/main" id="{7F4C0AB6-275C-BE99-7CE9-0EAFC9F514B6}"/>
                  </a:ext>
                </a:extLst>
              </p:cNvPr>
              <p:cNvSpPr/>
              <p:nvPr/>
            </p:nvSpPr>
            <p:spPr>
              <a:xfrm>
                <a:off x="1789843" y="4917818"/>
                <a:ext cx="1085737" cy="184666"/>
              </a:xfrm>
              <a:prstGeom prst="rect">
                <a:avLst/>
              </a:prstGeom>
            </p:spPr>
            <p:txBody>
              <a:bodyPr wrap="square" lIns="0" tIns="0" rIns="0" bIns="0">
                <a:spAutoFit/>
              </a:bodyPr>
              <a:lstStyle/>
              <a:p>
                <a:endParaRPr lang="en-US" sz="1200" b="1">
                  <a:solidFill>
                    <a:schemeClr val="tx2"/>
                  </a:solidFill>
                </a:endParaRPr>
              </a:p>
            </p:txBody>
          </p:sp>
          <p:sp>
            <p:nvSpPr>
              <p:cNvPr id="97" name="Rechteck 36">
                <a:extLst>
                  <a:ext uri="{FF2B5EF4-FFF2-40B4-BE49-F238E27FC236}">
                    <a16:creationId xmlns:a16="http://schemas.microsoft.com/office/drawing/2014/main" id="{4E9C0BDE-52AD-2DCC-CE36-A40CE5543C5D}"/>
                  </a:ext>
                </a:extLst>
              </p:cNvPr>
              <p:cNvSpPr/>
              <p:nvPr/>
            </p:nvSpPr>
            <p:spPr>
              <a:xfrm flipV="1">
                <a:off x="633296" y="1672775"/>
                <a:ext cx="2472378" cy="457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99" name="Picture 2" descr="Logo of Chair and Institute of Highway Engineering">
              <a:extLst>
                <a:ext uri="{FF2B5EF4-FFF2-40B4-BE49-F238E27FC236}">
                  <a16:creationId xmlns:a16="http://schemas.microsoft.com/office/drawing/2014/main" id="{BC277EB9-9683-EB68-57CC-56E33F9352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50671" y="2995143"/>
              <a:ext cx="1992373" cy="5590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8291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0038" y="2847339"/>
            <a:ext cx="2870200" cy="452120"/>
          </a:xfrm>
          <a:prstGeom prst="rect">
            <a:avLst/>
          </a:prstGeom>
        </p:spPr>
        <p:txBody>
          <a:bodyPr vert="horz" wrap="square" lIns="0" tIns="12700" rIns="0" bIns="0" rtlCol="0">
            <a:spAutoFit/>
          </a:bodyPr>
          <a:lstStyle/>
          <a:p>
            <a:pPr marL="12700">
              <a:lnSpc>
                <a:spcPct val="100000"/>
              </a:lnSpc>
              <a:spcBef>
                <a:spcPts val="100"/>
              </a:spcBef>
            </a:pPr>
            <a:r>
              <a:rPr sz="2800" dirty="0">
                <a:latin typeface="微软雅黑" panose="020B0503020204020204" pitchFamily="34" charset="-122"/>
                <a:ea typeface="微软雅黑" panose="020B0503020204020204" pitchFamily="34" charset="-122"/>
              </a:rPr>
              <a:t>亚琛工大课程证书</a:t>
            </a:r>
          </a:p>
        </p:txBody>
      </p:sp>
      <p:sp>
        <p:nvSpPr>
          <p:cNvPr id="3" name="object 3"/>
          <p:cNvSpPr txBox="1"/>
          <p:nvPr/>
        </p:nvSpPr>
        <p:spPr>
          <a:xfrm>
            <a:off x="1764634" y="3996436"/>
            <a:ext cx="3950365" cy="1479892"/>
          </a:xfrm>
          <a:prstGeom prst="rect">
            <a:avLst/>
          </a:prstGeom>
        </p:spPr>
        <p:txBody>
          <a:bodyPr vert="horz" wrap="square" lIns="0" tIns="121920" rIns="0" bIns="0" rtlCol="0">
            <a:spAutoFit/>
          </a:bodyPr>
          <a:lstStyle/>
          <a:p>
            <a:pPr marL="190500" indent="-177800">
              <a:lnSpc>
                <a:spcPct val="100000"/>
              </a:lnSpc>
              <a:spcBef>
                <a:spcPts val="960"/>
              </a:spcBef>
              <a:buClr>
                <a:srgbClr val="00549F"/>
              </a:buClr>
              <a:buFont typeface="Arial"/>
              <a:buChar char="•"/>
              <a:tabLst>
                <a:tab pos="190500" algn="l"/>
              </a:tabLst>
            </a:pPr>
            <a:r>
              <a:rPr lang="en-US" sz="1600" spc="-5" dirty="0" smtClean="0">
                <a:latin typeface="微软雅黑" panose="020B0503020204020204" pitchFamily="34" charset="-122"/>
                <a:ea typeface="微软雅黑" panose="020B0503020204020204" pitchFamily="34" charset="-122"/>
                <a:cs typeface="微软雅黑"/>
              </a:rPr>
              <a:t>ECTS</a:t>
            </a:r>
            <a:r>
              <a:rPr sz="1600" dirty="0" smtClean="0">
                <a:latin typeface="微软雅黑" panose="020B0503020204020204" pitchFamily="34" charset="-122"/>
                <a:ea typeface="微软雅黑" panose="020B0503020204020204" pitchFamily="34" charset="-122"/>
                <a:cs typeface="微软雅黑"/>
              </a:rPr>
              <a:t>学分课程证书及成绩</a:t>
            </a:r>
            <a:endParaRPr sz="1600" dirty="0">
              <a:latin typeface="微软雅黑" panose="020B0503020204020204" pitchFamily="34" charset="-122"/>
              <a:ea typeface="微软雅黑" panose="020B0503020204020204" pitchFamily="34" charset="-122"/>
              <a:cs typeface="微软雅黑"/>
            </a:endParaRPr>
          </a:p>
          <a:p>
            <a:pPr marL="190500" indent="-177800">
              <a:lnSpc>
                <a:spcPct val="100000"/>
              </a:lnSpc>
              <a:spcBef>
                <a:spcPts val="865"/>
              </a:spcBef>
              <a:buClr>
                <a:srgbClr val="00549F"/>
              </a:buClr>
              <a:buFont typeface="Arial"/>
              <a:buChar char="•"/>
              <a:tabLst>
                <a:tab pos="190500" algn="l"/>
              </a:tabLst>
            </a:pPr>
            <a:r>
              <a:rPr sz="1600" dirty="0">
                <a:latin typeface="微软雅黑" panose="020B0503020204020204" pitchFamily="34" charset="-122"/>
                <a:ea typeface="微软雅黑" panose="020B0503020204020204" pitchFamily="34" charset="-122"/>
                <a:cs typeface="微软雅黑"/>
              </a:rPr>
              <a:t>每门课程的课程描述</a:t>
            </a:r>
          </a:p>
          <a:p>
            <a:pPr marL="190500" indent="-177800">
              <a:lnSpc>
                <a:spcPct val="100000"/>
              </a:lnSpc>
              <a:spcBef>
                <a:spcPts val="985"/>
              </a:spcBef>
              <a:buClr>
                <a:srgbClr val="00549F"/>
              </a:buClr>
              <a:buFont typeface="Arial"/>
              <a:buChar char="•"/>
              <a:tabLst>
                <a:tab pos="190500" algn="l"/>
              </a:tabLst>
            </a:pPr>
            <a:r>
              <a:rPr sz="1600" dirty="0">
                <a:latin typeface="微软雅黑" panose="020B0503020204020204" pitchFamily="34" charset="-122"/>
                <a:ea typeface="微软雅黑" panose="020B0503020204020204" pitchFamily="34" charset="-122"/>
                <a:cs typeface="微软雅黑"/>
              </a:rPr>
              <a:t>亚琛工大签章</a:t>
            </a:r>
          </a:p>
          <a:p>
            <a:pPr marL="190500" indent="-177800">
              <a:lnSpc>
                <a:spcPct val="100000"/>
              </a:lnSpc>
              <a:spcBef>
                <a:spcPts val="985"/>
              </a:spcBef>
              <a:buClr>
                <a:srgbClr val="00549F"/>
              </a:buClr>
              <a:buFont typeface="Arial"/>
              <a:buChar char="•"/>
              <a:tabLst>
                <a:tab pos="190500" algn="l"/>
              </a:tabLst>
            </a:pPr>
            <a:r>
              <a:rPr sz="1600" dirty="0">
                <a:latin typeface="微软雅黑" panose="020B0503020204020204" pitchFamily="34" charset="-122"/>
                <a:ea typeface="微软雅黑" panose="020B0503020204020204" pitchFamily="34" charset="-122"/>
                <a:cs typeface="微软雅黑"/>
              </a:rPr>
              <a:t>国际认可</a:t>
            </a:r>
          </a:p>
        </p:txBody>
      </p:sp>
      <p:sp>
        <p:nvSpPr>
          <p:cNvPr id="4" name="object 4"/>
          <p:cNvSpPr/>
          <p:nvPr/>
        </p:nvSpPr>
        <p:spPr>
          <a:xfrm>
            <a:off x="342738" y="4245518"/>
            <a:ext cx="1017260" cy="101726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3275"/>
            <a:ext cx="12192000" cy="252561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019288" y="396240"/>
            <a:ext cx="1908048" cy="265176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072973" y="409379"/>
            <a:ext cx="1800581" cy="2546951"/>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9951719" y="377952"/>
            <a:ext cx="1905000" cy="265176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10002873" y="391314"/>
            <a:ext cx="1800580" cy="2546951"/>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8028431" y="3054095"/>
            <a:ext cx="1905000" cy="2651760"/>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8080971" y="3068960"/>
            <a:ext cx="1800580" cy="2546951"/>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9951719" y="3054095"/>
            <a:ext cx="1905000" cy="2651760"/>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10002873" y="3068960"/>
            <a:ext cx="1800580" cy="2546951"/>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574644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p:cNvSpPr>
          <p:nvPr/>
        </p:nvSpPr>
        <p:spPr bwMode="auto">
          <a:xfrm>
            <a:off x="358809" y="375737"/>
            <a:ext cx="11799771"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lnSpc>
                <a:spcPct val="90000"/>
              </a:lnSpc>
            </a:pPr>
            <a:r>
              <a:rPr kumimoji="1" lang="zh-CN" altLang="en-US" sz="2400" dirty="0">
                <a:solidFill>
                  <a:schemeClr val="tx2"/>
                </a:solidFill>
                <a:latin typeface="Microsoft YaHei" panose="020B0503020204020204" pitchFamily="34" charset="-122"/>
                <a:ea typeface="Microsoft YaHei" panose="020B0503020204020204" pitchFamily="34" charset="-122"/>
                <a:cs typeface="Arial" panose="020B0604020202020204" pitchFamily="34" charset="0"/>
              </a:rPr>
              <a:t>奖学金及其他服务</a:t>
            </a:r>
          </a:p>
        </p:txBody>
      </p:sp>
      <p:sp>
        <p:nvSpPr>
          <p:cNvPr id="6" name="Rechteck 2">
            <a:extLst>
              <a:ext uri="{FF2B5EF4-FFF2-40B4-BE49-F238E27FC236}">
                <a16:creationId xmlns:a16="http://schemas.microsoft.com/office/drawing/2014/main" id="{85391191-479A-4F6F-BBB3-D4DC3879997C}"/>
              </a:ext>
            </a:extLst>
          </p:cNvPr>
          <p:cNvSpPr/>
          <p:nvPr/>
        </p:nvSpPr>
        <p:spPr>
          <a:xfrm>
            <a:off x="1970915" y="4257850"/>
            <a:ext cx="269272" cy="673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2" name="Rechteck 6">
            <a:extLst>
              <a:ext uri="{FF2B5EF4-FFF2-40B4-BE49-F238E27FC236}">
                <a16:creationId xmlns:a16="http://schemas.microsoft.com/office/drawing/2014/main" id="{777F8EAE-31AA-0BBF-0B2A-914CC564E185}"/>
              </a:ext>
            </a:extLst>
          </p:cNvPr>
          <p:cNvSpPr/>
          <p:nvPr/>
        </p:nvSpPr>
        <p:spPr>
          <a:xfrm>
            <a:off x="2568361" y="4011953"/>
            <a:ext cx="269272" cy="673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3" name="Rechteck 8">
            <a:extLst>
              <a:ext uri="{FF2B5EF4-FFF2-40B4-BE49-F238E27FC236}">
                <a16:creationId xmlns:a16="http://schemas.microsoft.com/office/drawing/2014/main" id="{4112133A-4F94-8DFA-2F1C-2F06252E4AAB}"/>
              </a:ext>
            </a:extLst>
          </p:cNvPr>
          <p:cNvSpPr/>
          <p:nvPr/>
        </p:nvSpPr>
        <p:spPr>
          <a:xfrm>
            <a:off x="3164255" y="3778211"/>
            <a:ext cx="269272" cy="673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4" name="Rechteck 9">
            <a:extLst>
              <a:ext uri="{FF2B5EF4-FFF2-40B4-BE49-F238E27FC236}">
                <a16:creationId xmlns:a16="http://schemas.microsoft.com/office/drawing/2014/main" id="{7469EAEC-27FF-4D69-AF3D-A2B2E1B57636}"/>
              </a:ext>
            </a:extLst>
          </p:cNvPr>
          <p:cNvSpPr/>
          <p:nvPr/>
        </p:nvSpPr>
        <p:spPr>
          <a:xfrm>
            <a:off x="3772601" y="3535119"/>
            <a:ext cx="269272" cy="673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5" name="Rechteck 10">
            <a:extLst>
              <a:ext uri="{FF2B5EF4-FFF2-40B4-BE49-F238E27FC236}">
                <a16:creationId xmlns:a16="http://schemas.microsoft.com/office/drawing/2014/main" id="{EC60E416-4F37-ED7C-EEEB-27F765228516}"/>
              </a:ext>
            </a:extLst>
          </p:cNvPr>
          <p:cNvSpPr/>
          <p:nvPr/>
        </p:nvSpPr>
        <p:spPr>
          <a:xfrm>
            <a:off x="4391550" y="3308856"/>
            <a:ext cx="269272" cy="673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6" name="Rechteck 10">
            <a:extLst>
              <a:ext uri="{FF2B5EF4-FFF2-40B4-BE49-F238E27FC236}">
                <a16:creationId xmlns:a16="http://schemas.microsoft.com/office/drawing/2014/main" id="{B795BA26-334E-1E75-78A5-E5F53080B306}"/>
              </a:ext>
            </a:extLst>
          </p:cNvPr>
          <p:cNvSpPr/>
          <p:nvPr/>
        </p:nvSpPr>
        <p:spPr>
          <a:xfrm>
            <a:off x="358810" y="1056927"/>
            <a:ext cx="4880848" cy="526316"/>
          </a:xfrm>
          <a:prstGeom prst="rect">
            <a:avLst/>
          </a:prstGeom>
          <a:solidFill>
            <a:srgbClr val="F6A8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de-DE" dirty="0" err="1"/>
              <a:t>奖学金</a:t>
            </a:r>
            <a:endParaRPr lang="de-DE" dirty="0"/>
          </a:p>
        </p:txBody>
      </p:sp>
      <p:sp>
        <p:nvSpPr>
          <p:cNvPr id="17" name="Textfeld 6">
            <a:extLst>
              <a:ext uri="{FF2B5EF4-FFF2-40B4-BE49-F238E27FC236}">
                <a16:creationId xmlns:a16="http://schemas.microsoft.com/office/drawing/2014/main" id="{751F70E2-A229-4393-2EBF-4A757C4A9008}"/>
              </a:ext>
            </a:extLst>
          </p:cNvPr>
          <p:cNvSpPr txBox="1"/>
          <p:nvPr/>
        </p:nvSpPr>
        <p:spPr>
          <a:xfrm>
            <a:off x="358808" y="1678205"/>
            <a:ext cx="4860551" cy="429399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spcAft>
                <a:spcPts val="800"/>
              </a:spcAft>
              <a:buClr>
                <a:schemeClr val="accent5"/>
              </a:buClr>
              <a:buSzPct val="70000"/>
              <a:buFont typeface="Wingdings 3" panose="05040102010807070707" pitchFamily="18" charset="2"/>
              <a:buChar char="u"/>
            </a:pPr>
            <a:r>
              <a:rPr lang="en-US" altLang="zh-CN" sz="1600" b="1" dirty="0">
                <a:solidFill>
                  <a:schemeClr val="tx1"/>
                </a:solidFill>
                <a:latin typeface="Microsoft YaHei Light" panose="020B0502040204020203" pitchFamily="34" charset="-122"/>
                <a:ea typeface="Microsoft YaHei Light" panose="020B0502040204020203" pitchFamily="34" charset="-122"/>
                <a:cs typeface="楷体"/>
              </a:rPr>
              <a:t>GEC</a:t>
            </a:r>
            <a:r>
              <a:rPr lang="zh-CN" altLang="en-US" sz="1600" b="1" dirty="0">
                <a:solidFill>
                  <a:schemeClr val="tx1"/>
                </a:solidFill>
                <a:latin typeface="Microsoft YaHei Light" panose="020B0502040204020203" pitchFamily="34" charset="-122"/>
                <a:ea typeface="Microsoft YaHei Light" panose="020B0502040204020203" pitchFamily="34" charset="-122"/>
                <a:cs typeface="楷体"/>
              </a:rPr>
              <a:t> </a:t>
            </a:r>
            <a:r>
              <a:rPr lang="en-US" altLang="zh-CN" sz="1600" b="1" dirty="0">
                <a:solidFill>
                  <a:schemeClr val="tx1"/>
                </a:solidFill>
                <a:latin typeface="Microsoft YaHei Light" panose="020B0502040204020203" pitchFamily="34" charset="-122"/>
                <a:ea typeface="Microsoft YaHei Light" panose="020B0502040204020203" pitchFamily="34" charset="-122"/>
                <a:cs typeface="楷体"/>
              </a:rPr>
              <a:t>(4+2</a:t>
            </a:r>
            <a:r>
              <a:rPr lang="zh-CN" altLang="en-US" sz="1600" b="1" dirty="0">
                <a:solidFill>
                  <a:schemeClr val="tx1"/>
                </a:solidFill>
                <a:latin typeface="Microsoft YaHei Light" panose="020B0502040204020203" pitchFamily="34" charset="-122"/>
                <a:ea typeface="Microsoft YaHei Light" panose="020B0502040204020203" pitchFamily="34" charset="-122"/>
                <a:cs typeface="楷体"/>
              </a:rPr>
              <a:t> </a:t>
            </a:r>
            <a:r>
              <a:rPr lang="en-US" altLang="zh-CN" sz="1600" b="1" dirty="0">
                <a:solidFill>
                  <a:schemeClr val="tx1"/>
                </a:solidFill>
                <a:latin typeface="Microsoft YaHei Light" panose="020B0502040204020203" pitchFamily="34" charset="-122"/>
                <a:ea typeface="Microsoft YaHei Light" panose="020B0502040204020203" pitchFamily="34" charset="-122"/>
                <a:cs typeface="楷体"/>
              </a:rPr>
              <a:t>|</a:t>
            </a:r>
            <a:r>
              <a:rPr lang="zh-CN" altLang="en-US" sz="1600" b="1" dirty="0">
                <a:solidFill>
                  <a:schemeClr val="tx1"/>
                </a:solidFill>
                <a:latin typeface="Microsoft YaHei Light" panose="020B0502040204020203" pitchFamily="34" charset="-122"/>
                <a:ea typeface="Microsoft YaHei Light" panose="020B0502040204020203" pitchFamily="34" charset="-122"/>
                <a:cs typeface="楷体"/>
              </a:rPr>
              <a:t> </a:t>
            </a:r>
            <a:r>
              <a:rPr lang="en-US" altLang="zh-CN" sz="1600" b="1" dirty="0">
                <a:solidFill>
                  <a:schemeClr val="tx1"/>
                </a:solidFill>
                <a:latin typeface="Microsoft YaHei Light" panose="020B0502040204020203" pitchFamily="34" charset="-122"/>
                <a:ea typeface="Microsoft YaHei Light" panose="020B0502040204020203" pitchFamily="34" charset="-122"/>
                <a:cs typeface="楷体"/>
              </a:rPr>
              <a:t>3+1+2)</a:t>
            </a:r>
            <a:r>
              <a:rPr lang="zh-CN" altLang="en-US" sz="1600" b="1" dirty="0">
                <a:solidFill>
                  <a:schemeClr val="tx1"/>
                </a:solidFill>
                <a:latin typeface="Microsoft YaHei Light" panose="020B0502040204020203" pitchFamily="34" charset="-122"/>
                <a:ea typeface="Microsoft YaHei Light" panose="020B0502040204020203" pitchFamily="34" charset="-122"/>
                <a:cs typeface="楷体"/>
              </a:rPr>
              <a:t> 项目专属奖学金</a:t>
            </a:r>
            <a:endParaRPr lang="en-US" altLang="zh-CN" sz="1600" b="1" dirty="0">
              <a:solidFill>
                <a:schemeClr val="tx1"/>
              </a:solidFill>
              <a:latin typeface="Microsoft YaHei Light" panose="020B0502040204020203" pitchFamily="34" charset="-122"/>
              <a:ea typeface="Microsoft YaHei Light" panose="020B0502040204020203" pitchFamily="34" charset="-122"/>
              <a:cs typeface="楷体"/>
            </a:endParaRPr>
          </a:p>
          <a:p>
            <a:pPr>
              <a:spcAft>
                <a:spcPts val="800"/>
              </a:spcAft>
              <a:buClr>
                <a:schemeClr val="accent5"/>
              </a:buClr>
              <a:buSzPct val="70000"/>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     杰出表现奖</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a:spcAft>
                <a:spcPts val="800"/>
              </a:spcAft>
              <a:buClr>
                <a:schemeClr val="accent5"/>
              </a:buClr>
              <a:buSzPct val="70000"/>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     优秀学生奖</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a:spcAft>
                <a:spcPts val="800"/>
              </a:spcAft>
              <a:buClr>
                <a:schemeClr val="accent5"/>
              </a:buClr>
              <a:buSzPct val="70000"/>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     明日之星奖（夏令营</a:t>
            </a:r>
            <a:r>
              <a:rPr lang="en-US" altLang="zh-CN" sz="1600" dirty="0">
                <a:solidFill>
                  <a:schemeClr val="tx1"/>
                </a:solidFill>
                <a:latin typeface="Microsoft YaHei Light" panose="020B0502040204020203" pitchFamily="34" charset="-122"/>
                <a:ea typeface="Microsoft YaHei Light" panose="020B0502040204020203" pitchFamily="34" charset="-122"/>
                <a:cs typeface="楷体"/>
              </a:rPr>
              <a:t>/</a:t>
            </a: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冬令营奖学金）</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800"/>
              </a:spcAft>
              <a:buClr>
                <a:schemeClr val="accent5"/>
              </a:buClr>
              <a:buSzPct val="70000"/>
              <a:buFont typeface="Wingdings 3" panose="05040102010807070707" pitchFamily="18" charset="2"/>
              <a:buChar char="u"/>
            </a:pPr>
            <a:r>
              <a:rPr lang="zh-CN" altLang="en-US" sz="1600" b="1" dirty="0">
                <a:solidFill>
                  <a:schemeClr val="tx1"/>
                </a:solidFill>
                <a:latin typeface="Microsoft YaHei Light" panose="020B0502040204020203" pitchFamily="34" charset="-122"/>
                <a:ea typeface="Microsoft YaHei Light" panose="020B0502040204020203" pitchFamily="34" charset="-122"/>
                <a:cs typeface="楷体"/>
              </a:rPr>
              <a:t>工程类硕士奖学金</a:t>
            </a:r>
            <a:endParaRPr lang="en-US" altLang="zh-CN" sz="1600" b="1" dirty="0">
              <a:solidFill>
                <a:schemeClr val="tx1"/>
              </a:solidFill>
              <a:latin typeface="Microsoft YaHei Light" panose="020B0502040204020203" pitchFamily="34" charset="-122"/>
              <a:ea typeface="Microsoft YaHei Light" panose="020B0502040204020203" pitchFamily="34" charset="-122"/>
              <a:cs typeface="楷体"/>
            </a:endParaRPr>
          </a:p>
          <a:p>
            <a:pPr marL="301625" indent="-301625">
              <a:spcAft>
                <a:spcPts val="800"/>
              </a:spcAft>
              <a:buClr>
                <a:schemeClr val="accent5"/>
              </a:buClr>
              <a:buSzPct val="70000"/>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     女性工程师奖学金</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301625" indent="-301625">
              <a:spcAft>
                <a:spcPts val="800"/>
              </a:spcAft>
              <a:buClr>
                <a:schemeClr val="accent5"/>
              </a:buClr>
              <a:buSzPct val="70000"/>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     最具潜力学生奖学金</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301625" indent="-301625">
              <a:spcAft>
                <a:spcPts val="800"/>
              </a:spcAft>
              <a:buClr>
                <a:schemeClr val="accent5"/>
              </a:buClr>
              <a:buSzPct val="70000"/>
            </a:pPr>
            <a:r>
              <a:rPr lang="en-US" altLang="zh-CN" sz="1600" dirty="0">
                <a:solidFill>
                  <a:schemeClr val="tx1"/>
                </a:solidFill>
                <a:latin typeface="Microsoft YaHei Light" panose="020B0502040204020203" pitchFamily="34" charset="-122"/>
                <a:ea typeface="Microsoft YaHei Light" panose="020B0502040204020203" pitchFamily="34" charset="-122"/>
                <a:cs typeface="楷体"/>
              </a:rPr>
              <a:t>	</a:t>
            </a: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合作高校优秀学生奖学金</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800"/>
              </a:spcAft>
              <a:buClr>
                <a:schemeClr val="accent5"/>
              </a:buClr>
              <a:buSzPct val="70000"/>
              <a:buFont typeface="Wingdings 3" panose="05040102010807070707" pitchFamily="18" charset="2"/>
              <a:buChar char="u"/>
            </a:pPr>
            <a:r>
              <a:rPr lang="zh-CN" altLang="en-US" sz="1600" b="1" dirty="0">
                <a:solidFill>
                  <a:schemeClr val="tx1"/>
                </a:solidFill>
                <a:latin typeface="Microsoft YaHei Light" panose="020B0502040204020203" pitchFamily="34" charset="-122"/>
                <a:ea typeface="Microsoft YaHei Light" panose="020B0502040204020203" pitchFamily="34" charset="-122"/>
                <a:cs typeface="楷体"/>
              </a:rPr>
              <a:t>硕士学习期间奖学金</a:t>
            </a:r>
            <a:endParaRPr lang="en-US" altLang="zh-CN" sz="1600" b="1" dirty="0">
              <a:solidFill>
                <a:schemeClr val="tx1"/>
              </a:solidFill>
              <a:latin typeface="Microsoft YaHei Light" panose="020B0502040204020203" pitchFamily="34" charset="-122"/>
              <a:ea typeface="Microsoft YaHei Light" panose="020B0502040204020203" pitchFamily="34" charset="-122"/>
              <a:cs typeface="楷体"/>
            </a:endParaRPr>
          </a:p>
          <a:p>
            <a:pPr marL="301625" indent="-301625">
              <a:spcAft>
                <a:spcPts val="800"/>
              </a:spcAft>
              <a:buClr>
                <a:schemeClr val="accent5"/>
              </a:buClr>
              <a:buSzPct val="70000"/>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     优秀学生奖学金</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301625" indent="-301625">
              <a:spcAft>
                <a:spcPts val="800"/>
              </a:spcAft>
              <a:buClr>
                <a:schemeClr val="accent5"/>
              </a:buClr>
              <a:buSzPct val="70000"/>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     优秀德语奖学金</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301625" indent="-301625">
              <a:spcAft>
                <a:spcPts val="800"/>
              </a:spcAft>
              <a:buClr>
                <a:schemeClr val="accent5"/>
              </a:buClr>
              <a:buSzPct val="70000"/>
            </a:pPr>
            <a:r>
              <a:rPr lang="en-US" altLang="zh-CN" sz="1600" dirty="0">
                <a:solidFill>
                  <a:schemeClr val="tx1"/>
                </a:solidFill>
                <a:latin typeface="Microsoft YaHei Light" panose="020B0502040204020203" pitchFamily="34" charset="-122"/>
                <a:ea typeface="Microsoft YaHei Light" panose="020B0502040204020203" pitchFamily="34" charset="-122"/>
                <a:cs typeface="楷体"/>
              </a:rPr>
              <a:t>	</a:t>
            </a: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社会责任奖学金</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p:txBody>
      </p:sp>
      <p:sp>
        <p:nvSpPr>
          <p:cNvPr id="18" name="Textfeld 6">
            <a:extLst>
              <a:ext uri="{FF2B5EF4-FFF2-40B4-BE49-F238E27FC236}">
                <a16:creationId xmlns:a16="http://schemas.microsoft.com/office/drawing/2014/main" id="{14A584DD-48CD-7DC5-4288-A18B4A428E0C}"/>
              </a:ext>
            </a:extLst>
          </p:cNvPr>
          <p:cNvSpPr txBox="1"/>
          <p:nvPr/>
        </p:nvSpPr>
        <p:spPr>
          <a:xfrm>
            <a:off x="6952345" y="1689137"/>
            <a:ext cx="4642561" cy="171435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职业发展咨询</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就业信息平台</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工作职位申请建议、培训</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企业招聘会、企业工作营等活动</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出具推荐信、证明文件等</a:t>
            </a:r>
            <a:endParaRPr lang="en-US" altLang="zh-CN" sz="1700" dirty="0">
              <a:solidFill>
                <a:schemeClr val="tx1"/>
              </a:solidFill>
              <a:latin typeface="Microsoft YaHei Light" panose="020B0502040204020203" pitchFamily="34" charset="-122"/>
              <a:ea typeface="Microsoft YaHei Light" panose="020B0502040204020203" pitchFamily="34" charset="-122"/>
              <a:cs typeface="楷体"/>
            </a:endParaRPr>
          </a:p>
          <a:p>
            <a:pPr lvl="1">
              <a:spcAft>
                <a:spcPts val="1800"/>
              </a:spcAft>
              <a:buClr>
                <a:schemeClr val="accent5"/>
              </a:buClr>
              <a:buSzPct val="70000"/>
            </a:pPr>
            <a:endParaRPr lang="en-US" altLang="zh-CN" sz="1700" dirty="0">
              <a:solidFill>
                <a:schemeClr val="tx1"/>
              </a:solidFill>
              <a:latin typeface="Microsoft YaHei Light" panose="020B0502040204020203" pitchFamily="34" charset="-122"/>
              <a:ea typeface="Microsoft YaHei Light" panose="020B0502040204020203" pitchFamily="34" charset="-122"/>
              <a:cs typeface="楷体"/>
            </a:endParaRPr>
          </a:p>
        </p:txBody>
      </p:sp>
      <p:sp>
        <p:nvSpPr>
          <p:cNvPr id="19" name="Rechteck 10">
            <a:extLst>
              <a:ext uri="{FF2B5EF4-FFF2-40B4-BE49-F238E27FC236}">
                <a16:creationId xmlns:a16="http://schemas.microsoft.com/office/drawing/2014/main" id="{71FA1377-D0CD-F195-7840-5265C43E2914}"/>
              </a:ext>
            </a:extLst>
          </p:cNvPr>
          <p:cNvSpPr/>
          <p:nvPr/>
        </p:nvSpPr>
        <p:spPr>
          <a:xfrm>
            <a:off x="6972642" y="3681520"/>
            <a:ext cx="4642561" cy="526316"/>
          </a:xfrm>
          <a:prstGeom prst="rect">
            <a:avLst/>
          </a:prstGeom>
          <a:solidFill>
            <a:srgbClr val="F6A8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kumimoji="1" lang="zh-CN" altLang="en-US" dirty="0">
                <a:solidFill>
                  <a:schemeClr val="bg1"/>
                </a:solidFill>
                <a:latin typeface="Microsoft YaHei" panose="020B0503020204020204" pitchFamily="34" charset="-122"/>
                <a:ea typeface="Microsoft YaHei" panose="020B0503020204020204" pitchFamily="34" charset="-122"/>
                <a:cs typeface="楷体"/>
              </a:rPr>
              <a:t>硕士学生服务</a:t>
            </a:r>
          </a:p>
        </p:txBody>
      </p:sp>
      <p:sp>
        <p:nvSpPr>
          <p:cNvPr id="20" name="Rechteck 10">
            <a:extLst>
              <a:ext uri="{FF2B5EF4-FFF2-40B4-BE49-F238E27FC236}">
                <a16:creationId xmlns:a16="http://schemas.microsoft.com/office/drawing/2014/main" id="{60B46046-EF63-382F-D59F-906FFE03FC4A}"/>
              </a:ext>
            </a:extLst>
          </p:cNvPr>
          <p:cNvSpPr/>
          <p:nvPr/>
        </p:nvSpPr>
        <p:spPr>
          <a:xfrm>
            <a:off x="6952344" y="1069782"/>
            <a:ext cx="4642561" cy="526316"/>
          </a:xfrm>
          <a:prstGeom prst="rect">
            <a:avLst/>
          </a:prstGeom>
          <a:solidFill>
            <a:srgbClr val="F6A8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kumimoji="1" lang="zh-CN" altLang="en-US" dirty="0">
                <a:solidFill>
                  <a:schemeClr val="bg1"/>
                </a:solidFill>
                <a:latin typeface="Microsoft YaHei" panose="020B0503020204020204" pitchFamily="34" charset="-122"/>
                <a:ea typeface="Microsoft YaHei" panose="020B0503020204020204" pitchFamily="34" charset="-122"/>
                <a:cs typeface="楷体"/>
              </a:rPr>
              <a:t>职业发展中心</a:t>
            </a:r>
            <a:endParaRPr lang="de-DE" dirty="0">
              <a:solidFill>
                <a:schemeClr val="bg1"/>
              </a:solidFill>
            </a:endParaRPr>
          </a:p>
        </p:txBody>
      </p:sp>
      <p:sp>
        <p:nvSpPr>
          <p:cNvPr id="21" name="Textfeld 6">
            <a:extLst>
              <a:ext uri="{FF2B5EF4-FFF2-40B4-BE49-F238E27FC236}">
                <a16:creationId xmlns:a16="http://schemas.microsoft.com/office/drawing/2014/main" id="{A50DDD8E-F076-1287-3632-F4A1928B384D}"/>
              </a:ext>
            </a:extLst>
          </p:cNvPr>
          <p:cNvSpPr txBox="1"/>
          <p:nvPr/>
        </p:nvSpPr>
        <p:spPr>
          <a:xfrm>
            <a:off x="6952344" y="4257850"/>
            <a:ext cx="4462660" cy="171435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国际学生公寓</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签证、居留等行政事务支持</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硕士学习咨询</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校友网络</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社交、参观活动组织</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1800"/>
              </a:spcAft>
              <a:buClr>
                <a:schemeClr val="accent5"/>
              </a:buClr>
              <a:buSzPct val="70000"/>
              <a:buFont typeface="Wingdings 3" panose="05040102010807070707" pitchFamily="18" charset="2"/>
              <a:buChar char="u"/>
            </a:pPr>
            <a:endParaRPr lang="en-US" altLang="zh-CN" sz="1700" b="1" dirty="0">
              <a:solidFill>
                <a:schemeClr val="tx1"/>
              </a:solidFill>
              <a:latin typeface="Microsoft YaHei Light" panose="020B0502040204020203" pitchFamily="34" charset="-122"/>
              <a:ea typeface="Microsoft YaHei Light" panose="020B0502040204020203" pitchFamily="34" charset="-122"/>
              <a:cs typeface="楷体"/>
            </a:endParaRPr>
          </a:p>
        </p:txBody>
      </p:sp>
    </p:spTree>
    <p:extLst>
      <p:ext uri="{BB962C8B-B14F-4D97-AF65-F5344CB8AC3E}">
        <p14:creationId xmlns:p14="http://schemas.microsoft.com/office/powerpoint/2010/main" val="654361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亚琛工大国际硕士学位证书</a:t>
            </a:r>
          </a:p>
        </p:txBody>
      </p:sp>
      <p:pic>
        <p:nvPicPr>
          <p:cNvPr id="7" name="Picture 6" descr="Graphical user interface&#10;&#10;Description automatically generated">
            <a:extLst>
              <a:ext uri="{FF2B5EF4-FFF2-40B4-BE49-F238E27FC236}">
                <a16:creationId xmlns:a16="http://schemas.microsoft.com/office/drawing/2014/main" id="{E1C9C2EF-A8FC-2F43-9A7C-C169399158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39663" y="1324532"/>
            <a:ext cx="2955624" cy="4118540"/>
          </a:xfrm>
          <a:prstGeom prst="rect">
            <a:avLst/>
          </a:prstGeom>
          <a:ln>
            <a:solidFill>
              <a:schemeClr val="accent1"/>
            </a:solidFill>
          </a:ln>
        </p:spPr>
      </p:pic>
      <p:pic>
        <p:nvPicPr>
          <p:cNvPr id="8" name="Picture 7" descr="Graphical user interface, text&#10;&#10;Description automatically generated">
            <a:extLst>
              <a:ext uri="{FF2B5EF4-FFF2-40B4-BE49-F238E27FC236}">
                <a16:creationId xmlns:a16="http://schemas.microsoft.com/office/drawing/2014/main" id="{8035C58D-59F0-0E40-8436-8471DFC27E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96715" y="1324532"/>
            <a:ext cx="2912408" cy="4118540"/>
          </a:xfrm>
          <a:prstGeom prst="rect">
            <a:avLst/>
          </a:prstGeom>
          <a:ln>
            <a:solidFill>
              <a:schemeClr val="accent1"/>
            </a:solidFill>
          </a:ln>
        </p:spPr>
      </p:pic>
    </p:spTree>
    <p:extLst>
      <p:ext uri="{BB962C8B-B14F-4D97-AF65-F5344CB8AC3E}">
        <p14:creationId xmlns:p14="http://schemas.microsoft.com/office/powerpoint/2010/main" val="1390379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毕业前景</a:t>
            </a:r>
          </a:p>
        </p:txBody>
      </p:sp>
      <p:sp>
        <p:nvSpPr>
          <p:cNvPr id="5" name="Content Placeholder 4">
            <a:extLst>
              <a:ext uri="{FF2B5EF4-FFF2-40B4-BE49-F238E27FC236}">
                <a16:creationId xmlns:a16="http://schemas.microsoft.com/office/drawing/2014/main" id="{B59AB81B-B147-CD06-7EDF-2195C3B79EF3}"/>
              </a:ext>
            </a:extLst>
          </p:cNvPr>
          <p:cNvSpPr>
            <a:spLocks noGrp="1"/>
          </p:cNvSpPr>
          <p:nvPr>
            <p:ph idx="1"/>
          </p:nvPr>
        </p:nvSpPr>
        <p:spPr/>
        <p:txBody>
          <a:bodyPr/>
          <a:lstStyle/>
          <a:p>
            <a:endParaRPr lang="en-CN"/>
          </a:p>
        </p:txBody>
      </p:sp>
      <p:sp>
        <p:nvSpPr>
          <p:cNvPr id="6" name="Rechteck 10">
            <a:extLst>
              <a:ext uri="{FF2B5EF4-FFF2-40B4-BE49-F238E27FC236}">
                <a16:creationId xmlns:a16="http://schemas.microsoft.com/office/drawing/2014/main" id="{9AA99543-1AF0-2C47-3043-E3E1291307BA}"/>
              </a:ext>
            </a:extLst>
          </p:cNvPr>
          <p:cNvSpPr/>
          <p:nvPr/>
        </p:nvSpPr>
        <p:spPr>
          <a:xfrm>
            <a:off x="383998" y="3542378"/>
            <a:ext cx="5268219" cy="526316"/>
          </a:xfrm>
          <a:prstGeom prst="rect">
            <a:avLst/>
          </a:prstGeom>
          <a:solidFill>
            <a:srgbClr val="0054A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zh-CN" altLang="en-US" b="1" dirty="0">
                <a:latin typeface="Microsoft YaHei Light" panose="020B0502040204020203" pitchFamily="34" charset="-122"/>
                <a:ea typeface="Microsoft YaHei Light" panose="020B0502040204020203" pitchFamily="34" charset="-122"/>
              </a:rPr>
              <a:t>就业市场上中国学生的多种选择</a:t>
            </a:r>
            <a:endParaRPr lang="en-US" altLang="zh-CN" b="1" dirty="0">
              <a:latin typeface="Microsoft YaHei Light" panose="020B0502040204020203" pitchFamily="34" charset="-122"/>
              <a:ea typeface="Microsoft YaHei Light" panose="020B0502040204020203" pitchFamily="34" charset="-122"/>
            </a:endParaRPr>
          </a:p>
        </p:txBody>
      </p:sp>
      <p:sp>
        <p:nvSpPr>
          <p:cNvPr id="10" name="文本框 1">
            <a:extLst>
              <a:ext uri="{FF2B5EF4-FFF2-40B4-BE49-F238E27FC236}">
                <a16:creationId xmlns:a16="http://schemas.microsoft.com/office/drawing/2014/main" id="{4D868F83-A5D6-4BA6-B1BC-CF386E590BEC}"/>
              </a:ext>
            </a:extLst>
          </p:cNvPr>
          <p:cNvSpPr txBox="1"/>
          <p:nvPr/>
        </p:nvSpPr>
        <p:spPr>
          <a:xfrm>
            <a:off x="383999" y="1516044"/>
            <a:ext cx="5265742" cy="1938992"/>
          </a:xfrm>
          <a:prstGeom prst="rect">
            <a:avLst/>
          </a:prstGeom>
          <a:noFill/>
        </p:spPr>
        <p:txBody>
          <a:bodyPr wrap="square" rtlCol="0">
            <a:spAutoFit/>
          </a:bodyPr>
          <a:lstStyle/>
          <a:p>
            <a:pPr marL="285750" indent="-285750">
              <a:lnSpc>
                <a:spcPct val="150000"/>
              </a:lnSpc>
              <a:buClr>
                <a:srgbClr val="3760A5"/>
              </a:buClr>
              <a:buSzPct val="100000"/>
              <a:buFont typeface="Arial" panose="020B0604020202020204" pitchFamily="34" charset="0"/>
              <a:buChar char="•"/>
            </a:pPr>
            <a:r>
              <a:rPr lang="de-DE" altLang="zh-CN" sz="1600" dirty="0">
                <a:latin typeface="Microsoft YaHei Light" panose="020B0502040204020203" pitchFamily="34" charset="-122"/>
                <a:ea typeface="Microsoft YaHei Light" panose="020B0502040204020203" pitchFamily="34" charset="-122"/>
                <a:cs typeface="楷体"/>
              </a:rPr>
              <a:t>21%</a:t>
            </a:r>
            <a:r>
              <a:rPr lang="zh-CN" altLang="zh-CN" sz="1600" dirty="0">
                <a:latin typeface="Microsoft YaHei Light" panose="020B0502040204020203" pitchFamily="34" charset="-122"/>
                <a:ea typeface="Microsoft YaHei Light" panose="020B0502040204020203" pitchFamily="34" charset="-122"/>
                <a:cs typeface="楷体"/>
              </a:rPr>
              <a:t>的学生在完成毕业论文前，就已经找到工作</a:t>
            </a:r>
            <a:endParaRPr lang="en-US" altLang="zh-CN" sz="16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buClr>
                <a:srgbClr val="3760A5"/>
              </a:buClr>
              <a:buSzPct val="100000"/>
              <a:buFont typeface="Arial" panose="020B0604020202020204" pitchFamily="34" charset="0"/>
              <a:buChar char="•"/>
            </a:pPr>
            <a:r>
              <a:rPr lang="de-DE" altLang="zh-CN" sz="1600" dirty="0">
                <a:latin typeface="Microsoft YaHei Light" panose="020B0502040204020203" pitchFamily="34" charset="-122"/>
                <a:ea typeface="Microsoft YaHei Light" panose="020B0502040204020203" pitchFamily="34" charset="-122"/>
                <a:cs typeface="楷体"/>
              </a:rPr>
              <a:t>90%</a:t>
            </a:r>
            <a:r>
              <a:rPr lang="zh-CN" altLang="zh-CN" sz="1600" dirty="0">
                <a:latin typeface="Microsoft YaHei Light" panose="020B0502040204020203" pitchFamily="34" charset="-122"/>
                <a:ea typeface="Microsoft YaHei Light" panose="020B0502040204020203" pitchFamily="34" charset="-122"/>
                <a:cs typeface="楷体"/>
              </a:rPr>
              <a:t>的学生在毕业后</a:t>
            </a:r>
            <a:r>
              <a:rPr lang="de-DE" altLang="zh-CN" sz="1600" dirty="0">
                <a:latin typeface="Microsoft YaHei Light" panose="020B0502040204020203" pitchFamily="34" charset="-122"/>
                <a:ea typeface="Microsoft YaHei Light" panose="020B0502040204020203" pitchFamily="34" charset="-122"/>
                <a:cs typeface="楷体"/>
              </a:rPr>
              <a:t>6</a:t>
            </a:r>
            <a:r>
              <a:rPr lang="zh-CN" altLang="zh-CN" sz="1600" dirty="0">
                <a:latin typeface="Microsoft YaHei Light" panose="020B0502040204020203" pitchFamily="34" charset="-122"/>
                <a:ea typeface="Microsoft YaHei Light" panose="020B0502040204020203" pitchFamily="34" charset="-122"/>
                <a:cs typeface="楷体"/>
              </a:rPr>
              <a:t>个月内找到工作位置</a:t>
            </a:r>
            <a:endParaRPr lang="en-US" altLang="zh-CN" sz="16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buClr>
                <a:srgbClr val="3760A5"/>
              </a:buClr>
              <a:buSzPct val="100000"/>
              <a:buFont typeface="Arial" panose="020B0604020202020204" pitchFamily="34" charset="0"/>
              <a:buChar char="•"/>
            </a:pPr>
            <a:r>
              <a:rPr lang="de-DE" altLang="zh-CN" sz="1600" dirty="0">
                <a:latin typeface="Microsoft YaHei Light" panose="020B0502040204020203" pitchFamily="34" charset="-122"/>
                <a:ea typeface="Microsoft YaHei Light" panose="020B0502040204020203" pitchFamily="34" charset="-122"/>
                <a:cs typeface="楷体"/>
              </a:rPr>
              <a:t>70%</a:t>
            </a:r>
            <a:r>
              <a:rPr lang="zh-CN" altLang="zh-CN" sz="1600" dirty="0">
                <a:latin typeface="Microsoft YaHei Light" panose="020B0502040204020203" pitchFamily="34" charset="-122"/>
                <a:ea typeface="Microsoft YaHei Light" panose="020B0502040204020203" pitchFamily="34" charset="-122"/>
                <a:cs typeface="楷体"/>
              </a:rPr>
              <a:t>的学生在德国找到工作，</a:t>
            </a:r>
            <a:r>
              <a:rPr lang="de-DE" altLang="zh-CN" sz="1600" dirty="0">
                <a:latin typeface="Microsoft YaHei Light" panose="020B0502040204020203" pitchFamily="34" charset="-122"/>
                <a:ea typeface="Microsoft YaHei Light" panose="020B0502040204020203" pitchFamily="34" charset="-122"/>
                <a:cs typeface="楷体"/>
              </a:rPr>
              <a:t>15%</a:t>
            </a:r>
            <a:r>
              <a:rPr lang="zh-CN" altLang="zh-CN" sz="1600" dirty="0">
                <a:latin typeface="Microsoft YaHei Light" panose="020B0502040204020203" pitchFamily="34" charset="-122"/>
                <a:ea typeface="Microsoft YaHei Light" panose="020B0502040204020203" pitchFamily="34" charset="-122"/>
                <a:cs typeface="楷体"/>
              </a:rPr>
              <a:t>回本国就业，还有</a:t>
            </a:r>
            <a:r>
              <a:rPr lang="de-DE" altLang="zh-CN" sz="1600" dirty="0">
                <a:latin typeface="Microsoft YaHei Light" panose="020B0502040204020203" pitchFamily="34" charset="-122"/>
                <a:ea typeface="Microsoft YaHei Light" panose="020B0502040204020203" pitchFamily="34" charset="-122"/>
                <a:cs typeface="楷体"/>
              </a:rPr>
              <a:t>15%</a:t>
            </a:r>
            <a:r>
              <a:rPr lang="zh-CN" altLang="zh-CN" sz="1600" dirty="0">
                <a:latin typeface="Microsoft YaHei Light" panose="020B0502040204020203" pitchFamily="34" charset="-122"/>
                <a:ea typeface="Microsoft YaHei Light" panose="020B0502040204020203" pitchFamily="34" charset="-122"/>
                <a:cs typeface="楷体"/>
              </a:rPr>
              <a:t>学生去其他国家工作</a:t>
            </a:r>
            <a:endParaRPr lang="en-US" altLang="zh-CN" sz="16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buClr>
                <a:srgbClr val="3760A5"/>
              </a:buClr>
              <a:buSzPct val="100000"/>
              <a:buFont typeface="Arial" panose="020B0604020202020204" pitchFamily="34" charset="0"/>
              <a:buChar char="•"/>
            </a:pPr>
            <a:r>
              <a:rPr lang="zh-CN" altLang="zh-CN" sz="1600" dirty="0">
                <a:latin typeface="Microsoft YaHei Light" panose="020B0502040204020203" pitchFamily="34" charset="-122"/>
                <a:ea typeface="Microsoft YaHei Light" panose="020B0502040204020203" pitchFamily="34" charset="-122"/>
                <a:cs typeface="楷体"/>
              </a:rPr>
              <a:t>起步年薪在</a:t>
            </a:r>
            <a:r>
              <a:rPr lang="de-DE" altLang="zh-CN" sz="1600" b="1" dirty="0">
                <a:solidFill>
                  <a:srgbClr val="C00000"/>
                </a:solidFill>
                <a:latin typeface="Microsoft YaHei Light" panose="020B0502040204020203" pitchFamily="34" charset="-122"/>
                <a:ea typeface="Microsoft YaHei Light" panose="020B0502040204020203" pitchFamily="34" charset="-122"/>
                <a:cs typeface="楷体"/>
              </a:rPr>
              <a:t>50000-65000</a:t>
            </a:r>
            <a:r>
              <a:rPr lang="zh-CN" altLang="zh-CN" sz="1600" b="1" dirty="0">
                <a:solidFill>
                  <a:srgbClr val="C00000"/>
                </a:solidFill>
                <a:latin typeface="Microsoft YaHei Light" panose="020B0502040204020203" pitchFamily="34" charset="-122"/>
                <a:ea typeface="Microsoft YaHei Light" panose="020B0502040204020203" pitchFamily="34" charset="-122"/>
                <a:cs typeface="楷体"/>
              </a:rPr>
              <a:t>欧元</a:t>
            </a:r>
            <a:r>
              <a:rPr lang="en-US" altLang="zh-CN" sz="1600" dirty="0">
                <a:latin typeface="Microsoft YaHei Light" panose="020B0502040204020203" pitchFamily="34" charset="-122"/>
                <a:ea typeface="Microsoft YaHei Light" panose="020B0502040204020203" pitchFamily="34" charset="-122"/>
                <a:cs typeface="楷体"/>
              </a:rPr>
              <a:t> </a:t>
            </a:r>
            <a:r>
              <a:rPr lang="zh-CN" altLang="en-US" sz="1600" dirty="0">
                <a:latin typeface="Microsoft YaHei Light" panose="020B0502040204020203" pitchFamily="34" charset="-122"/>
                <a:ea typeface="Microsoft YaHei Light" panose="020B0502040204020203" pitchFamily="34" charset="-122"/>
                <a:cs typeface="楷体"/>
              </a:rPr>
              <a:t>（机械类应届毕业生）</a:t>
            </a:r>
            <a:endParaRPr kumimoji="1" lang="zh-CN" altLang="en-US" sz="1600" dirty="0">
              <a:latin typeface="Microsoft YaHei Light" panose="020B0502040204020203" pitchFamily="34" charset="-122"/>
              <a:ea typeface="Microsoft YaHei Light" panose="020B0502040204020203" pitchFamily="34" charset="-122"/>
              <a:cs typeface="楷体"/>
            </a:endParaRPr>
          </a:p>
        </p:txBody>
      </p:sp>
      <p:sp>
        <p:nvSpPr>
          <p:cNvPr id="14" name="文本框 7">
            <a:extLst>
              <a:ext uri="{FF2B5EF4-FFF2-40B4-BE49-F238E27FC236}">
                <a16:creationId xmlns:a16="http://schemas.microsoft.com/office/drawing/2014/main" id="{4DEE278B-2195-BB0F-1573-4DDCF9E93F6C}"/>
              </a:ext>
            </a:extLst>
          </p:cNvPr>
          <p:cNvSpPr txBox="1"/>
          <p:nvPr/>
        </p:nvSpPr>
        <p:spPr>
          <a:xfrm>
            <a:off x="381520" y="4055228"/>
            <a:ext cx="5268219" cy="1897058"/>
          </a:xfrm>
          <a:prstGeom prst="rect">
            <a:avLst/>
          </a:prstGeom>
          <a:noFill/>
        </p:spPr>
        <p:txBody>
          <a:bodyPr wrap="square" rtlCol="0">
            <a:spAutoFit/>
          </a:bodyPr>
          <a:lstStyle/>
          <a:p>
            <a:pPr marL="285750" indent="-285750">
              <a:lnSpc>
                <a:spcPct val="150000"/>
              </a:lnSpc>
              <a:buClr>
                <a:srgbClr val="00549F"/>
              </a:buClr>
              <a:buFont typeface="Arial" panose="020B0604020202020204" pitchFamily="34" charset="0"/>
              <a:buChar char="•"/>
            </a:pPr>
            <a:r>
              <a:rPr lang="zh-CN" altLang="en-US" sz="1600" dirty="0">
                <a:latin typeface="Microsoft YaHei Light" panose="020B0502040204020203" pitchFamily="34" charset="-122"/>
                <a:ea typeface="Microsoft YaHei Light" panose="020B0502040204020203" pitchFamily="34" charset="-122"/>
                <a:cs typeface="楷体"/>
              </a:rPr>
              <a:t>德国本土企业对亚琛工大学历认可度极高</a:t>
            </a:r>
            <a:endParaRPr lang="de-DE" altLang="zh-CN" sz="16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buClr>
                <a:srgbClr val="00549F"/>
              </a:buClr>
              <a:buFont typeface="Arial" panose="020B0604020202020204" pitchFamily="34" charset="0"/>
              <a:buChar char="•"/>
            </a:pPr>
            <a:r>
              <a:rPr lang="zh-CN" altLang="en-US" sz="1600" dirty="0">
                <a:latin typeface="Microsoft YaHei Light" panose="020B0502040204020203" pitchFamily="34" charset="-122"/>
                <a:ea typeface="Microsoft YaHei Light" panose="020B0502040204020203" pitchFamily="34" charset="-122"/>
                <a:cs typeface="楷体"/>
              </a:rPr>
              <a:t>德国中国企业已有</a:t>
            </a:r>
            <a:r>
              <a:rPr lang="en-US" altLang="zh-CN" sz="1600" dirty="0">
                <a:latin typeface="Microsoft YaHei Light" panose="020B0502040204020203" pitchFamily="34" charset="-122"/>
                <a:ea typeface="Microsoft YaHei Light" panose="020B0502040204020203" pitchFamily="34" charset="-122"/>
                <a:cs typeface="楷体"/>
              </a:rPr>
              <a:t>2500</a:t>
            </a:r>
            <a:r>
              <a:rPr lang="zh-CN" altLang="en-US" sz="1600" dirty="0">
                <a:latin typeface="Microsoft YaHei Light" panose="020B0502040204020203" pitchFamily="34" charset="-122"/>
                <a:ea typeface="Microsoft YaHei Light" panose="020B0502040204020203" pitchFamily="34" charset="-122"/>
                <a:cs typeface="楷体"/>
              </a:rPr>
              <a:t>家并大部分在持续扩大经营，有德国教育背景的中国学生应聘更有优势</a:t>
            </a:r>
            <a:endParaRPr lang="en-US" altLang="zh-CN" sz="16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buClr>
                <a:srgbClr val="00549F"/>
              </a:buClr>
              <a:buFont typeface="Arial" panose="020B0604020202020204" pitchFamily="34" charset="0"/>
              <a:buChar char="•"/>
            </a:pPr>
            <a:r>
              <a:rPr lang="zh-CN" altLang="zh-CN" sz="1600" dirty="0">
                <a:latin typeface="Microsoft YaHei Light" panose="020B0502040204020203" pitchFamily="34" charset="-122"/>
                <a:ea typeface="Microsoft YaHei Light" panose="020B0502040204020203" pitchFamily="34" charset="-122"/>
                <a:cs typeface="楷体"/>
              </a:rPr>
              <a:t>亚琛工大极高含金量的硕士文凭对回国工作的毕业生</a:t>
            </a:r>
            <a:r>
              <a:rPr lang="zh-CN" altLang="en-US" sz="1600" dirty="0">
                <a:latin typeface="Microsoft YaHei Light" panose="020B0502040204020203" pitchFamily="34" charset="-122"/>
                <a:ea typeface="Microsoft YaHei Light" panose="020B0502040204020203" pitchFamily="34" charset="-122"/>
                <a:cs typeface="楷体"/>
              </a:rPr>
              <a:t>也非常具有竞争力</a:t>
            </a:r>
            <a:endParaRPr lang="en-US" altLang="zh-CN" sz="1700" dirty="0">
              <a:latin typeface="Microsoft YaHei Light" panose="020B0502040204020203" pitchFamily="34" charset="-122"/>
              <a:ea typeface="Microsoft YaHei Light" panose="020B0502040204020203" pitchFamily="34" charset="-122"/>
              <a:cs typeface="楷体"/>
            </a:endParaRPr>
          </a:p>
        </p:txBody>
      </p:sp>
      <p:sp>
        <p:nvSpPr>
          <p:cNvPr id="15" name="文本框 8">
            <a:extLst>
              <a:ext uri="{FF2B5EF4-FFF2-40B4-BE49-F238E27FC236}">
                <a16:creationId xmlns:a16="http://schemas.microsoft.com/office/drawing/2014/main" id="{AF584C90-C5F7-A3FF-C15C-0523027C6635}"/>
              </a:ext>
            </a:extLst>
          </p:cNvPr>
          <p:cNvSpPr txBox="1"/>
          <p:nvPr/>
        </p:nvSpPr>
        <p:spPr>
          <a:xfrm>
            <a:off x="6539779" y="4073108"/>
            <a:ext cx="5268219" cy="1527726"/>
          </a:xfrm>
          <a:prstGeom prst="rect">
            <a:avLst/>
          </a:prstGeom>
          <a:noFill/>
        </p:spPr>
        <p:txBody>
          <a:bodyPr wrap="square" rtlCol="0">
            <a:spAutoFit/>
          </a:bodyPr>
          <a:lstStyle/>
          <a:p>
            <a:pPr marL="285750" indent="-285750">
              <a:lnSpc>
                <a:spcPct val="150000"/>
              </a:lnSpc>
              <a:buClr>
                <a:srgbClr val="00549F"/>
              </a:buClr>
              <a:buFont typeface="Arial" panose="020B0604020202020204" pitchFamily="34" charset="0"/>
              <a:buChar char="•"/>
            </a:pPr>
            <a:r>
              <a:rPr lang="zh-CN" altLang="zh-CN" sz="1600" dirty="0">
                <a:latin typeface="Microsoft YaHei Light" panose="020B0502040204020203" pitchFamily="34" charset="-122"/>
                <a:ea typeface="Microsoft YaHei Light" panose="020B0502040204020203" pitchFamily="34" charset="-122"/>
                <a:cs typeface="楷体"/>
              </a:rPr>
              <a:t>继续深造，攻读博士学位</a:t>
            </a:r>
            <a:endParaRPr lang="en-US" altLang="zh-CN" sz="16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buClr>
                <a:srgbClr val="00549F"/>
              </a:buClr>
              <a:buFont typeface="Arial" panose="020B0604020202020204" pitchFamily="34" charset="0"/>
              <a:buChar char="•"/>
            </a:pPr>
            <a:r>
              <a:rPr lang="zh-CN" altLang="zh-CN" sz="1600" dirty="0">
                <a:latin typeface="Microsoft YaHei Light" panose="020B0502040204020203" pitchFamily="34" charset="-122"/>
                <a:ea typeface="Microsoft YaHei Light" panose="020B0502040204020203" pitchFamily="34" charset="-122"/>
                <a:cs typeface="楷体"/>
              </a:rPr>
              <a:t>可直接申请</a:t>
            </a:r>
            <a:r>
              <a:rPr lang="zh-CN" altLang="en-US" sz="1600" dirty="0">
                <a:latin typeface="Microsoft YaHei Light" panose="020B0502040204020203" pitchFamily="34" charset="-122"/>
                <a:ea typeface="Microsoft YaHei Light" panose="020B0502040204020203" pitchFamily="34" charset="-122"/>
                <a:cs typeface="楷体"/>
              </a:rPr>
              <a:t>亚琛工大</a:t>
            </a:r>
            <a:r>
              <a:rPr lang="zh-CN" altLang="zh-CN" sz="1600" dirty="0">
                <a:latin typeface="Microsoft YaHei Light" panose="020B0502040204020203" pitchFamily="34" charset="-122"/>
                <a:ea typeface="Microsoft YaHei Light" panose="020B0502040204020203" pitchFamily="34" charset="-122"/>
                <a:cs typeface="楷体"/>
              </a:rPr>
              <a:t>或国家研究所的博士位置</a:t>
            </a:r>
            <a:endParaRPr lang="en-US" altLang="zh-CN" sz="16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buClr>
                <a:srgbClr val="00549F"/>
              </a:buClr>
              <a:buFont typeface="Arial" panose="020B0604020202020204" pitchFamily="34" charset="0"/>
              <a:buChar char="•"/>
            </a:pPr>
            <a:r>
              <a:rPr lang="zh-CN" altLang="zh-CN" sz="1600" dirty="0">
                <a:latin typeface="Microsoft YaHei Light" panose="020B0502040204020203" pitchFamily="34" charset="-122"/>
                <a:ea typeface="Microsoft YaHei Light" panose="020B0502040204020203" pitchFamily="34" charset="-122"/>
                <a:cs typeface="楷体"/>
              </a:rPr>
              <a:t>攻读博士的同时负责科研项目和部分教学，亚琛工大的博士年薪为</a:t>
            </a:r>
            <a:r>
              <a:rPr lang="de-DE" altLang="zh-CN" sz="1600" dirty="0">
                <a:latin typeface="Microsoft YaHei Light" panose="020B0502040204020203" pitchFamily="34" charset="-122"/>
                <a:ea typeface="Microsoft YaHei Light" panose="020B0502040204020203" pitchFamily="34" charset="-122"/>
                <a:cs typeface="楷体"/>
              </a:rPr>
              <a:t>48000-62000</a:t>
            </a:r>
            <a:r>
              <a:rPr lang="zh-CN" altLang="zh-CN" sz="1600" dirty="0">
                <a:latin typeface="Microsoft YaHei Light" panose="020B0502040204020203" pitchFamily="34" charset="-122"/>
                <a:ea typeface="Microsoft YaHei Light" panose="020B0502040204020203" pitchFamily="34" charset="-122"/>
                <a:cs typeface="楷体"/>
              </a:rPr>
              <a:t>欧</a:t>
            </a:r>
            <a:endParaRPr kumimoji="1" lang="zh-CN" altLang="en-US" sz="1600" dirty="0">
              <a:latin typeface="Microsoft YaHei Light" panose="020B0502040204020203" pitchFamily="34" charset="-122"/>
              <a:ea typeface="Microsoft YaHei Light" panose="020B0502040204020203" pitchFamily="34" charset="-122"/>
              <a:cs typeface="楷体"/>
            </a:endParaRPr>
          </a:p>
        </p:txBody>
      </p:sp>
      <p:sp>
        <p:nvSpPr>
          <p:cNvPr id="16" name="Rechteck 10">
            <a:extLst>
              <a:ext uri="{FF2B5EF4-FFF2-40B4-BE49-F238E27FC236}">
                <a16:creationId xmlns:a16="http://schemas.microsoft.com/office/drawing/2014/main" id="{DADE81F3-F2E3-8924-1056-BB92082ABFCD}"/>
              </a:ext>
            </a:extLst>
          </p:cNvPr>
          <p:cNvSpPr/>
          <p:nvPr/>
        </p:nvSpPr>
        <p:spPr>
          <a:xfrm>
            <a:off x="6539781" y="3542378"/>
            <a:ext cx="5268219" cy="526316"/>
          </a:xfrm>
          <a:prstGeom prst="rect">
            <a:avLst/>
          </a:prstGeom>
          <a:solidFill>
            <a:srgbClr val="0054A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zh-CN" altLang="en-US" b="1" dirty="0">
                <a:latin typeface="Microsoft YaHei Light" panose="020B0502040204020203" pitchFamily="34" charset="-122"/>
                <a:ea typeface="Microsoft YaHei Light" panose="020B0502040204020203" pitchFamily="34" charset="-122"/>
                <a:cs typeface="楷体"/>
              </a:rPr>
              <a:t>科研机会</a:t>
            </a:r>
            <a:endParaRPr lang="en-US" altLang="zh-CN" b="1" dirty="0">
              <a:latin typeface="Microsoft YaHei Light" panose="020B0502040204020203" pitchFamily="34" charset="-122"/>
              <a:ea typeface="Microsoft YaHei Light" panose="020B0502040204020203" pitchFamily="34" charset="-122"/>
              <a:cs typeface="楷体"/>
            </a:endParaRPr>
          </a:p>
        </p:txBody>
      </p:sp>
      <p:pic>
        <p:nvPicPr>
          <p:cNvPr id="17" name="Grafik 1">
            <a:extLst>
              <a:ext uri="{FF2B5EF4-FFF2-40B4-BE49-F238E27FC236}">
                <a16:creationId xmlns:a16="http://schemas.microsoft.com/office/drawing/2014/main" id="{21474A31-34C6-4448-D89F-13CD04FF7DA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37829" y="1008425"/>
            <a:ext cx="4870169" cy="2407684"/>
          </a:xfrm>
          <a:prstGeom prst="rect">
            <a:avLst/>
          </a:prstGeom>
        </p:spPr>
      </p:pic>
      <p:sp>
        <p:nvSpPr>
          <p:cNvPr id="18" name="Rechteck 10">
            <a:extLst>
              <a:ext uri="{FF2B5EF4-FFF2-40B4-BE49-F238E27FC236}">
                <a16:creationId xmlns:a16="http://schemas.microsoft.com/office/drawing/2014/main" id="{F192A3FF-2DF4-5719-A40E-C1049C43156D}"/>
              </a:ext>
            </a:extLst>
          </p:cNvPr>
          <p:cNvSpPr/>
          <p:nvPr/>
        </p:nvSpPr>
        <p:spPr>
          <a:xfrm>
            <a:off x="381522" y="1008425"/>
            <a:ext cx="5268219" cy="526316"/>
          </a:xfrm>
          <a:prstGeom prst="rect">
            <a:avLst/>
          </a:prstGeom>
          <a:solidFill>
            <a:srgbClr val="0054A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zh-CN" altLang="en-US" b="1" dirty="0">
                <a:latin typeface="Microsoft YaHei Light" panose="020B0502040204020203" pitchFamily="34" charset="-122"/>
                <a:ea typeface="Microsoft YaHei Light" panose="020B0502040204020203" pitchFamily="34" charset="-122"/>
              </a:rPr>
              <a:t>就业与薪资总体情况</a:t>
            </a:r>
            <a:endParaRPr lang="en-US" altLang="zh-CN" b="1" dirty="0">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282224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bject 2"/>
          <p:cNvSpPr txBox="1">
            <a:spLocks noGrp="1"/>
          </p:cNvSpPr>
          <p:nvPr>
            <p:ph type="title"/>
          </p:nvPr>
        </p:nvSpPr>
        <p:spPr>
          <a:xfrm>
            <a:off x="685800" y="381000"/>
            <a:ext cx="6174105" cy="381635"/>
          </a:xfrm>
          <a:prstGeom prst="rect">
            <a:avLst/>
          </a:prstGeom>
        </p:spPr>
        <p:txBody>
          <a:bodyPr vert="horz" wrap="square" lIns="0" tIns="12700" rIns="0" bIns="0" rtlCol="0">
            <a:spAutoFit/>
          </a:bodyPr>
          <a:lstStyle/>
          <a:p>
            <a:pPr marL="12700">
              <a:lnSpc>
                <a:spcPct val="100000"/>
              </a:lnSpc>
              <a:spcBef>
                <a:spcPts val="100"/>
              </a:spcBef>
            </a:pPr>
            <a:r>
              <a:rPr lang="en-US" altLang="zh-CN" sz="2400" b="1" dirty="0" smtClean="0">
                <a:solidFill>
                  <a:srgbClr val="00549F">
                    <a:alpha val="100000"/>
                  </a:srgbClr>
                </a:solidFill>
                <a:latin typeface="微软雅黑" panose="020B0503020204020204" charset="-122"/>
                <a:ea typeface="微软雅黑" panose="020B0503020204020204" charset="-122"/>
                <a:cs typeface="微软雅黑" panose="020B0503020204020204" charset="-122"/>
              </a:rPr>
              <a:t>亚琛工大国际硕士 -- 费用清单</a:t>
            </a:r>
            <a:endParaRPr lang="zh-CN" altLang="en-US" b="1" dirty="0">
              <a:latin typeface="微软雅黑" panose="020B0503020204020204" charset="-122"/>
              <a:ea typeface="微软雅黑" panose="020B0503020204020204" charset="-122"/>
            </a:endParaRPr>
          </a:p>
        </p:txBody>
      </p:sp>
      <p:sp>
        <p:nvSpPr>
          <p:cNvPr id="5" name="object 3"/>
          <p:cNvSpPr txBox="1"/>
          <p:nvPr/>
        </p:nvSpPr>
        <p:spPr>
          <a:xfrm>
            <a:off x="762000" y="1143635"/>
            <a:ext cx="10826363" cy="3644587"/>
          </a:xfrm>
          <a:prstGeom prst="rect">
            <a:avLst/>
          </a:prstGeom>
        </p:spPr>
        <p:txBody>
          <a:bodyPr vert="horz" wrap="square" lIns="0" tIns="134620" rIns="0" bIns="0" rtlCol="0">
            <a:spAutoFit/>
          </a:bodyPr>
          <a:lstStyle/>
          <a:p>
            <a:pPr marL="12700">
              <a:spcAft>
                <a:spcPts val="600"/>
              </a:spcAft>
            </a:pPr>
            <a:r>
              <a:rPr lang="zh-CN" altLang="en-US" b="1"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（一</a:t>
            </a:r>
            <a:r>
              <a:rPr lang="zh-CN" altLang="en-US" b="1"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a:t>
            </a:r>
            <a:r>
              <a:rPr lang="zh-CN" altLang="en-US" b="1"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统一</a:t>
            </a:r>
            <a:r>
              <a:rPr lang="zh-CN" altLang="en-US" b="1"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培训管理费用：</a:t>
            </a:r>
            <a:endParaRPr lang="en-US" altLang="zh-CN" b="1"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endParaRPr>
          </a:p>
          <a:p>
            <a:pPr marL="12700">
              <a:lnSpc>
                <a:spcPct val="150000"/>
              </a:lnSpc>
            </a:pPr>
            <a:r>
              <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3.8</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万元人民币，</a:t>
            </a:r>
            <a:r>
              <a:rPr lang="zh-CN" altLang="en-US" dirty="0" smtClean="0">
                <a:solidFill>
                  <a:srgbClr val="0054A0"/>
                </a:solidFill>
                <a:latin typeface="微软雅黑" panose="020B0503020204020204" pitchFamily="34" charset="-122"/>
                <a:ea typeface="微软雅黑" panose="020B0503020204020204" pitchFamily="34" charset="-122"/>
              </a:rPr>
              <a:t>提升学生在项目进程中关键点的成功率</a:t>
            </a:r>
            <a:endParaRPr lang="en-US" altLang="zh-CN" dirty="0">
              <a:solidFill>
                <a:srgbClr val="00549F"/>
              </a:solidFill>
              <a:latin typeface="微软雅黑" panose="020B0503020204020204" pitchFamily="34" charset="-122"/>
              <a:ea typeface="微软雅黑" panose="020B0503020204020204" pitchFamily="34" charset="-122"/>
              <a:cs typeface="微软雅黑 Light" panose="020B0502040204020203" charset="-122"/>
            </a:endParaRPr>
          </a:p>
          <a:p>
            <a:pPr marL="12700">
              <a:lnSpc>
                <a:spcPct val="150000"/>
              </a:lnSpc>
            </a:pPr>
            <a:endParaRPr lang="zh-CN" altLang="en-US" dirty="0" err="1">
              <a:solidFill>
                <a:srgbClr val="00549F"/>
              </a:solidFill>
              <a:latin typeface="微软雅黑" panose="020B0503020204020204" pitchFamily="34" charset="-122"/>
              <a:ea typeface="微软雅黑" panose="020B0503020204020204" pitchFamily="34" charset="-122"/>
              <a:cs typeface="微软雅黑 Light" panose="020B0502040204020203" charset="-122"/>
            </a:endParaRPr>
          </a:p>
          <a:p>
            <a:pPr marL="12700">
              <a:spcAft>
                <a:spcPts val="600"/>
              </a:spcAft>
            </a:pPr>
            <a:r>
              <a:rPr lang="zh-CN" altLang="en-US" b="1"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（二）亚</a:t>
            </a:r>
            <a:r>
              <a:rPr lang="zh-CN" altLang="en-US" b="1"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琛工大联合培养项</a:t>
            </a:r>
            <a:r>
              <a:rPr lang="zh-CN" altLang="en-US" b="1"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目费用</a:t>
            </a:r>
            <a:r>
              <a:rPr lang="zh-CN" altLang="en-US" sz="1600"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（以亚琛工大官网/公众号信息为准，官方公众号：亚琛工大国际硕士）</a:t>
            </a:r>
          </a:p>
          <a:p>
            <a:pPr marL="12700">
              <a:lnSpc>
                <a:spcPct val="150000"/>
              </a:lnSpc>
            </a:pPr>
            <a:r>
              <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3+1+2</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项目</a:t>
            </a:r>
            <a:r>
              <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3</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门线上课</a:t>
            </a:r>
            <a:r>
              <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大四交流学年费用</a:t>
            </a:r>
            <a:r>
              <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——16500</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欧元</a:t>
            </a:r>
            <a:endPar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endParaRPr>
          </a:p>
          <a:p>
            <a:pPr marL="12700">
              <a:lnSpc>
                <a:spcPct val="150000"/>
              </a:lnSpc>
            </a:pP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硕</a:t>
            </a:r>
            <a:r>
              <a:rPr lang="zh-CN" altLang="en-US"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士阶段学费</a:t>
            </a:r>
            <a:r>
              <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——600</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0 </a:t>
            </a:r>
            <a:r>
              <a:rPr lang="zh-CN" altLang="en-US"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欧元/学期</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，共</a:t>
            </a:r>
            <a:r>
              <a:rPr lang="en-US" altLang="zh-CN"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4</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个</a:t>
            </a:r>
            <a:r>
              <a:rPr lang="zh-CN" altLang="en-US"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学</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期</a:t>
            </a:r>
            <a:endPar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endParaRPr>
          </a:p>
          <a:p>
            <a:pPr marL="12700">
              <a:lnSpc>
                <a:spcPct val="150000"/>
              </a:lnSpc>
            </a:pPr>
            <a:endParaRPr lang="zh-CN" altLang="en-US" dirty="0" err="1">
              <a:solidFill>
                <a:srgbClr val="00549F"/>
              </a:solidFill>
              <a:latin typeface="微软雅黑" panose="020B0503020204020204" pitchFamily="34" charset="-122"/>
              <a:ea typeface="微软雅黑" panose="020B0503020204020204" pitchFamily="34" charset="-122"/>
              <a:cs typeface="微软雅黑 Light" panose="020B0502040204020203" charset="-122"/>
            </a:endParaRPr>
          </a:p>
          <a:p>
            <a:pPr marL="12700">
              <a:spcAft>
                <a:spcPts val="600"/>
              </a:spcAft>
            </a:pPr>
            <a:r>
              <a:rPr lang="zh-CN" altLang="en-US" b="1" dirty="0" err="1">
                <a:solidFill>
                  <a:srgbClr val="00549F"/>
                </a:solidFill>
                <a:latin typeface="微软雅黑" panose="020B0503020204020204" pitchFamily="34" charset="-122"/>
                <a:ea typeface="微软雅黑" panose="020B0503020204020204" pitchFamily="34" charset="-122"/>
                <a:cs typeface="微软雅黑 Light" panose="020B0502040204020203" charset="-122"/>
              </a:rPr>
              <a:t>（三）留德生活费用参考</a:t>
            </a:r>
          </a:p>
          <a:p>
            <a:pPr marL="12700">
              <a:lnSpc>
                <a:spcPct val="150000"/>
              </a:lnSpc>
            </a:pPr>
            <a:r>
              <a:rPr lang="zh-CN" altLang="en-US" sz="1600"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生活保证金：官方规定，预存第一年生活费</a:t>
            </a:r>
            <a:r>
              <a:rPr lang="zh-CN" altLang="en-US" sz="1600"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1</a:t>
            </a:r>
            <a:r>
              <a:rPr lang="en-US" altLang="zh-CN" sz="1600"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1904</a:t>
            </a:r>
            <a:r>
              <a:rPr lang="zh-CN" altLang="en-US" sz="1600"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欧元</a:t>
            </a:r>
            <a:r>
              <a:rPr lang="zh-CN" altLang="en-US" sz="1600"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，到德国后，分12个月取出（含住宿、食、行、保险）</a:t>
            </a:r>
          </a:p>
        </p:txBody>
      </p:sp>
      <p:sp>
        <p:nvSpPr>
          <p:cNvPr id="9" name="矩形 8"/>
          <p:cNvSpPr/>
          <p:nvPr>
            <p:custDataLst>
              <p:tags r:id="rId1"/>
            </p:custDataLst>
          </p:nvPr>
        </p:nvSpPr>
        <p:spPr>
          <a:xfrm>
            <a:off x="7239635" y="6111240"/>
            <a:ext cx="1413510" cy="587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1109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923A28-7439-6646-9CF9-24C2E8A6144D}"/>
              </a:ext>
            </a:extLst>
          </p:cNvPr>
          <p:cNvSpPr>
            <a:spLocks noGrp="1"/>
          </p:cNvSpPr>
          <p:nvPr>
            <p:ph type="title"/>
          </p:nvPr>
        </p:nvSpPr>
        <p:spPr>
          <a:xfrm>
            <a:off x="381663" y="207938"/>
            <a:ext cx="11558392" cy="543600"/>
          </a:xfrm>
        </p:spPr>
        <p:txBody>
          <a:bodyPr/>
          <a:lstStyle/>
          <a:p>
            <a:r>
              <a:rPr kumimoji="1" lang="zh-CN" altLang="en-US" sz="2400" b="0" dirty="0">
                <a:latin typeface="Microsoft YaHei" panose="020B0503020204020204" pitchFamily="34" charset="-122"/>
                <a:ea typeface="Microsoft YaHei" panose="020B0503020204020204" pitchFamily="34" charset="-122"/>
              </a:rPr>
              <a:t> 亚琛工</a:t>
            </a:r>
            <a:r>
              <a:rPr kumimoji="1" lang="zh-CN" altLang="en-US" sz="2400" b="0" dirty="0" smtClean="0">
                <a:latin typeface="Microsoft YaHei" panose="020B0503020204020204" pitchFamily="34" charset="-122"/>
                <a:ea typeface="Microsoft YaHei" panose="020B0503020204020204" pitchFamily="34" charset="-122"/>
              </a:rPr>
              <a:t>大联合培养项</a:t>
            </a:r>
            <a:r>
              <a:rPr kumimoji="1" lang="zh-CN" altLang="en-US" sz="2400" b="0" dirty="0">
                <a:latin typeface="Microsoft YaHei" panose="020B0503020204020204" pitchFamily="34" charset="-122"/>
                <a:ea typeface="Microsoft YaHei" panose="020B0503020204020204" pitchFamily="34" charset="-122"/>
              </a:rPr>
              <a:t>目协助及培</a:t>
            </a:r>
            <a:r>
              <a:rPr kumimoji="1" lang="zh-CN" altLang="en-US" sz="2400" b="0" dirty="0" smtClean="0">
                <a:latin typeface="Microsoft YaHei" panose="020B0503020204020204" pitchFamily="34" charset="-122"/>
                <a:ea typeface="Microsoft YaHei" panose="020B0503020204020204" pitchFamily="34" charset="-122"/>
              </a:rPr>
              <a:t>训</a:t>
            </a:r>
            <a:endParaRPr lang="en-US" sz="2400" b="0" dirty="0"/>
          </a:p>
        </p:txBody>
      </p:sp>
      <p:sp>
        <p:nvSpPr>
          <p:cNvPr id="4" name="文本框 3">
            <a:extLst>
              <a:ext uri="{FF2B5EF4-FFF2-40B4-BE49-F238E27FC236}">
                <a16:creationId xmlns:a16="http://schemas.microsoft.com/office/drawing/2014/main" id="{E5DD3785-DC2D-E49B-76D2-23136D70161E}"/>
              </a:ext>
            </a:extLst>
          </p:cNvPr>
          <p:cNvSpPr txBox="1"/>
          <p:nvPr/>
        </p:nvSpPr>
        <p:spPr>
          <a:xfrm>
            <a:off x="381663" y="1180572"/>
            <a:ext cx="11268470" cy="3908762"/>
          </a:xfrm>
          <a:prstGeom prst="rect">
            <a:avLst/>
          </a:prstGeom>
          <a:noFill/>
        </p:spPr>
        <p:txBody>
          <a:bodyPr wrap="square" rtlCol="0">
            <a:spAutoFit/>
          </a:bodyPr>
          <a:lstStyle/>
          <a:p>
            <a:pPr>
              <a:lnSpc>
                <a:spcPct val="150000"/>
              </a:lnSpc>
              <a:spcAft>
                <a:spcPts val="600"/>
              </a:spcAft>
            </a:pPr>
            <a:r>
              <a:rPr kumimoji="1" lang="zh-CN" altLang="en-US"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亚琛工大国际学</a:t>
            </a:r>
            <a:r>
              <a:rPr kumimoji="1" lang="zh-CN" altLang="en-US" dirty="0" smtClean="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院</a:t>
            </a:r>
            <a:r>
              <a:rPr kumimoji="1" lang="zh-CN" altLang="en-US" b="1" dirty="0" smtClean="0">
                <a:solidFill>
                  <a:srgbClr val="C00000"/>
                </a:solidFill>
                <a:latin typeface="Microsoft YaHei" panose="020B0503020204020204" pitchFamily="34" charset="-122"/>
                <a:ea typeface="Microsoft YaHei" panose="020B0503020204020204" pitchFamily="34" charset="-122"/>
                <a:cs typeface="Arial" panose="020B0604020202020204" pitchFamily="34" charset="0"/>
              </a:rPr>
              <a:t>中国青</a:t>
            </a:r>
            <a:r>
              <a:rPr kumimoji="1" lang="zh-CN" altLang="en-US" b="1" dirty="0">
                <a:solidFill>
                  <a:srgbClr val="C00000"/>
                </a:solidFill>
                <a:latin typeface="Microsoft YaHei" panose="020B0503020204020204" pitchFamily="34" charset="-122"/>
                <a:ea typeface="Microsoft YaHei" panose="020B0503020204020204" pitchFamily="34" charset="-122"/>
                <a:cs typeface="Arial" panose="020B0604020202020204" pitchFamily="34" charset="0"/>
              </a:rPr>
              <a:t>岛办事处</a:t>
            </a:r>
            <a:r>
              <a:rPr kumimoji="1" lang="zh-CN" altLang="en-US"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将为合作高校学生提供全面的服务和培</a:t>
            </a:r>
            <a:r>
              <a:rPr kumimoji="1" lang="zh-CN" altLang="en-US" dirty="0" smtClean="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训（</a:t>
            </a:r>
            <a:r>
              <a:rPr kumimoji="1" lang="en-US" altLang="zh-CN" dirty="0" smtClean="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38000</a:t>
            </a:r>
            <a:r>
              <a:rPr kumimoji="1" lang="zh-CN" altLang="en-US" dirty="0" smtClean="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元人民币）：</a:t>
            </a:r>
            <a:endParaRPr kumimoji="1" lang="en-US" altLang="zh-CN" dirty="0">
              <a:latin typeface="Microsoft YaHei Light" panose="020B0503020204020204" pitchFamily="34" charset="-122"/>
              <a:ea typeface="Microsoft YaHei Light" panose="020B0503020204020204" pitchFamily="34" charset="-122"/>
              <a:cs typeface="楷体"/>
            </a:endParaRPr>
          </a:p>
          <a:p>
            <a:pPr marL="285750" indent="-285750">
              <a:lnSpc>
                <a:spcPct val="150000"/>
              </a:lnSpc>
              <a:spcAft>
                <a:spcPts val="0"/>
              </a:spcAft>
              <a:buClr>
                <a:srgbClr val="F6A800"/>
              </a:buClr>
              <a:buFont typeface="Arial" panose="020B0604020202020204" pitchFamily="34" charset="0"/>
              <a:buChar char="•"/>
            </a:pPr>
            <a:r>
              <a:rPr kumimoji="1" lang="en-US" altLang="zh-CN" sz="1600" dirty="0" smtClean="0">
                <a:latin typeface="Microsoft YaHei Light" panose="020B0503020204020204" pitchFamily="34" charset="-122"/>
                <a:ea typeface="Microsoft YaHei Light" panose="020B0503020204020204" pitchFamily="34" charset="-122"/>
                <a:cs typeface="楷体"/>
              </a:rPr>
              <a:t>3+1+2</a:t>
            </a:r>
            <a:r>
              <a:rPr kumimoji="1" lang="zh-CN" altLang="en-US" sz="1600" dirty="0">
                <a:latin typeface="Microsoft YaHei Light" panose="020B0503020204020204" pitchFamily="34" charset="-122"/>
                <a:ea typeface="Microsoft YaHei Light" panose="020B0503020204020204" pitchFamily="34" charset="-122"/>
                <a:cs typeface="楷体"/>
              </a:rPr>
              <a:t>项目信息咨询、材料指导、面试辅导；</a:t>
            </a:r>
          </a:p>
          <a:p>
            <a:pPr marL="285750" indent="-285750">
              <a:lnSpc>
                <a:spcPct val="150000"/>
              </a:lnSpc>
              <a:spcAft>
                <a:spcPts val="0"/>
              </a:spcAft>
              <a:buClr>
                <a:srgbClr val="F6A800"/>
              </a:buClr>
              <a:buFont typeface="Arial" panose="020B0604020202020204" pitchFamily="34" charset="0"/>
              <a:buChar char="•"/>
            </a:pPr>
            <a:r>
              <a:rPr kumimoji="1" lang="en-US" altLang="zh-CN" sz="1600" dirty="0" smtClean="0">
                <a:latin typeface="Microsoft YaHei Light" panose="020B0503020204020204" pitchFamily="34" charset="-122"/>
                <a:ea typeface="Microsoft YaHei Light" panose="020B0503020204020204" pitchFamily="34" charset="-122"/>
                <a:cs typeface="楷体"/>
              </a:rPr>
              <a:t>3+1+2</a:t>
            </a:r>
            <a:r>
              <a:rPr kumimoji="1" lang="zh-CN" altLang="en-US" sz="1600" dirty="0">
                <a:latin typeface="Microsoft YaHei Light" panose="020B0503020204020204" pitchFamily="34" charset="-122"/>
                <a:ea typeface="Microsoft YaHei Light" panose="020B0503020204020204" pitchFamily="34" charset="-122"/>
                <a:cs typeface="楷体"/>
              </a:rPr>
              <a:t>项目专业课程辅导；</a:t>
            </a:r>
          </a:p>
          <a:p>
            <a:pPr marL="285750" indent="-285750">
              <a:lnSpc>
                <a:spcPct val="150000"/>
              </a:lnSpc>
              <a:spcAft>
                <a:spcPts val="0"/>
              </a:spcAft>
              <a:buClr>
                <a:srgbClr val="F6A800"/>
              </a:buClr>
              <a:buFont typeface="Arial" panose="020B0604020202020204" pitchFamily="34" charset="0"/>
              <a:buChar char="•"/>
            </a:pPr>
            <a:r>
              <a:rPr kumimoji="1" lang="zh-CN" altLang="en-US" sz="1600" dirty="0" smtClean="0">
                <a:latin typeface="Microsoft YaHei Light" panose="020B0503020204020204" pitchFamily="34" charset="-122"/>
                <a:ea typeface="Microsoft YaHei Light" panose="020B0503020204020204" pitchFamily="34" charset="-122"/>
                <a:cs typeface="楷体"/>
              </a:rPr>
              <a:t>亚</a:t>
            </a:r>
            <a:r>
              <a:rPr kumimoji="1" lang="zh-CN" altLang="en-US" sz="1600" dirty="0">
                <a:latin typeface="Microsoft YaHei Light" panose="020B0503020204020204" pitchFamily="34" charset="-122"/>
                <a:ea typeface="Microsoft YaHei Light" panose="020B0503020204020204" pitchFamily="34" charset="-122"/>
                <a:cs typeface="楷体"/>
              </a:rPr>
              <a:t>琛工大硕士申请材料指导及申请流程操作辅助；</a:t>
            </a:r>
          </a:p>
          <a:p>
            <a:pPr marL="285750" indent="-285750">
              <a:lnSpc>
                <a:spcPct val="150000"/>
              </a:lnSpc>
              <a:spcAft>
                <a:spcPts val="0"/>
              </a:spcAft>
              <a:buClr>
                <a:srgbClr val="F6A800"/>
              </a:buClr>
              <a:buFont typeface="Arial" panose="020B0604020202020204" pitchFamily="34" charset="0"/>
              <a:buChar char="•"/>
            </a:pPr>
            <a:r>
              <a:rPr kumimoji="1" lang="de-DE" altLang="zh-CN" sz="1600" dirty="0">
                <a:latin typeface="Microsoft YaHei Light" panose="020B0503020204020204" pitchFamily="34" charset="-122"/>
                <a:ea typeface="Microsoft YaHei Light" panose="020B0503020204020204" pitchFamily="34" charset="-122"/>
                <a:cs typeface="楷体"/>
              </a:rPr>
              <a:t>APS</a:t>
            </a:r>
            <a:r>
              <a:rPr kumimoji="1" lang="zh-CN" altLang="en-US" sz="1600" dirty="0">
                <a:latin typeface="Microsoft YaHei Light" panose="020B0503020204020204" pitchFamily="34" charset="-122"/>
                <a:ea typeface="Microsoft YaHei Light" panose="020B0503020204020204" pitchFamily="34" charset="-122"/>
                <a:cs typeface="楷体"/>
              </a:rPr>
              <a:t>团审面试辅导、材料指导、相关流程工作和证书分发；</a:t>
            </a:r>
          </a:p>
          <a:p>
            <a:pPr marL="285750" indent="-285750">
              <a:lnSpc>
                <a:spcPct val="15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签证材料指导及协助办理，包括入境强制保险、自保金证明、护照、毕业证和学位证公证等；</a:t>
            </a:r>
          </a:p>
          <a:p>
            <a:pPr marL="285750" indent="-285750">
              <a:lnSpc>
                <a:spcPct val="15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英语能力提高课程；</a:t>
            </a:r>
          </a:p>
          <a:p>
            <a:pPr marL="285750" indent="-285750">
              <a:lnSpc>
                <a:spcPct val="15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基础德语能力培训课程；</a:t>
            </a:r>
          </a:p>
          <a:p>
            <a:pPr marL="285750" indent="-285750">
              <a:lnSpc>
                <a:spcPct val="15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亚琛工大硕士入学注册材料及流程辅导；</a:t>
            </a:r>
          </a:p>
          <a:p>
            <a:pPr marL="285750" indent="-285750">
              <a:lnSpc>
                <a:spcPct val="15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赴德前跨文化讲座、国外生活安全教育课，境外购买保险、银行开户等辅</a:t>
            </a:r>
            <a:r>
              <a:rPr kumimoji="1" lang="zh-CN" altLang="en-US" sz="1600" dirty="0" smtClean="0">
                <a:latin typeface="Microsoft YaHei Light" panose="020B0503020204020204" pitchFamily="34" charset="-122"/>
                <a:ea typeface="Microsoft YaHei Light" panose="020B0503020204020204" pitchFamily="34" charset="-122"/>
                <a:cs typeface="楷体"/>
              </a:rPr>
              <a:t>导等。</a:t>
            </a:r>
            <a:endParaRPr kumimoji="1" lang="zh-CN" altLang="en-US" sz="1600" dirty="0">
              <a:latin typeface="Microsoft YaHei Light" panose="020B0503020204020204" pitchFamily="34" charset="-122"/>
              <a:ea typeface="Microsoft YaHei Light" panose="020B0503020204020204" pitchFamily="34" charset="-122"/>
              <a:cs typeface="楷体"/>
            </a:endParaRPr>
          </a:p>
        </p:txBody>
      </p:sp>
    </p:spTree>
    <p:extLst>
      <p:ext uri="{BB962C8B-B14F-4D97-AF65-F5344CB8AC3E}">
        <p14:creationId xmlns:p14="http://schemas.microsoft.com/office/powerpoint/2010/main" val="866412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923A28-7439-6646-9CF9-24C2E8A6144D}"/>
              </a:ext>
            </a:extLst>
          </p:cNvPr>
          <p:cNvSpPr>
            <a:spLocks noGrp="1"/>
          </p:cNvSpPr>
          <p:nvPr>
            <p:ph type="title"/>
          </p:nvPr>
        </p:nvSpPr>
        <p:spPr>
          <a:xfrm>
            <a:off x="381663" y="207938"/>
            <a:ext cx="11558392" cy="543600"/>
          </a:xfrm>
        </p:spPr>
        <p:txBody>
          <a:bodyPr/>
          <a:lstStyle/>
          <a:p>
            <a:r>
              <a:rPr kumimoji="1" lang="zh-CN" altLang="en-US" sz="2400" b="0" dirty="0">
                <a:latin typeface="Microsoft YaHei" panose="020B0503020204020204" pitchFamily="34" charset="-122"/>
                <a:ea typeface="Microsoft YaHei" panose="020B0503020204020204" pitchFamily="34" charset="-122"/>
              </a:rPr>
              <a:t> 亚琛工</a:t>
            </a:r>
            <a:r>
              <a:rPr kumimoji="1" lang="zh-CN" altLang="en-US" sz="2400" b="0" dirty="0" smtClean="0">
                <a:latin typeface="Microsoft YaHei" panose="020B0503020204020204" pitchFamily="34" charset="-122"/>
                <a:ea typeface="Microsoft YaHei" panose="020B0503020204020204" pitchFamily="34" charset="-122"/>
              </a:rPr>
              <a:t>大</a:t>
            </a:r>
            <a:r>
              <a:rPr kumimoji="1" lang="zh-CN" altLang="en-US" sz="2400" b="0" dirty="0">
                <a:latin typeface="Microsoft YaHei" panose="020B0503020204020204" pitchFamily="34" charset="-122"/>
                <a:ea typeface="Microsoft YaHei" panose="020B0503020204020204" pitchFamily="34" charset="-122"/>
              </a:rPr>
              <a:t>联合培养</a:t>
            </a:r>
            <a:r>
              <a:rPr kumimoji="1" lang="zh-CN" altLang="en-US" sz="2400" b="0" dirty="0" smtClean="0">
                <a:latin typeface="Microsoft YaHei" panose="020B0503020204020204" pitchFamily="34" charset="-122"/>
                <a:ea typeface="Microsoft YaHei" panose="020B0503020204020204" pitchFamily="34" charset="-122"/>
              </a:rPr>
              <a:t>项</a:t>
            </a:r>
            <a:r>
              <a:rPr kumimoji="1" lang="zh-CN" altLang="en-US" sz="2400" b="0" dirty="0">
                <a:latin typeface="Microsoft YaHei" panose="020B0503020204020204" pitchFamily="34" charset="-122"/>
                <a:ea typeface="Microsoft YaHei" panose="020B0503020204020204" pitchFamily="34" charset="-122"/>
              </a:rPr>
              <a:t>目咨询报名</a:t>
            </a:r>
            <a:endParaRPr lang="en-US" sz="2400" b="0" dirty="0"/>
          </a:p>
        </p:txBody>
      </p:sp>
      <p:sp>
        <p:nvSpPr>
          <p:cNvPr id="10" name="文本框 1">
            <a:extLst>
              <a:ext uri="{FF2B5EF4-FFF2-40B4-BE49-F238E27FC236}">
                <a16:creationId xmlns:a16="http://schemas.microsoft.com/office/drawing/2014/main" id="{5318E843-087C-0B4A-96EF-EA3590844465}"/>
              </a:ext>
            </a:extLst>
          </p:cNvPr>
          <p:cNvSpPr txBox="1"/>
          <p:nvPr/>
        </p:nvSpPr>
        <p:spPr>
          <a:xfrm>
            <a:off x="990669" y="2731751"/>
            <a:ext cx="4072942" cy="2197525"/>
          </a:xfrm>
          <a:prstGeom prst="rect">
            <a:avLst/>
          </a:prstGeom>
          <a:noFill/>
        </p:spPr>
        <p:txBody>
          <a:bodyPr wrap="square" rtlCol="0">
            <a:spAutoFit/>
          </a:bodyPr>
          <a:lstStyle/>
          <a:p>
            <a:pPr>
              <a:lnSpc>
                <a:spcPct val="120000"/>
              </a:lnSpc>
              <a:spcAft>
                <a:spcPts val="0"/>
              </a:spcAft>
            </a:pPr>
            <a:endParaRPr kumimoji="1" lang="en-US" altLang="zh-CN" b="1"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20000"/>
              </a:lnSpc>
              <a:spcAft>
                <a:spcPts val="0"/>
              </a:spcAft>
              <a:buClr>
                <a:srgbClr val="F6A800"/>
              </a:buClr>
              <a:buFont typeface="Arial" panose="020B0604020202020204" pitchFamily="34" charset="0"/>
              <a:buChar char="•"/>
            </a:pPr>
            <a:r>
              <a:rPr kumimoji="1" lang="zh-CN" altLang="en-US" sz="1600" dirty="0" smtClean="0">
                <a:latin typeface="Microsoft YaHei Light" panose="020B0503020204020204" pitchFamily="34" charset="-122"/>
                <a:ea typeface="Microsoft YaHei Light" panose="020B0503020204020204" pitchFamily="34" charset="-122"/>
                <a:cs typeface="楷体"/>
              </a:rPr>
              <a:t>机械工程硕士招收机械大类专</a:t>
            </a:r>
            <a:r>
              <a:rPr kumimoji="1" lang="zh-CN" altLang="en-US" sz="1600" dirty="0">
                <a:latin typeface="Microsoft YaHei Light" panose="020B0503020204020204" pitchFamily="34" charset="-122"/>
                <a:ea typeface="Microsoft YaHei Light" panose="020B0503020204020204" pitchFamily="34" charset="-122"/>
                <a:cs typeface="楷体"/>
              </a:rPr>
              <a:t>业，如机制、机设</a:t>
            </a:r>
            <a:r>
              <a:rPr kumimoji="1" lang="zh-CN" altLang="en-US" sz="1600" dirty="0" smtClean="0">
                <a:latin typeface="Microsoft YaHei Light" panose="020B0503020204020204" pitchFamily="34" charset="-122"/>
                <a:ea typeface="Microsoft YaHei Light" panose="020B0503020204020204" pitchFamily="34" charset="-122"/>
                <a:cs typeface="楷体"/>
              </a:rPr>
              <a:t>、车</a:t>
            </a:r>
            <a:r>
              <a:rPr kumimoji="1" lang="zh-CN" altLang="en-US" sz="1600" dirty="0">
                <a:latin typeface="Microsoft YaHei Light" panose="020B0503020204020204" pitchFamily="34" charset="-122"/>
                <a:ea typeface="Microsoft YaHei Light" panose="020B0503020204020204" pitchFamily="34" charset="-122"/>
                <a:cs typeface="楷体"/>
              </a:rPr>
              <a:t>辆、智能制造、机器人、能源动力、航天航空等；</a:t>
            </a:r>
            <a:endParaRPr kumimoji="1" lang="en-US" altLang="zh-CN" sz="1600" dirty="0">
              <a:latin typeface="Microsoft YaHei Light" panose="020B0503020204020204" pitchFamily="34" charset="-122"/>
              <a:ea typeface="Microsoft YaHei Light" panose="020B0503020204020204" pitchFamily="34" charset="-122"/>
              <a:cs typeface="楷体"/>
            </a:endParaRPr>
          </a:p>
          <a:p>
            <a:pPr marL="285750" indent="-285750">
              <a:lnSpc>
                <a:spcPct val="120000"/>
              </a:lnSpc>
              <a:spcAft>
                <a:spcPts val="0"/>
              </a:spcAft>
              <a:buClr>
                <a:srgbClr val="F6A800"/>
              </a:buClr>
              <a:buFont typeface="Arial" panose="020B0604020202020204" pitchFamily="34" charset="0"/>
              <a:buChar char="•"/>
            </a:pPr>
            <a:r>
              <a:rPr kumimoji="1" lang="zh-CN" altLang="en-US" sz="1600" dirty="0" smtClean="0">
                <a:latin typeface="Microsoft YaHei Light" panose="020B0503020204020204" pitchFamily="34" charset="-122"/>
                <a:ea typeface="Microsoft YaHei Light" panose="020B0503020204020204" pitchFamily="34" charset="-122"/>
                <a:cs typeface="楷体"/>
              </a:rPr>
              <a:t>电池硕士招收几乎所有理工科专业；</a:t>
            </a:r>
            <a:endParaRPr kumimoji="1" lang="en-US" altLang="zh-CN" sz="1600" dirty="0" smtClean="0">
              <a:latin typeface="Microsoft YaHei Light" panose="020B0503020204020204" pitchFamily="34" charset="-122"/>
              <a:ea typeface="Microsoft YaHei Light" panose="020B0503020204020204" pitchFamily="34" charset="-122"/>
              <a:cs typeface="楷体"/>
            </a:endParaRPr>
          </a:p>
          <a:p>
            <a:pPr marL="285750" indent="-285750">
              <a:lnSpc>
                <a:spcPct val="12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韧性土</a:t>
            </a:r>
            <a:r>
              <a:rPr kumimoji="1" lang="zh-CN" altLang="en-US" sz="1600" dirty="0" smtClean="0">
                <a:latin typeface="Microsoft YaHei Light" panose="020B0503020204020204" pitchFamily="34" charset="-122"/>
                <a:ea typeface="Microsoft YaHei Light" panose="020B0503020204020204" pitchFamily="34" charset="-122"/>
                <a:cs typeface="楷体"/>
              </a:rPr>
              <a:t>木专业招收土木大类专业，例如土木工程、道桥、交通</a:t>
            </a:r>
            <a:r>
              <a:rPr kumimoji="1" lang="zh-CN" altLang="en-US" sz="1600" dirty="0" smtClean="0">
                <a:latin typeface="Microsoft YaHei Light" panose="020B0503020204020204" pitchFamily="34" charset="-122"/>
                <a:ea typeface="Microsoft YaHei Light" panose="020B0503020204020204" pitchFamily="34" charset="-122"/>
                <a:cs typeface="楷体"/>
              </a:rPr>
              <a:t>等</a:t>
            </a:r>
            <a:endParaRPr kumimoji="1" lang="en-US" altLang="zh-CN" sz="1600" dirty="0">
              <a:latin typeface="Microsoft YaHei Light" panose="020B0503020204020204" pitchFamily="34" charset="-122"/>
              <a:ea typeface="Microsoft YaHei Light" panose="020B0503020204020204" pitchFamily="34" charset="-122"/>
              <a:cs typeface="楷体"/>
            </a:endParaRPr>
          </a:p>
        </p:txBody>
      </p:sp>
      <p:sp>
        <p:nvSpPr>
          <p:cNvPr id="4" name="文本框 3">
            <a:extLst>
              <a:ext uri="{FF2B5EF4-FFF2-40B4-BE49-F238E27FC236}">
                <a16:creationId xmlns:a16="http://schemas.microsoft.com/office/drawing/2014/main" id="{E5DD3785-DC2D-E49B-76D2-23136D70161E}"/>
              </a:ext>
            </a:extLst>
          </p:cNvPr>
          <p:cNvSpPr txBox="1"/>
          <p:nvPr/>
        </p:nvSpPr>
        <p:spPr>
          <a:xfrm>
            <a:off x="836405" y="2722677"/>
            <a:ext cx="5662462" cy="400110"/>
          </a:xfrm>
          <a:prstGeom prst="rect">
            <a:avLst/>
          </a:prstGeom>
          <a:noFill/>
        </p:spPr>
        <p:txBody>
          <a:bodyPr wrap="square" rtlCol="0">
            <a:spAutoFit/>
          </a:bodyPr>
          <a:lstStyle/>
          <a:p>
            <a:r>
              <a:rPr kumimoji="1" lang="zh-CN" altLang="de-DE"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招生</a:t>
            </a:r>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专业</a:t>
            </a:r>
          </a:p>
        </p:txBody>
      </p:sp>
      <p:sp>
        <p:nvSpPr>
          <p:cNvPr id="9" name="文本框 8">
            <a:extLst>
              <a:ext uri="{FF2B5EF4-FFF2-40B4-BE49-F238E27FC236}">
                <a16:creationId xmlns:a16="http://schemas.microsoft.com/office/drawing/2014/main" id="{1FCFA1E0-A8FC-5112-4F90-707AFE3E0558}"/>
              </a:ext>
            </a:extLst>
          </p:cNvPr>
          <p:cNvSpPr txBox="1"/>
          <p:nvPr/>
        </p:nvSpPr>
        <p:spPr>
          <a:xfrm>
            <a:off x="1001389" y="1104081"/>
            <a:ext cx="4062222" cy="1606594"/>
          </a:xfrm>
          <a:prstGeom prst="rect">
            <a:avLst/>
          </a:prstGeom>
          <a:noFill/>
        </p:spPr>
        <p:txBody>
          <a:bodyPr wrap="square" rtlCol="0">
            <a:spAutoFit/>
          </a:bodyPr>
          <a:lstStyle/>
          <a:p>
            <a:pPr>
              <a:lnSpc>
                <a:spcPct val="120000"/>
              </a:lnSpc>
              <a:spcAft>
                <a:spcPts val="0"/>
              </a:spcAft>
            </a:pPr>
            <a:endParaRPr kumimoji="1" lang="en-US" altLang="zh-CN" b="1"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2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亚琛工业大学国际学院中</a:t>
            </a:r>
            <a:r>
              <a:rPr kumimoji="1" lang="zh-CN" altLang="en-US" sz="1600" dirty="0" smtClean="0">
                <a:latin typeface="Microsoft YaHei Light" panose="020B0503020204020204" pitchFamily="34" charset="-122"/>
                <a:ea typeface="Microsoft YaHei Light" panose="020B0503020204020204" pitchFamily="34" charset="-122"/>
                <a:cs typeface="楷体"/>
              </a:rPr>
              <a:t>国办事处</a:t>
            </a:r>
            <a:endParaRPr kumimoji="1" lang="en-US" altLang="zh-CN" sz="1600" dirty="0" smtClean="0">
              <a:latin typeface="Microsoft YaHei Light" panose="020B0503020204020204" pitchFamily="34" charset="-122"/>
              <a:ea typeface="Microsoft YaHei Light" panose="020B0503020204020204" pitchFamily="34" charset="-122"/>
              <a:cs typeface="楷体"/>
            </a:endParaRPr>
          </a:p>
          <a:p>
            <a:pPr>
              <a:lnSpc>
                <a:spcPct val="120000"/>
              </a:lnSpc>
              <a:spcAft>
                <a:spcPts val="0"/>
              </a:spcAft>
              <a:buClr>
                <a:srgbClr val="F6A800"/>
              </a:buClr>
            </a:pPr>
            <a:r>
              <a:rPr kumimoji="1" lang="en-US" altLang="zh-CN" sz="1600" dirty="0" smtClean="0">
                <a:latin typeface="Microsoft YaHei Light" panose="020B0503020204020204" pitchFamily="34" charset="-122"/>
                <a:ea typeface="Microsoft YaHei Light" panose="020B0503020204020204" pitchFamily="34" charset="-122"/>
                <a:cs typeface="楷体"/>
              </a:rPr>
              <a:t>     </a:t>
            </a:r>
            <a:r>
              <a:rPr kumimoji="1" lang="zh-CN" altLang="en-US" sz="1600" dirty="0" smtClean="0">
                <a:latin typeface="Microsoft YaHei Light" panose="020B0503020204020204" pitchFamily="34" charset="-122"/>
                <a:ea typeface="Microsoft YaHei Light" panose="020B0503020204020204" pitchFamily="34" charset="-122"/>
                <a:cs typeface="楷体"/>
              </a:rPr>
              <a:t>中</a:t>
            </a:r>
            <a:r>
              <a:rPr kumimoji="1" lang="zh-CN" altLang="en-US" sz="1600" dirty="0">
                <a:latin typeface="Microsoft YaHei Light" panose="020B0503020204020204" pitchFamily="34" charset="-122"/>
                <a:ea typeface="Microsoft YaHei Light" panose="020B0503020204020204" pitchFamily="34" charset="-122"/>
                <a:cs typeface="楷体"/>
              </a:rPr>
              <a:t>国高校项</a:t>
            </a:r>
            <a:r>
              <a:rPr kumimoji="1" lang="zh-CN" altLang="en-US" sz="1600" dirty="0" smtClean="0">
                <a:latin typeface="Microsoft YaHei Light" panose="020B0503020204020204" pitchFamily="34" charset="-122"/>
                <a:ea typeface="Microsoft YaHei Light" panose="020B0503020204020204" pitchFamily="34" charset="-122"/>
                <a:cs typeface="楷体"/>
              </a:rPr>
              <a:t>目咨询与报名老师</a:t>
            </a:r>
            <a:endParaRPr kumimoji="1" lang="en-US" altLang="zh-CN" sz="1600" dirty="0">
              <a:latin typeface="Microsoft YaHei Light" panose="020B0503020204020204" pitchFamily="34" charset="-122"/>
              <a:ea typeface="Microsoft YaHei Light" panose="020B0503020204020204" pitchFamily="34" charset="-122"/>
              <a:cs typeface="楷体"/>
            </a:endParaRPr>
          </a:p>
          <a:p>
            <a:pPr marL="285750" indent="-285750">
              <a:lnSpc>
                <a:spcPct val="12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张老师</a:t>
            </a:r>
            <a:endParaRPr kumimoji="1" lang="en-US" altLang="zh-CN" sz="1600" dirty="0">
              <a:latin typeface="Microsoft YaHei Light" panose="020B0503020204020204" pitchFamily="34" charset="-122"/>
              <a:ea typeface="Microsoft YaHei Light" panose="020B0503020204020204" pitchFamily="34" charset="-122"/>
              <a:cs typeface="楷体"/>
            </a:endParaRPr>
          </a:p>
          <a:p>
            <a:pPr marL="285750" indent="-285750">
              <a:lnSpc>
                <a:spcPct val="120000"/>
              </a:lnSpc>
              <a:spcAft>
                <a:spcPts val="0"/>
              </a:spcAft>
              <a:buClr>
                <a:srgbClr val="F6A800"/>
              </a:buClr>
              <a:buFont typeface="Arial" panose="020B0604020202020204" pitchFamily="34" charset="0"/>
              <a:buChar char="•"/>
            </a:pPr>
            <a:r>
              <a:rPr kumimoji="1" lang="en-US" altLang="zh-CN" sz="1600" dirty="0">
                <a:latin typeface="Microsoft YaHei Light" panose="020B0503020204020204" pitchFamily="34" charset="-122"/>
                <a:ea typeface="Microsoft YaHei Light" panose="020B0503020204020204" pitchFamily="34" charset="-122"/>
                <a:cs typeface="楷体"/>
              </a:rPr>
              <a:t>178 0542 7004</a:t>
            </a:r>
            <a:r>
              <a:rPr kumimoji="1" lang="zh-CN" altLang="en-US" sz="1600" dirty="0">
                <a:latin typeface="Microsoft YaHei Light" panose="020B0503020204020204" pitchFamily="34" charset="-122"/>
                <a:ea typeface="Microsoft YaHei Light" panose="020B0503020204020204" pitchFamily="34" charset="-122"/>
                <a:cs typeface="楷体"/>
              </a:rPr>
              <a:t>（同微信）</a:t>
            </a:r>
            <a:endParaRPr kumimoji="1" lang="en-US" altLang="zh-CN" sz="1600" dirty="0">
              <a:latin typeface="Microsoft YaHei Light" panose="020B0503020204020204" pitchFamily="34" charset="-122"/>
              <a:ea typeface="Microsoft YaHei Light" panose="020B0503020204020204" pitchFamily="34" charset="-122"/>
              <a:cs typeface="楷体"/>
            </a:endParaRPr>
          </a:p>
        </p:txBody>
      </p:sp>
      <p:sp>
        <p:nvSpPr>
          <p:cNvPr id="12" name="文本框 11">
            <a:extLst>
              <a:ext uri="{FF2B5EF4-FFF2-40B4-BE49-F238E27FC236}">
                <a16:creationId xmlns:a16="http://schemas.microsoft.com/office/drawing/2014/main" id="{E5DD3785-DC2D-E49B-76D2-23136D70161E}"/>
              </a:ext>
            </a:extLst>
          </p:cNvPr>
          <p:cNvSpPr txBox="1"/>
          <p:nvPr/>
        </p:nvSpPr>
        <p:spPr>
          <a:xfrm>
            <a:off x="836405" y="1101369"/>
            <a:ext cx="5662462" cy="400110"/>
          </a:xfrm>
          <a:prstGeom prst="rect">
            <a:avLst/>
          </a:prstGeom>
          <a:noFill/>
        </p:spPr>
        <p:txBody>
          <a:bodyPr wrap="square" rtlCol="0">
            <a:spAutoFit/>
          </a:bodyPr>
          <a:lstStyle/>
          <a:p>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咨询方式</a:t>
            </a:r>
          </a:p>
        </p:txBody>
      </p:sp>
      <p:sp>
        <p:nvSpPr>
          <p:cNvPr id="11" name="文本框 10">
            <a:extLst>
              <a:ext uri="{FF2B5EF4-FFF2-40B4-BE49-F238E27FC236}">
                <a16:creationId xmlns:a16="http://schemas.microsoft.com/office/drawing/2014/main" id="{E5DD3785-DC2D-E49B-76D2-23136D70161E}"/>
              </a:ext>
            </a:extLst>
          </p:cNvPr>
          <p:cNvSpPr txBox="1"/>
          <p:nvPr/>
        </p:nvSpPr>
        <p:spPr>
          <a:xfrm>
            <a:off x="836405" y="4958271"/>
            <a:ext cx="5662462" cy="400110"/>
          </a:xfrm>
          <a:prstGeom prst="rect">
            <a:avLst/>
          </a:prstGeom>
          <a:noFill/>
        </p:spPr>
        <p:txBody>
          <a:bodyPr wrap="square" rtlCol="0">
            <a:spAutoFit/>
          </a:bodyPr>
          <a:lstStyle/>
          <a:p>
            <a:r>
              <a:rPr kumimoji="1" lang="zh-CN" altLang="en-US" sz="2000" b="1" dirty="0" smtClean="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招生截止</a:t>
            </a:r>
            <a:endPar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文本框 1">
            <a:extLst>
              <a:ext uri="{FF2B5EF4-FFF2-40B4-BE49-F238E27FC236}">
                <a16:creationId xmlns:a16="http://schemas.microsoft.com/office/drawing/2014/main" id="{5318E843-087C-0B4A-96EF-EA3590844465}"/>
              </a:ext>
            </a:extLst>
          </p:cNvPr>
          <p:cNvSpPr txBox="1"/>
          <p:nvPr/>
        </p:nvSpPr>
        <p:spPr>
          <a:xfrm>
            <a:off x="1001389" y="4985034"/>
            <a:ext cx="4072942" cy="720197"/>
          </a:xfrm>
          <a:prstGeom prst="rect">
            <a:avLst/>
          </a:prstGeom>
          <a:noFill/>
        </p:spPr>
        <p:txBody>
          <a:bodyPr wrap="square" rtlCol="0">
            <a:spAutoFit/>
          </a:bodyPr>
          <a:lstStyle/>
          <a:p>
            <a:pPr>
              <a:lnSpc>
                <a:spcPct val="120000"/>
              </a:lnSpc>
              <a:spcAft>
                <a:spcPts val="0"/>
              </a:spcAft>
            </a:pPr>
            <a:endParaRPr kumimoji="1" lang="en-US" altLang="zh-CN" b="1"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20000"/>
              </a:lnSpc>
              <a:spcAft>
                <a:spcPts val="0"/>
              </a:spcAft>
              <a:buClr>
                <a:srgbClr val="F6A800"/>
              </a:buClr>
              <a:buFont typeface="Arial" panose="020B0604020202020204" pitchFamily="34" charset="0"/>
              <a:buChar char="•"/>
            </a:pPr>
            <a:r>
              <a:rPr kumimoji="1" lang="en-US" altLang="zh-CN" sz="1600" b="1" dirty="0" smtClean="0">
                <a:solidFill>
                  <a:srgbClr val="C00000"/>
                </a:solidFill>
                <a:latin typeface="Microsoft YaHei Light" panose="020B0503020204020204" pitchFamily="34" charset="-122"/>
                <a:ea typeface="Microsoft YaHei Light" panose="020B0503020204020204" pitchFamily="34" charset="-122"/>
                <a:cs typeface="楷体"/>
              </a:rPr>
              <a:t>2026</a:t>
            </a:r>
            <a:r>
              <a:rPr kumimoji="1" lang="zh-CN" altLang="en-US" sz="1600" b="1" dirty="0" smtClean="0">
                <a:solidFill>
                  <a:srgbClr val="C00000"/>
                </a:solidFill>
                <a:latin typeface="Microsoft YaHei Light" panose="020B0503020204020204" pitchFamily="34" charset="-122"/>
                <a:ea typeface="Microsoft YaHei Light" panose="020B0503020204020204" pitchFamily="34" charset="-122"/>
                <a:cs typeface="楷体"/>
              </a:rPr>
              <a:t>年</a:t>
            </a:r>
            <a:r>
              <a:rPr kumimoji="1" lang="en-US" altLang="zh-CN" sz="1600" b="1" dirty="0">
                <a:solidFill>
                  <a:srgbClr val="C00000"/>
                </a:solidFill>
                <a:latin typeface="Microsoft YaHei Light" panose="020B0503020204020204" pitchFamily="34" charset="-122"/>
                <a:ea typeface="Microsoft YaHei Light" panose="020B0503020204020204" pitchFamily="34" charset="-122"/>
                <a:cs typeface="楷体"/>
              </a:rPr>
              <a:t>6</a:t>
            </a:r>
            <a:r>
              <a:rPr kumimoji="1" lang="zh-CN" altLang="en-US" sz="1600" b="1" dirty="0" smtClean="0">
                <a:solidFill>
                  <a:srgbClr val="C00000"/>
                </a:solidFill>
                <a:latin typeface="Microsoft YaHei Light" panose="020B0503020204020204" pitchFamily="34" charset="-122"/>
                <a:ea typeface="Microsoft YaHei Light" panose="020B0503020204020204" pitchFamily="34" charset="-122"/>
                <a:cs typeface="楷体"/>
              </a:rPr>
              <a:t>月</a:t>
            </a:r>
            <a:r>
              <a:rPr kumimoji="1" lang="en-US" altLang="zh-CN" sz="1600" b="1" dirty="0" smtClean="0">
                <a:solidFill>
                  <a:srgbClr val="C00000"/>
                </a:solidFill>
                <a:latin typeface="Microsoft YaHei Light" panose="020B0503020204020204" pitchFamily="34" charset="-122"/>
                <a:ea typeface="Microsoft YaHei Light" panose="020B0503020204020204" pitchFamily="34" charset="-122"/>
                <a:cs typeface="楷体"/>
              </a:rPr>
              <a:t>15</a:t>
            </a:r>
            <a:r>
              <a:rPr kumimoji="1" lang="zh-CN" altLang="en-US" sz="1600" b="1" dirty="0" smtClean="0">
                <a:solidFill>
                  <a:srgbClr val="C00000"/>
                </a:solidFill>
                <a:latin typeface="Microsoft YaHei Light" panose="020B0503020204020204" pitchFamily="34" charset="-122"/>
                <a:ea typeface="Microsoft YaHei Light" panose="020B0503020204020204" pitchFamily="34" charset="-122"/>
                <a:cs typeface="楷体"/>
              </a:rPr>
              <a:t>日</a:t>
            </a:r>
            <a:endParaRPr kumimoji="1" lang="en-US" altLang="zh-CN" sz="1600" b="1" dirty="0">
              <a:solidFill>
                <a:srgbClr val="C00000"/>
              </a:solidFill>
              <a:latin typeface="Microsoft YaHei Light" panose="020B0503020204020204" pitchFamily="34" charset="-122"/>
              <a:ea typeface="Microsoft YaHei Light" panose="020B0503020204020204" pitchFamily="34" charset="-122"/>
              <a:cs typeface="楷体"/>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1086" t="7742" r="10883" b="17850"/>
          <a:stretch/>
        </p:blipFill>
        <p:spPr>
          <a:xfrm>
            <a:off x="5288478" y="1327436"/>
            <a:ext cx="2924084" cy="396240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5848" t="18208" r="14319" b="28028"/>
          <a:stretch/>
        </p:blipFill>
        <p:spPr>
          <a:xfrm>
            <a:off x="8437429" y="1278275"/>
            <a:ext cx="2952607" cy="4040977"/>
          </a:xfrm>
          <a:prstGeom prst="rect">
            <a:avLst/>
          </a:prstGeom>
        </p:spPr>
      </p:pic>
    </p:spTree>
    <p:extLst>
      <p:ext uri="{BB962C8B-B14F-4D97-AF65-F5344CB8AC3E}">
        <p14:creationId xmlns:p14="http://schemas.microsoft.com/office/powerpoint/2010/main" val="860253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54000" y="1657421"/>
            <a:ext cx="11484000" cy="540000"/>
          </a:xfrm>
        </p:spPr>
        <p:txBody>
          <a:bodyPr/>
          <a:lstStyle/>
          <a:p>
            <a:r>
              <a:rPr lang="zh-CN" altLang="en-US" dirty="0">
                <a:solidFill>
                  <a:schemeClr val="bg1"/>
                </a:solidFill>
                <a:latin typeface="Microsoft YaHei" panose="020B0503020204020204" pitchFamily="34" charset="-122"/>
                <a:ea typeface="Microsoft YaHei" panose="020B0503020204020204" pitchFamily="34" charset="-122"/>
                <a:cs typeface="楷体"/>
              </a:rPr>
              <a:t>德国亚琛工业大学 </a:t>
            </a:r>
            <a:endParaRPr lang="de-DE" sz="2400" b="0" dirty="0">
              <a:solidFill>
                <a:schemeClr val="bg1"/>
              </a:solidFill>
              <a:latin typeface="Microsoft YaHei" panose="020B0503020204020204" pitchFamily="34" charset="-122"/>
              <a:ea typeface="Microsoft YaHei" panose="020B0503020204020204" pitchFamily="34" charset="-122"/>
              <a:cs typeface="楷体"/>
            </a:endParaRPr>
          </a:p>
        </p:txBody>
      </p:sp>
      <p:pic>
        <p:nvPicPr>
          <p:cNvPr id="10" name="Grafik 41">
            <a:extLst>
              <a:ext uri="{FF2B5EF4-FFF2-40B4-BE49-F238E27FC236}">
                <a16:creationId xmlns:a16="http://schemas.microsoft.com/office/drawing/2014/main" id="{20B9E75A-6AFC-B55A-AC99-E5197FFE377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53998" y="3073674"/>
            <a:ext cx="3748919" cy="2224006"/>
          </a:xfrm>
          <a:prstGeom prst="rect">
            <a:avLst/>
          </a:prstGeom>
        </p:spPr>
      </p:pic>
      <p:pic>
        <p:nvPicPr>
          <p:cNvPr id="13" name="Grafik 5">
            <a:extLst>
              <a:ext uri="{FF2B5EF4-FFF2-40B4-BE49-F238E27FC236}">
                <a16:creationId xmlns:a16="http://schemas.microsoft.com/office/drawing/2014/main" id="{F98C5CF6-FDBE-2A2E-77BA-9DAB992E9F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89082" y="3073674"/>
            <a:ext cx="3748918" cy="2224006"/>
          </a:xfrm>
          <a:prstGeom prst="rect">
            <a:avLst/>
          </a:prstGeom>
        </p:spPr>
      </p:pic>
      <p:pic>
        <p:nvPicPr>
          <p:cNvPr id="15" name="Grafik 29">
            <a:extLst>
              <a:ext uri="{FF2B5EF4-FFF2-40B4-BE49-F238E27FC236}">
                <a16:creationId xmlns:a16="http://schemas.microsoft.com/office/drawing/2014/main" id="{9C92C733-A581-EA93-CF70-1E03890BC5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490"/>
          <a:stretch/>
        </p:blipFill>
        <p:spPr>
          <a:xfrm>
            <a:off x="4221540" y="3073674"/>
            <a:ext cx="3748919" cy="2224006"/>
          </a:xfrm>
          <a:prstGeom prst="rect">
            <a:avLst/>
          </a:prstGeom>
        </p:spPr>
      </p:pic>
    </p:spTree>
    <p:extLst>
      <p:ext uri="{BB962C8B-B14F-4D97-AF65-F5344CB8AC3E}">
        <p14:creationId xmlns:p14="http://schemas.microsoft.com/office/powerpoint/2010/main" val="1068251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0" y="0"/>
            <a:ext cx="12192000" cy="252873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552857" y="0"/>
            <a:ext cx="3301365" cy="6040120"/>
          </a:xfrm>
          <a:custGeom>
            <a:avLst/>
            <a:gdLst/>
            <a:ahLst/>
            <a:cxnLst/>
            <a:rect l="l" t="t" r="r" b="b"/>
            <a:pathLst>
              <a:path w="3301365" h="6040120">
                <a:moveTo>
                  <a:pt x="0" y="0"/>
                </a:moveTo>
                <a:lnTo>
                  <a:pt x="3300755" y="0"/>
                </a:lnTo>
                <a:lnTo>
                  <a:pt x="3300755" y="6040072"/>
                </a:lnTo>
                <a:lnTo>
                  <a:pt x="0" y="6040072"/>
                </a:lnTo>
                <a:lnTo>
                  <a:pt x="0" y="0"/>
                </a:lnTo>
                <a:close/>
              </a:path>
            </a:pathLst>
          </a:custGeom>
          <a:solidFill>
            <a:srgbClr val="E8F1FA"/>
          </a:solidFill>
        </p:spPr>
        <p:txBody>
          <a:bodyPr wrap="square" lIns="0" tIns="0" rIns="0" bIns="0" rtlCol="0"/>
          <a:lstStyle/>
          <a:p>
            <a:endParaRPr dirty="0"/>
          </a:p>
        </p:txBody>
      </p:sp>
      <p:sp>
        <p:nvSpPr>
          <p:cNvPr id="5" name="object 5"/>
          <p:cNvSpPr txBox="1"/>
          <p:nvPr/>
        </p:nvSpPr>
        <p:spPr>
          <a:xfrm>
            <a:off x="8947985" y="1615179"/>
            <a:ext cx="2634415" cy="1774204"/>
          </a:xfrm>
          <a:prstGeom prst="rect">
            <a:avLst/>
          </a:prstGeom>
        </p:spPr>
        <p:txBody>
          <a:bodyPr vert="horz" wrap="square" lIns="0" tIns="182245" rIns="0" bIns="0" rtlCol="0">
            <a:spAutoFit/>
          </a:bodyPr>
          <a:lstStyle/>
          <a:p>
            <a:pPr marL="283845">
              <a:lnSpc>
                <a:spcPct val="100000"/>
              </a:lnSpc>
              <a:spcBef>
                <a:spcPts val="1435"/>
              </a:spcBef>
            </a:pPr>
            <a:r>
              <a:rPr sz="2000" b="1" spc="-5" dirty="0">
                <a:solidFill>
                  <a:srgbClr val="00549F"/>
                </a:solidFill>
                <a:latin typeface="Times New Roman" panose="02020603050405020304" pitchFamily="18" charset="0"/>
                <a:ea typeface="微软雅黑" panose="020B0503020204020204" pitchFamily="34" charset="-122"/>
                <a:cs typeface="Times New Roman" panose="02020603050405020304" pitchFamily="18" charset="0"/>
              </a:rPr>
              <a:t>QS Ranking</a:t>
            </a:r>
            <a:r>
              <a:rPr sz="2000" b="1" spc="-70" dirty="0">
                <a:solidFill>
                  <a:srgbClr val="00549F"/>
                </a:solidFill>
                <a:latin typeface="Times New Roman" panose="02020603050405020304" pitchFamily="18" charset="0"/>
                <a:ea typeface="微软雅黑" panose="020B0503020204020204" pitchFamily="34" charset="-122"/>
                <a:cs typeface="Times New Roman" panose="02020603050405020304" pitchFamily="18" charset="0"/>
              </a:rPr>
              <a:t> </a:t>
            </a:r>
            <a:r>
              <a:rPr sz="2000" b="1" dirty="0" smtClean="0">
                <a:solidFill>
                  <a:srgbClr val="00549F"/>
                </a:solidFill>
                <a:latin typeface="Times New Roman" panose="02020603050405020304" pitchFamily="18" charset="0"/>
                <a:ea typeface="微软雅黑" panose="020B0503020204020204" pitchFamily="34" charset="-122"/>
                <a:cs typeface="Times New Roman" panose="02020603050405020304" pitchFamily="18" charset="0"/>
              </a:rPr>
              <a:t>202</a:t>
            </a:r>
            <a:r>
              <a:rPr lang="en-US" sz="2000" b="1" dirty="0" smtClean="0">
                <a:solidFill>
                  <a:srgbClr val="00549F"/>
                </a:solidFill>
                <a:latin typeface="Times New Roman" panose="02020603050405020304" pitchFamily="18" charset="0"/>
                <a:ea typeface="微软雅黑" panose="020B0503020204020204" pitchFamily="34" charset="-122"/>
                <a:cs typeface="Times New Roman" panose="02020603050405020304" pitchFamily="18" charset="0"/>
              </a:rPr>
              <a:t>5</a:t>
            </a:r>
            <a:endParaRPr sz="2000" dirty="0">
              <a:latin typeface="Times New Roman" panose="02020603050405020304" pitchFamily="18" charset="0"/>
              <a:ea typeface="微软雅黑" panose="020B0503020204020204" pitchFamily="34" charset="-122"/>
              <a:cs typeface="Times New Roman" panose="02020603050405020304" pitchFamily="18" charset="0"/>
            </a:endParaRPr>
          </a:p>
          <a:p>
            <a:pPr marL="12700" marR="5080" algn="ctr">
              <a:lnSpc>
                <a:spcPts val="2300"/>
              </a:lnSpc>
              <a:spcBef>
                <a:spcPts val="160"/>
              </a:spcBef>
            </a:pPr>
            <a:r>
              <a:rPr lang="zh-CN" altLang="en-US" sz="1400" b="1" dirty="0" smtClean="0">
                <a:solidFill>
                  <a:srgbClr val="00549F"/>
                </a:solidFill>
                <a:latin typeface="微软雅黑" panose="020B0503020204020204" pitchFamily="34" charset="-122"/>
                <a:ea typeface="微软雅黑" panose="020B0503020204020204" pitchFamily="34" charset="-122"/>
                <a:cs typeface="微软雅黑"/>
              </a:rPr>
              <a:t>机</a:t>
            </a:r>
            <a:r>
              <a:rPr lang="zh-CN" altLang="en-US" sz="1400" b="1" dirty="0">
                <a:solidFill>
                  <a:srgbClr val="00549F"/>
                </a:solidFill>
                <a:latin typeface="微软雅黑" panose="020B0503020204020204" pitchFamily="34" charset="-122"/>
                <a:ea typeface="微软雅黑" panose="020B0503020204020204" pitchFamily="34" charset="-122"/>
                <a:cs typeface="微软雅黑"/>
              </a:rPr>
              <a:t>械工程类全球第</a:t>
            </a:r>
            <a:r>
              <a:rPr lang="en-US" altLang="zh-CN" sz="1400" b="1" dirty="0">
                <a:solidFill>
                  <a:srgbClr val="00549F"/>
                </a:solidFill>
                <a:latin typeface="微软雅黑" panose="020B0503020204020204" pitchFamily="34" charset="-122"/>
                <a:ea typeface="微软雅黑" panose="020B0503020204020204" pitchFamily="34" charset="-122"/>
                <a:cs typeface="微软雅黑"/>
              </a:rPr>
              <a:t>19</a:t>
            </a:r>
            <a:r>
              <a:rPr lang="zh-CN" altLang="en-US" sz="1400" b="1" dirty="0">
                <a:solidFill>
                  <a:srgbClr val="00549F"/>
                </a:solidFill>
                <a:latin typeface="微软雅黑" panose="020B0503020204020204" pitchFamily="34" charset="-122"/>
                <a:ea typeface="微软雅黑" panose="020B0503020204020204" pitchFamily="34" charset="-122"/>
                <a:cs typeface="微软雅黑"/>
              </a:rPr>
              <a:t>，德国第</a:t>
            </a:r>
            <a:r>
              <a:rPr lang="en-US" altLang="zh-CN" sz="1400" b="1" dirty="0">
                <a:solidFill>
                  <a:srgbClr val="00549F"/>
                </a:solidFill>
                <a:latin typeface="微软雅黑" panose="020B0503020204020204" pitchFamily="34" charset="-122"/>
                <a:ea typeface="微软雅黑" panose="020B0503020204020204" pitchFamily="34" charset="-122"/>
                <a:cs typeface="微软雅黑"/>
              </a:rPr>
              <a:t>1</a:t>
            </a:r>
          </a:p>
          <a:p>
            <a:pPr marL="12700" marR="5080" algn="ctr">
              <a:lnSpc>
                <a:spcPts val="2300"/>
              </a:lnSpc>
              <a:spcBef>
                <a:spcPts val="160"/>
              </a:spcBef>
            </a:pPr>
            <a:r>
              <a:rPr lang="en-US" altLang="zh-CN" sz="1400" b="1" dirty="0">
                <a:solidFill>
                  <a:srgbClr val="00549F"/>
                </a:solidFill>
                <a:latin typeface="微软雅黑" panose="020B0503020204020204" pitchFamily="34" charset="-122"/>
                <a:ea typeface="微软雅黑" panose="020B0503020204020204" pitchFamily="34" charset="-122"/>
                <a:cs typeface="微软雅黑"/>
              </a:rPr>
              <a:t> </a:t>
            </a:r>
            <a:r>
              <a:rPr lang="zh-CN" altLang="en-US" sz="1400" b="1" dirty="0">
                <a:solidFill>
                  <a:srgbClr val="00549F"/>
                </a:solidFill>
                <a:latin typeface="微软雅黑" panose="020B0503020204020204" pitchFamily="34" charset="-122"/>
                <a:ea typeface="微软雅黑" panose="020B0503020204020204" pitchFamily="34" charset="-122"/>
                <a:cs typeface="微软雅黑"/>
              </a:rPr>
              <a:t>土木与结构工程类德国第</a:t>
            </a:r>
            <a:r>
              <a:rPr lang="en-US" altLang="zh-CN" sz="1400" b="1" dirty="0">
                <a:solidFill>
                  <a:srgbClr val="00549F"/>
                </a:solidFill>
                <a:latin typeface="微软雅黑" panose="020B0503020204020204" pitchFamily="34" charset="-122"/>
                <a:ea typeface="微软雅黑" panose="020B0503020204020204" pitchFamily="34" charset="-122"/>
                <a:cs typeface="微软雅黑"/>
              </a:rPr>
              <a:t>2</a:t>
            </a:r>
          </a:p>
          <a:p>
            <a:pPr marL="12700" marR="5080" algn="ctr">
              <a:lnSpc>
                <a:spcPts val="2300"/>
              </a:lnSpc>
              <a:spcBef>
                <a:spcPts val="160"/>
              </a:spcBef>
            </a:pPr>
            <a:r>
              <a:rPr lang="zh-CN" altLang="en-US" sz="1400" b="1" dirty="0">
                <a:solidFill>
                  <a:srgbClr val="00549F"/>
                </a:solidFill>
                <a:latin typeface="微软雅黑" panose="020B0503020204020204" pitchFamily="34" charset="-122"/>
                <a:ea typeface="微软雅黑" panose="020B0503020204020204" pitchFamily="34" charset="-122"/>
                <a:cs typeface="微软雅黑"/>
              </a:rPr>
              <a:t>材料科学德国第</a:t>
            </a:r>
            <a:r>
              <a:rPr lang="en-US" altLang="zh-CN" sz="1400" b="1" dirty="0">
                <a:solidFill>
                  <a:srgbClr val="00549F"/>
                </a:solidFill>
                <a:latin typeface="微软雅黑" panose="020B0503020204020204" pitchFamily="34" charset="-122"/>
                <a:ea typeface="微软雅黑" panose="020B0503020204020204" pitchFamily="34" charset="-122"/>
                <a:cs typeface="微软雅黑"/>
              </a:rPr>
              <a:t>2</a:t>
            </a:r>
          </a:p>
          <a:p>
            <a:pPr marL="12700" marR="5080" algn="ctr">
              <a:lnSpc>
                <a:spcPts val="2300"/>
              </a:lnSpc>
              <a:spcBef>
                <a:spcPts val="160"/>
              </a:spcBef>
            </a:pPr>
            <a:r>
              <a:rPr lang="zh-CN" altLang="en-US" sz="1400" b="1" dirty="0">
                <a:solidFill>
                  <a:srgbClr val="00549F"/>
                </a:solidFill>
                <a:latin typeface="微软雅黑" panose="020B0503020204020204" pitchFamily="34" charset="-122"/>
                <a:ea typeface="微软雅黑" panose="020B0503020204020204" pitchFamily="34" charset="-122"/>
                <a:cs typeface="微软雅黑"/>
              </a:rPr>
              <a:t>电气与电子工程德国第</a:t>
            </a:r>
            <a:r>
              <a:rPr lang="en-US" altLang="zh-CN" sz="1400" b="1" dirty="0">
                <a:solidFill>
                  <a:srgbClr val="00549F"/>
                </a:solidFill>
                <a:latin typeface="微软雅黑" panose="020B0503020204020204" pitchFamily="34" charset="-122"/>
                <a:ea typeface="微软雅黑" panose="020B0503020204020204" pitchFamily="34" charset="-122"/>
                <a:cs typeface="微软雅黑"/>
              </a:rPr>
              <a:t>3</a:t>
            </a:r>
          </a:p>
        </p:txBody>
      </p:sp>
      <p:sp>
        <p:nvSpPr>
          <p:cNvPr id="6" name="object 6"/>
          <p:cNvSpPr txBox="1"/>
          <p:nvPr/>
        </p:nvSpPr>
        <p:spPr>
          <a:xfrm>
            <a:off x="9061226" y="4407190"/>
            <a:ext cx="2279015" cy="1381084"/>
          </a:xfrm>
          <a:prstGeom prst="rect">
            <a:avLst/>
          </a:prstGeom>
        </p:spPr>
        <p:txBody>
          <a:bodyPr vert="horz" wrap="square" lIns="0" tIns="160655" rIns="0" bIns="0" rtlCol="0">
            <a:spAutoFit/>
          </a:bodyPr>
          <a:lstStyle/>
          <a:p>
            <a:pPr marL="12700">
              <a:lnSpc>
                <a:spcPct val="100000"/>
              </a:lnSpc>
              <a:spcBef>
                <a:spcPts val="1265"/>
              </a:spcBef>
            </a:pPr>
            <a:r>
              <a:rPr sz="2000" b="1" spc="-45" dirty="0">
                <a:solidFill>
                  <a:srgbClr val="00549F"/>
                </a:solidFill>
                <a:latin typeface="Times New Roman" panose="02020603050405020304" pitchFamily="18" charset="0"/>
                <a:ea typeface="微软雅黑" panose="020B0503020204020204" pitchFamily="34" charset="-122"/>
                <a:cs typeface="Times New Roman" panose="02020603050405020304" pitchFamily="18" charset="0"/>
              </a:rPr>
              <a:t>WiWo </a:t>
            </a:r>
            <a:r>
              <a:rPr sz="2000" b="1" spc="-5" dirty="0">
                <a:solidFill>
                  <a:srgbClr val="00549F"/>
                </a:solidFill>
                <a:latin typeface="Times New Roman" panose="02020603050405020304" pitchFamily="18" charset="0"/>
                <a:ea typeface="微软雅黑" panose="020B0503020204020204" pitchFamily="34" charset="-122"/>
                <a:cs typeface="Times New Roman" panose="02020603050405020304" pitchFamily="18" charset="0"/>
              </a:rPr>
              <a:t>Ranking </a:t>
            </a:r>
            <a:r>
              <a:rPr sz="2000" b="1" dirty="0">
                <a:solidFill>
                  <a:srgbClr val="00549F"/>
                </a:solidFill>
                <a:latin typeface="Times New Roman" panose="02020603050405020304" pitchFamily="18" charset="0"/>
                <a:ea typeface="微软雅黑" panose="020B0503020204020204" pitchFamily="34" charset="-122"/>
                <a:cs typeface="Times New Roman" panose="02020603050405020304" pitchFamily="18" charset="0"/>
              </a:rPr>
              <a:t>2022</a:t>
            </a:r>
            <a:endParaRPr sz="2000" dirty="0">
              <a:latin typeface="Times New Roman" panose="02020603050405020304" pitchFamily="18" charset="0"/>
              <a:ea typeface="微软雅黑" panose="020B0503020204020204" pitchFamily="34" charset="-122"/>
              <a:cs typeface="Times New Roman" panose="02020603050405020304" pitchFamily="18" charset="0"/>
            </a:endParaRPr>
          </a:p>
          <a:p>
            <a:pPr marL="473075" marR="448309" algn="just">
              <a:lnSpc>
                <a:spcPct val="137100"/>
              </a:lnSpc>
              <a:spcBef>
                <a:spcPts val="190"/>
              </a:spcBef>
            </a:pPr>
            <a:r>
              <a:rPr sz="1400" dirty="0">
                <a:solidFill>
                  <a:srgbClr val="00549F"/>
                </a:solidFill>
                <a:latin typeface="微软雅黑" panose="020B0503020204020204" pitchFamily="34" charset="-122"/>
                <a:ea typeface="微软雅黑" panose="020B0503020204020204" pitchFamily="34" charset="-122"/>
                <a:cs typeface="微软雅黑"/>
              </a:rPr>
              <a:t>工业工程排名第1 电气工程排名第1 机械工程排名第2</a:t>
            </a:r>
            <a:endParaRPr sz="1400" dirty="0">
              <a:latin typeface="微软雅黑" panose="020B0503020204020204" pitchFamily="34" charset="-122"/>
              <a:ea typeface="微软雅黑" panose="020B0503020204020204" pitchFamily="34" charset="-122"/>
              <a:cs typeface="微软雅黑"/>
            </a:endParaRPr>
          </a:p>
        </p:txBody>
      </p:sp>
      <p:sp>
        <p:nvSpPr>
          <p:cNvPr id="7" name="object 7"/>
          <p:cNvSpPr/>
          <p:nvPr/>
        </p:nvSpPr>
        <p:spPr>
          <a:xfrm>
            <a:off x="9762928" y="1009221"/>
            <a:ext cx="780223" cy="780223"/>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9819099" y="3802004"/>
            <a:ext cx="777310" cy="777309"/>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482857" y="3097276"/>
            <a:ext cx="7086600" cy="2479040"/>
          </a:xfrm>
          <a:prstGeom prst="rect">
            <a:avLst/>
          </a:prstGeom>
        </p:spPr>
        <p:txBody>
          <a:bodyPr vert="horz" wrap="square" lIns="0" tIns="12700" rIns="0" bIns="0" rtlCol="0">
            <a:spAutoFit/>
          </a:bodyPr>
          <a:lstStyle/>
          <a:p>
            <a:pPr marL="298450" indent="-285750">
              <a:lnSpc>
                <a:spcPct val="100000"/>
              </a:lnSpc>
              <a:spcBef>
                <a:spcPts val="100"/>
              </a:spcBef>
              <a:buClr>
                <a:srgbClr val="0070C0"/>
              </a:buClr>
              <a:buFont typeface="Arial"/>
              <a:buChar char="•"/>
              <a:tabLst>
                <a:tab pos="297815" algn="l"/>
                <a:tab pos="298450" algn="l"/>
              </a:tabLst>
            </a:pPr>
            <a:r>
              <a:rPr sz="1600" spc="-5" dirty="0">
                <a:latin typeface="微软雅黑" panose="020B0503020204020204" pitchFamily="34" charset="-122"/>
                <a:ea typeface="微软雅黑" panose="020B0503020204020204" pitchFamily="34" charset="-122"/>
                <a:cs typeface="微软雅黑"/>
              </a:rPr>
              <a:t>11</a:t>
            </a:r>
            <a:r>
              <a:rPr sz="1600" dirty="0">
                <a:latin typeface="微软雅黑" panose="020B0503020204020204" pitchFamily="34" charset="-122"/>
                <a:ea typeface="微软雅黑" panose="020B0503020204020204" pitchFamily="34" charset="-122"/>
                <a:cs typeface="微软雅黑"/>
              </a:rPr>
              <a:t>所德国精英大学之一，连续三届入选的</a:t>
            </a:r>
            <a:r>
              <a:rPr sz="1600" spc="-5" dirty="0">
                <a:latin typeface="微软雅黑" panose="020B0503020204020204" pitchFamily="34" charset="-122"/>
                <a:ea typeface="微软雅黑" panose="020B0503020204020204" pitchFamily="34" charset="-122"/>
                <a:cs typeface="微软雅黑"/>
              </a:rPr>
              <a:t>6</a:t>
            </a:r>
            <a:r>
              <a:rPr sz="1600" dirty="0">
                <a:latin typeface="微软雅黑" panose="020B0503020204020204" pitchFamily="34" charset="-122"/>
                <a:ea typeface="微软雅黑" panose="020B0503020204020204" pitchFamily="34" charset="-122"/>
                <a:cs typeface="微软雅黑"/>
              </a:rPr>
              <a:t>所大学之一，并拥有</a:t>
            </a:r>
            <a:r>
              <a:rPr sz="1600" spc="-5" dirty="0">
                <a:latin typeface="微软雅黑" panose="020B0503020204020204" pitchFamily="34" charset="-122"/>
                <a:ea typeface="微软雅黑" panose="020B0503020204020204" pitchFamily="34" charset="-122"/>
                <a:cs typeface="微软雅黑"/>
              </a:rPr>
              <a:t>3</a:t>
            </a:r>
            <a:r>
              <a:rPr sz="1600" dirty="0">
                <a:latin typeface="微软雅黑" panose="020B0503020204020204" pitchFamily="34" charset="-122"/>
                <a:ea typeface="微软雅黑" panose="020B0503020204020204" pitchFamily="34" charset="-122"/>
                <a:cs typeface="微软雅黑"/>
              </a:rPr>
              <a:t>个精英集群</a:t>
            </a:r>
          </a:p>
          <a:p>
            <a:pPr marL="298450" indent="-285750">
              <a:lnSpc>
                <a:spcPct val="100000"/>
              </a:lnSpc>
              <a:spcBef>
                <a:spcPts val="1485"/>
              </a:spcBef>
              <a:buClr>
                <a:srgbClr val="0070C0"/>
              </a:buClr>
              <a:buFont typeface="Arial"/>
              <a:buChar char="•"/>
              <a:tabLst>
                <a:tab pos="297815" algn="l"/>
                <a:tab pos="298450" algn="l"/>
              </a:tabLst>
            </a:pPr>
            <a:r>
              <a:rPr sz="1600" spc="-5" dirty="0">
                <a:latin typeface="微软雅黑" panose="020B0503020204020204" pitchFamily="34" charset="-122"/>
                <a:ea typeface="微软雅黑" panose="020B0503020204020204" pitchFamily="34" charset="-122"/>
                <a:cs typeface="微软雅黑"/>
              </a:rPr>
              <a:t>9</a:t>
            </a:r>
            <a:r>
              <a:rPr sz="1600" dirty="0">
                <a:latin typeface="微软雅黑" panose="020B0503020204020204" pitchFamily="34" charset="-122"/>
                <a:ea typeface="微软雅黑" panose="020B0503020204020204" pitchFamily="34" charset="-122"/>
                <a:cs typeface="微软雅黑"/>
              </a:rPr>
              <a:t>所顶尖德国理工大学联盟</a:t>
            </a:r>
            <a:r>
              <a:rPr sz="1600" spc="-5" dirty="0">
                <a:latin typeface="微软雅黑" panose="020B0503020204020204" pitchFamily="34" charset="-122"/>
                <a:ea typeface="微软雅黑" panose="020B0503020204020204" pitchFamily="34" charset="-122"/>
                <a:cs typeface="微软雅黑"/>
              </a:rPr>
              <a:t>（TU9）</a:t>
            </a:r>
            <a:r>
              <a:rPr sz="1600" dirty="0">
                <a:latin typeface="微软雅黑" panose="020B0503020204020204" pitchFamily="34" charset="-122"/>
                <a:ea typeface="微软雅黑" panose="020B0503020204020204" pitchFamily="34" charset="-122"/>
                <a:cs typeface="微软雅黑"/>
              </a:rPr>
              <a:t>之一</a:t>
            </a:r>
          </a:p>
          <a:p>
            <a:pPr marL="298450" indent="-285750">
              <a:lnSpc>
                <a:spcPct val="100000"/>
              </a:lnSpc>
              <a:spcBef>
                <a:spcPts val="1585"/>
              </a:spcBef>
              <a:buClr>
                <a:srgbClr val="0070C0"/>
              </a:buClr>
              <a:buFont typeface="Arial"/>
              <a:buChar char="•"/>
              <a:tabLst>
                <a:tab pos="297815" algn="l"/>
                <a:tab pos="298450" algn="l"/>
              </a:tabLst>
            </a:pPr>
            <a:r>
              <a:rPr sz="1600" b="1" spc="-5" dirty="0">
                <a:latin typeface="微软雅黑" panose="020B0503020204020204" pitchFamily="34" charset="-122"/>
                <a:ea typeface="微软雅黑" panose="020B0503020204020204" pitchFamily="34" charset="-122"/>
                <a:cs typeface="微软雅黑"/>
              </a:rPr>
              <a:t>5</a:t>
            </a:r>
            <a:r>
              <a:rPr sz="1600" b="1" dirty="0">
                <a:latin typeface="微软雅黑" panose="020B0503020204020204" pitchFamily="34" charset="-122"/>
                <a:ea typeface="微软雅黑" panose="020B0503020204020204" pitchFamily="34" charset="-122"/>
                <a:cs typeface="微软雅黑"/>
              </a:rPr>
              <a:t>所欧洲顶尖理工大学战略联盟</a:t>
            </a:r>
            <a:r>
              <a:rPr sz="1600" b="1" spc="-5" dirty="0">
                <a:latin typeface="微软雅黑" panose="020B0503020204020204" pitchFamily="34" charset="-122"/>
                <a:ea typeface="微软雅黑" panose="020B0503020204020204" pitchFamily="34" charset="-122"/>
                <a:cs typeface="微软雅黑"/>
              </a:rPr>
              <a:t>（IDEA）</a:t>
            </a:r>
            <a:r>
              <a:rPr sz="1600" b="1" dirty="0">
                <a:latin typeface="微软雅黑" panose="020B0503020204020204" pitchFamily="34" charset="-122"/>
                <a:ea typeface="微软雅黑" panose="020B0503020204020204" pitchFamily="34" charset="-122"/>
                <a:cs typeface="微软雅黑"/>
              </a:rPr>
              <a:t>之一</a:t>
            </a:r>
          </a:p>
          <a:p>
            <a:pPr marL="298450" indent="-285750">
              <a:lnSpc>
                <a:spcPct val="100000"/>
              </a:lnSpc>
              <a:spcBef>
                <a:spcPts val="1560"/>
              </a:spcBef>
              <a:buClr>
                <a:srgbClr val="0070C0"/>
              </a:buClr>
              <a:buFont typeface="Arial"/>
              <a:buChar char="•"/>
              <a:tabLst>
                <a:tab pos="297815" algn="l"/>
                <a:tab pos="298450" algn="l"/>
              </a:tabLst>
            </a:pPr>
            <a:r>
              <a:rPr sz="1600" spc="-5" dirty="0">
                <a:latin typeface="微软雅黑" panose="020B0503020204020204" pitchFamily="34" charset="-122"/>
                <a:ea typeface="微软雅黑" panose="020B0503020204020204" pitchFamily="34" charset="-122"/>
                <a:cs typeface="微软雅黑"/>
              </a:rPr>
              <a:t>7</a:t>
            </a:r>
            <a:r>
              <a:rPr sz="1600" dirty="0">
                <a:latin typeface="微软雅黑" panose="020B0503020204020204" pitchFamily="34" charset="-122"/>
                <a:ea typeface="微软雅黑" panose="020B0503020204020204" pitchFamily="34" charset="-122"/>
                <a:cs typeface="微软雅黑"/>
              </a:rPr>
              <a:t>所欧洲顶尖工业管理者高校</a:t>
            </a:r>
            <a:r>
              <a:rPr sz="1600" spc="-5" dirty="0">
                <a:latin typeface="微软雅黑" panose="020B0503020204020204" pitchFamily="34" charset="-122"/>
                <a:ea typeface="微软雅黑" panose="020B0503020204020204" pitchFamily="34" charset="-122"/>
                <a:cs typeface="微软雅黑"/>
              </a:rPr>
              <a:t>（TIME）</a:t>
            </a:r>
            <a:r>
              <a:rPr sz="1600" dirty="0">
                <a:latin typeface="微软雅黑" panose="020B0503020204020204" pitchFamily="34" charset="-122"/>
                <a:ea typeface="微软雅黑" panose="020B0503020204020204" pitchFamily="34" charset="-122"/>
                <a:cs typeface="微软雅黑"/>
              </a:rPr>
              <a:t>之一</a:t>
            </a:r>
          </a:p>
          <a:p>
            <a:pPr marL="298450" indent="-285750">
              <a:lnSpc>
                <a:spcPct val="100000"/>
              </a:lnSpc>
              <a:spcBef>
                <a:spcPts val="1585"/>
              </a:spcBef>
              <a:buClr>
                <a:srgbClr val="0070C0"/>
              </a:buClr>
              <a:buFont typeface="Arial"/>
              <a:buChar char="•"/>
              <a:tabLst>
                <a:tab pos="297815" algn="l"/>
                <a:tab pos="298450" algn="l"/>
              </a:tabLst>
            </a:pPr>
            <a:r>
              <a:rPr sz="1600" spc="-5" dirty="0">
                <a:latin typeface="微软雅黑" panose="020B0503020204020204" pitchFamily="34" charset="-122"/>
                <a:ea typeface="微软雅黑" panose="020B0503020204020204" pitchFamily="34" charset="-122"/>
                <a:cs typeface="微软雅黑"/>
              </a:rPr>
              <a:t>6</a:t>
            </a:r>
            <a:r>
              <a:rPr sz="1600" dirty="0">
                <a:latin typeface="微软雅黑" panose="020B0503020204020204" pitchFamily="34" charset="-122"/>
                <a:ea typeface="微软雅黑" panose="020B0503020204020204" pitchFamily="34" charset="-122"/>
                <a:cs typeface="微软雅黑"/>
              </a:rPr>
              <a:t>位诺贝尔奖得主</a:t>
            </a:r>
            <a:r>
              <a:rPr sz="1600" spc="-5" dirty="0">
                <a:latin typeface="微软雅黑" panose="020B0503020204020204" pitchFamily="34" charset="-122"/>
                <a:ea typeface="微软雅黑" panose="020B0503020204020204" pitchFamily="34" charset="-122"/>
                <a:cs typeface="微软雅黑"/>
              </a:rPr>
              <a:t>，10</a:t>
            </a:r>
            <a:r>
              <a:rPr sz="1600" dirty="0">
                <a:latin typeface="微软雅黑" panose="020B0503020204020204" pitchFamily="34" charset="-122"/>
                <a:ea typeface="微软雅黑" panose="020B0503020204020204" pitchFamily="34" charset="-122"/>
                <a:cs typeface="微软雅黑"/>
              </a:rPr>
              <a:t>位莱布尼茨奖得主</a:t>
            </a:r>
          </a:p>
          <a:p>
            <a:pPr marL="298450" indent="-285750">
              <a:lnSpc>
                <a:spcPct val="100000"/>
              </a:lnSpc>
              <a:spcBef>
                <a:spcPts val="1585"/>
              </a:spcBef>
              <a:buClr>
                <a:srgbClr val="0070C0"/>
              </a:buClr>
              <a:buFont typeface="Arial"/>
              <a:buChar char="•"/>
              <a:tabLst>
                <a:tab pos="297815" algn="l"/>
                <a:tab pos="298450" algn="l"/>
              </a:tabLst>
            </a:pPr>
            <a:r>
              <a:rPr sz="1600" dirty="0">
                <a:latin typeface="微软雅黑" panose="020B0503020204020204" pitchFamily="34" charset="-122"/>
                <a:ea typeface="微软雅黑" panose="020B0503020204020204" pitchFamily="34" charset="-122"/>
                <a:cs typeface="微软雅黑"/>
              </a:rPr>
              <a:t>与工业企业界密切合作</a:t>
            </a:r>
            <a:r>
              <a:rPr sz="1600" spc="-5" dirty="0">
                <a:latin typeface="微软雅黑" panose="020B0503020204020204" pitchFamily="34" charset="-122"/>
                <a:ea typeface="微软雅黑" panose="020B0503020204020204" pitchFamily="34" charset="-122"/>
                <a:cs typeface="微软雅黑"/>
              </a:rPr>
              <a:t>，2021</a:t>
            </a:r>
            <a:r>
              <a:rPr sz="1600" dirty="0">
                <a:latin typeface="微软雅黑" panose="020B0503020204020204" pitchFamily="34" charset="-122"/>
                <a:ea typeface="微软雅黑" panose="020B0503020204020204" pitchFamily="34" charset="-122"/>
                <a:cs typeface="微软雅黑"/>
              </a:rPr>
              <a:t>年学校总预算中</a:t>
            </a:r>
            <a:r>
              <a:rPr sz="1600" spc="-5" dirty="0">
                <a:latin typeface="微软雅黑" panose="020B0503020204020204" pitchFamily="34" charset="-122"/>
                <a:ea typeface="微软雅黑" panose="020B0503020204020204" pitchFamily="34" charset="-122"/>
                <a:cs typeface="微软雅黑"/>
              </a:rPr>
              <a:t>50%</a:t>
            </a:r>
            <a:r>
              <a:rPr sz="1600" dirty="0">
                <a:latin typeface="微软雅黑" panose="020B0503020204020204" pitchFamily="34" charset="-122"/>
                <a:ea typeface="微软雅黑" panose="020B0503020204020204" pitchFamily="34" charset="-122"/>
                <a:cs typeface="微软雅黑"/>
              </a:rPr>
              <a:t>来自第三方项目资金</a:t>
            </a:r>
          </a:p>
        </p:txBody>
      </p:sp>
      <p:sp>
        <p:nvSpPr>
          <p:cNvPr id="13" name="文本框 12"/>
          <p:cNvSpPr txBox="1"/>
          <p:nvPr/>
        </p:nvSpPr>
        <p:spPr>
          <a:xfrm>
            <a:off x="8839280" y="412468"/>
            <a:ext cx="2722905" cy="400110"/>
          </a:xfrm>
          <a:prstGeom prst="rect">
            <a:avLst/>
          </a:prstGeom>
          <a:noFill/>
        </p:spPr>
        <p:txBody>
          <a:bodyPr wrap="square" rtlCol="0">
            <a:spAutoFit/>
          </a:bodyPr>
          <a:lstStyle/>
          <a:p>
            <a:r>
              <a:rPr lang="zh-CN" altLang="en-US" sz="2000" b="1" dirty="0">
                <a:solidFill>
                  <a:schemeClr val="tx2"/>
                </a:solidFill>
                <a:latin typeface="微软雅黑" panose="020B0503020204020204" pitchFamily="34" charset="-122"/>
                <a:ea typeface="微软雅黑" panose="020B0503020204020204" pitchFamily="34" charset="-122"/>
              </a:rPr>
              <a:t>全</a:t>
            </a:r>
            <a:r>
              <a:rPr lang="zh-CN" altLang="en-US" sz="2000" b="1" dirty="0" smtClean="0">
                <a:solidFill>
                  <a:schemeClr val="tx2"/>
                </a:solidFill>
                <a:latin typeface="微软雅黑" panose="020B0503020204020204" pitchFamily="34" charset="-122"/>
                <a:ea typeface="微软雅黑" panose="020B0503020204020204" pitchFamily="34" charset="-122"/>
              </a:rPr>
              <a:t>球顶尖理工大学之一</a:t>
            </a:r>
            <a:endParaRPr lang="zh-CN" altLang="en-US" sz="2000" b="1"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66598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9"/>
          <p:cNvSpPr>
            <a:spLocks noGrp="1"/>
          </p:cNvSpPr>
          <p:nvPr>
            <p:ph type="title"/>
          </p:nvPr>
        </p:nvSpPr>
        <p:spPr bwMode="auto">
          <a:xfrm>
            <a:off x="384000" y="216773"/>
            <a:ext cx="11484000" cy="543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zh-CN" altLang="en-US" sz="2400" b="0" dirty="0">
                <a:solidFill>
                  <a:srgbClr val="00549F"/>
                </a:solidFill>
                <a:latin typeface="Microsoft YaHei" panose="020B0503020204020204" pitchFamily="34" charset="-122"/>
                <a:ea typeface="Microsoft YaHei" panose="020B0503020204020204" pitchFamily="34" charset="-122"/>
              </a:rPr>
              <a:t>世界顶尖理工类大学之一，被誉为“欧洲麻省理工”</a:t>
            </a:r>
            <a:endParaRPr lang="de-DE" altLang="de-DE" sz="2400" b="0" dirty="0">
              <a:latin typeface="Microsoft YaHei" panose="020B0503020204020204" pitchFamily="34" charset="-122"/>
              <a:ea typeface="Microsoft YaHei" panose="020B0503020204020204" pitchFamily="34" charset="-122"/>
              <a:cs typeface="楷体"/>
            </a:endParaRPr>
          </a:p>
        </p:txBody>
      </p:sp>
      <p:sp>
        <p:nvSpPr>
          <p:cNvPr id="6" name="Textfeld 12">
            <a:extLst>
              <a:ext uri="{FF2B5EF4-FFF2-40B4-BE49-F238E27FC236}">
                <a16:creationId xmlns:a16="http://schemas.microsoft.com/office/drawing/2014/main" id="{CC08B270-2D0C-7015-763E-21AAFBB6BB84}"/>
              </a:ext>
            </a:extLst>
          </p:cNvPr>
          <p:cNvSpPr txBox="1"/>
          <p:nvPr/>
        </p:nvSpPr>
        <p:spPr>
          <a:xfrm>
            <a:off x="6126000" y="4145685"/>
            <a:ext cx="1597828" cy="400110"/>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zh-CN" b="1" dirty="0">
                <a:solidFill>
                  <a:srgbClr val="F6A800"/>
                </a:solidFill>
                <a:latin typeface="Microsoft YaHei Light" panose="020B0502040204020203" pitchFamily="34" charset="-122"/>
                <a:ea typeface="Microsoft YaHei Light" panose="020B0502040204020203" pitchFamily="34" charset="-122"/>
                <a:cs typeface="Arial" panose="020B0604020202020204" pitchFamily="34" charset="0"/>
              </a:rPr>
              <a:t>10</a:t>
            </a:r>
            <a:r>
              <a:rPr lang="de-DE" b="1" dirty="0">
                <a:solidFill>
                  <a:srgbClr val="F6A800"/>
                </a:solidFill>
                <a:latin typeface="Microsoft YaHei Light" panose="020B0502040204020203" pitchFamily="34" charset="-122"/>
                <a:ea typeface="Microsoft YaHei Light" panose="020B0502040204020203" pitchFamily="34" charset="-122"/>
                <a:cs typeface="Arial" panose="020B0604020202020204" pitchFamily="34" charset="0"/>
              </a:rPr>
              <a:t>,</a:t>
            </a:r>
            <a:r>
              <a:rPr lang="en-US" altLang="zh-CN" b="1" dirty="0">
                <a:solidFill>
                  <a:srgbClr val="F6A800"/>
                </a:solidFill>
                <a:latin typeface="Microsoft YaHei Light" panose="020B0502040204020203" pitchFamily="34" charset="-122"/>
                <a:ea typeface="Microsoft YaHei Light" panose="020B0502040204020203" pitchFamily="34" charset="-122"/>
                <a:cs typeface="Arial" panose="020B0604020202020204" pitchFamily="34" charset="0"/>
              </a:rPr>
              <a:t>365</a:t>
            </a:r>
            <a:r>
              <a:rPr lang="de-DE" sz="500" b="1" dirty="0">
                <a:latin typeface="Microsoft YaHei Light" panose="020B0502040204020203" pitchFamily="34" charset="-122"/>
                <a:ea typeface="Microsoft YaHei Light" panose="020B0502040204020203" pitchFamily="34" charset="-122"/>
                <a:cs typeface="Arial" panose="020B0604020202020204" pitchFamily="34" charset="0"/>
              </a:rPr>
              <a:t> </a:t>
            </a:r>
          </a:p>
          <a:p>
            <a:pPr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Arial" panose="020B0604020202020204" pitchFamily="34" charset="0"/>
              </a:rPr>
              <a:t>员工</a:t>
            </a:r>
            <a:endParaRPr lang="de-DE" sz="900" b="1" dirty="0">
              <a:solidFill>
                <a:srgbClr val="000000"/>
              </a:solidFill>
              <a:latin typeface="Microsoft YaHei Light" panose="020B0502040204020203" pitchFamily="34" charset="-122"/>
              <a:ea typeface="Microsoft YaHei Light" panose="020B0502040204020203" pitchFamily="34" charset="-122"/>
              <a:cs typeface="Arial" panose="020B0604020202020204" pitchFamily="34" charset="0"/>
            </a:endParaRPr>
          </a:p>
        </p:txBody>
      </p:sp>
      <p:sp>
        <p:nvSpPr>
          <p:cNvPr id="8" name="Textfeld 12">
            <a:extLst>
              <a:ext uri="{FF2B5EF4-FFF2-40B4-BE49-F238E27FC236}">
                <a16:creationId xmlns:a16="http://schemas.microsoft.com/office/drawing/2014/main" id="{D0CBF167-1175-CF7D-2AF8-C4A1D244A773}"/>
              </a:ext>
            </a:extLst>
          </p:cNvPr>
          <p:cNvSpPr txBox="1"/>
          <p:nvPr/>
        </p:nvSpPr>
        <p:spPr>
          <a:xfrm>
            <a:off x="10905345" y="4123423"/>
            <a:ext cx="975010" cy="53860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12.34</a:t>
            </a:r>
            <a:endParaRPr lang="en-US" b="1" dirty="0">
              <a:solidFill>
                <a:srgbClr val="F6A800"/>
              </a:solidFill>
              <a:latin typeface="Microsoft YaHei Light" panose="020B0502040204020203" pitchFamily="34" charset="-122"/>
              <a:ea typeface="Microsoft YaHei Light" panose="020B0502040204020203" pitchFamily="34" charset="-122"/>
              <a:cs typeface="楷体"/>
            </a:endParaRPr>
          </a:p>
          <a:p>
            <a:pPr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总预算</a:t>
            </a:r>
            <a:endParaRPr lang="en-US" altLang="zh-CN" sz="900" b="1" dirty="0">
              <a:solidFill>
                <a:srgbClr val="000000"/>
              </a:solidFill>
              <a:latin typeface="Microsoft YaHei Light" panose="020B0502040204020203" pitchFamily="34" charset="-122"/>
              <a:ea typeface="Microsoft YaHei Light" panose="020B0502040204020203" pitchFamily="34" charset="-122"/>
              <a:cs typeface="楷体"/>
            </a:endParaRPr>
          </a:p>
          <a:p>
            <a:pPr algn="ctr"/>
            <a:r>
              <a:rPr lang="de-DE" sz="900" b="1" dirty="0">
                <a:solidFill>
                  <a:srgbClr val="000000"/>
                </a:solidFill>
                <a:latin typeface="Microsoft YaHei Light" panose="020B0502040204020203" pitchFamily="34" charset="-122"/>
                <a:ea typeface="Microsoft YaHei Light" panose="020B0502040204020203" pitchFamily="34" charset="-122"/>
                <a:cs typeface="楷体"/>
              </a:rPr>
              <a:t>(</a:t>
            </a: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亿欧元</a:t>
            </a:r>
            <a:r>
              <a:rPr lang="de-DE" sz="900" b="1" dirty="0">
                <a:solidFill>
                  <a:srgbClr val="000000"/>
                </a:solidFill>
                <a:latin typeface="Microsoft YaHei Light" panose="020B0502040204020203" pitchFamily="34" charset="-122"/>
                <a:ea typeface="Microsoft YaHei Light" panose="020B0502040204020203" pitchFamily="34" charset="-122"/>
                <a:cs typeface="楷体"/>
              </a:rPr>
              <a:t>) </a:t>
            </a:r>
            <a:endParaRPr lang="en-US" sz="900" b="1" dirty="0">
              <a:solidFill>
                <a:srgbClr val="000000"/>
              </a:solidFill>
              <a:latin typeface="Microsoft YaHei Light" panose="020B0502040204020203" pitchFamily="34" charset="-122"/>
              <a:ea typeface="Microsoft YaHei Light" panose="020B0502040204020203" pitchFamily="34" charset="-122"/>
              <a:cs typeface="楷体"/>
            </a:endParaRPr>
          </a:p>
        </p:txBody>
      </p:sp>
      <p:grpSp>
        <p:nvGrpSpPr>
          <p:cNvPr id="9" name="组合 1">
            <a:extLst>
              <a:ext uri="{FF2B5EF4-FFF2-40B4-BE49-F238E27FC236}">
                <a16:creationId xmlns:a16="http://schemas.microsoft.com/office/drawing/2014/main" id="{40E30EC2-D8F0-4E49-CCEF-5E3005EB4950}"/>
              </a:ext>
            </a:extLst>
          </p:cNvPr>
          <p:cNvGrpSpPr/>
          <p:nvPr/>
        </p:nvGrpSpPr>
        <p:grpSpPr>
          <a:xfrm>
            <a:off x="6446632" y="2058817"/>
            <a:ext cx="5876084" cy="2603215"/>
            <a:chOff x="471407" y="1895677"/>
            <a:chExt cx="8639276" cy="3603864"/>
          </a:xfrm>
        </p:grpSpPr>
        <p:cxnSp>
          <p:nvCxnSpPr>
            <p:cNvPr id="10" name="Gerader Verbinder 40">
              <a:extLst>
                <a:ext uri="{FF2B5EF4-FFF2-40B4-BE49-F238E27FC236}">
                  <a16:creationId xmlns:a16="http://schemas.microsoft.com/office/drawing/2014/main" id="{0E505914-CBB9-A103-56EB-A572448E9487}"/>
                </a:ext>
              </a:extLst>
            </p:cNvPr>
            <p:cNvCxnSpPr/>
            <p:nvPr/>
          </p:nvCxnSpPr>
          <p:spPr>
            <a:xfrm>
              <a:off x="851712" y="4248590"/>
              <a:ext cx="6823587" cy="29496"/>
            </a:xfrm>
            <a:prstGeom prst="line">
              <a:avLst/>
            </a:prstGeom>
            <a:ln w="28575">
              <a:solidFill>
                <a:srgbClr val="00549F"/>
              </a:solidFill>
            </a:ln>
          </p:spPr>
          <p:style>
            <a:lnRef idx="1">
              <a:schemeClr val="accent1"/>
            </a:lnRef>
            <a:fillRef idx="0">
              <a:schemeClr val="accent1"/>
            </a:fillRef>
            <a:effectRef idx="0">
              <a:schemeClr val="accent1"/>
            </a:effectRef>
            <a:fontRef idx="minor">
              <a:schemeClr val="tx1"/>
            </a:fontRef>
          </p:style>
        </p:cxnSp>
        <p:sp>
          <p:nvSpPr>
            <p:cNvPr id="11" name="Textfeld 5">
              <a:extLst>
                <a:ext uri="{FF2B5EF4-FFF2-40B4-BE49-F238E27FC236}">
                  <a16:creationId xmlns:a16="http://schemas.microsoft.com/office/drawing/2014/main" id="{EEADBB2E-E7D1-B3CA-7BB3-D7E2DD65C3C6}"/>
                </a:ext>
              </a:extLst>
            </p:cNvPr>
            <p:cNvSpPr txBox="1"/>
            <p:nvPr/>
          </p:nvSpPr>
          <p:spPr>
            <a:xfrm>
              <a:off x="2578206" y="2846835"/>
              <a:ext cx="3743741" cy="593115"/>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138</a:t>
              </a:r>
              <a:endParaRPr lang="de-DE" b="1" dirty="0">
                <a:latin typeface="Microsoft YaHei Light" panose="020B0502040204020203" pitchFamily="34" charset="-122"/>
                <a:ea typeface="Microsoft YaHei Light" panose="020B0502040204020203" pitchFamily="34" charset="-122"/>
                <a:cs typeface="楷体"/>
              </a:endParaRPr>
            </a:p>
            <a:p>
              <a:pPr algn="ctr"/>
              <a:r>
                <a:rPr lang="zh-CN" altLang="en-US" sz="900" b="1" dirty="0">
                  <a:latin typeface="Microsoft YaHei Light" panose="020B0502040204020203" pitchFamily="34" charset="-122"/>
                  <a:ea typeface="Microsoft YaHei Light" panose="020B0502040204020203" pitchFamily="34" charset="-122"/>
                  <a:cs typeface="楷体"/>
                </a:rPr>
                <a:t>国家</a:t>
              </a:r>
              <a:endParaRPr lang="de-DE" sz="900" b="1" dirty="0">
                <a:latin typeface="Microsoft YaHei Light" panose="020B0502040204020203" pitchFamily="34" charset="-122"/>
                <a:ea typeface="Microsoft YaHei Light" panose="020B0502040204020203" pitchFamily="34" charset="-122"/>
                <a:cs typeface="楷体"/>
              </a:endParaRPr>
            </a:p>
          </p:txBody>
        </p:sp>
        <p:sp>
          <p:nvSpPr>
            <p:cNvPr id="12" name="Rechteck 2">
              <a:extLst>
                <a:ext uri="{FF2B5EF4-FFF2-40B4-BE49-F238E27FC236}">
                  <a16:creationId xmlns:a16="http://schemas.microsoft.com/office/drawing/2014/main" id="{4C241E1F-200E-F8CB-0CA3-B99F2352928D}"/>
                </a:ext>
              </a:extLst>
            </p:cNvPr>
            <p:cNvSpPr/>
            <p:nvPr/>
          </p:nvSpPr>
          <p:spPr>
            <a:xfrm>
              <a:off x="471407" y="2846835"/>
              <a:ext cx="1244999" cy="553908"/>
            </a:xfrm>
            <a:prstGeom prst="rect">
              <a:avLst/>
            </a:prstGeom>
          </p:spPr>
          <p:txBody>
            <a:bodyPr wrap="square">
              <a:spAutoFit/>
            </a:bodyPr>
            <a:lstStyle/>
            <a:p>
              <a:pPr algn="ctr"/>
              <a:r>
                <a:rPr lang="de-DE" sz="1100" b="1" dirty="0">
                  <a:solidFill>
                    <a:srgbClr val="F6A800"/>
                  </a:solidFill>
                  <a:latin typeface="Microsoft YaHei Light" panose="020B0502040204020203" pitchFamily="34" charset="-122"/>
                  <a:ea typeface="Microsoft YaHei Light" panose="020B0502040204020203" pitchFamily="34" charset="-122"/>
                  <a:cs typeface="楷体"/>
                </a:rPr>
                <a:t>4</a:t>
              </a:r>
              <a:r>
                <a:rPr lang="en-US" altLang="zh-CN" sz="1100" b="1" dirty="0">
                  <a:solidFill>
                    <a:srgbClr val="F6A800"/>
                  </a:solidFill>
                  <a:latin typeface="Microsoft YaHei Light" panose="020B0502040204020203" pitchFamily="34" charset="-122"/>
                  <a:ea typeface="Microsoft YaHei Light" panose="020B0502040204020203" pitchFamily="34" charset="-122"/>
                  <a:cs typeface="楷体"/>
                </a:rPr>
                <a:t>5</a:t>
              </a:r>
              <a:r>
                <a:rPr lang="de-DE" sz="1100" b="1" dirty="0">
                  <a:solidFill>
                    <a:srgbClr val="F6A800"/>
                  </a:solidFill>
                  <a:latin typeface="Microsoft YaHei Light" panose="020B0502040204020203" pitchFamily="34" charset="-122"/>
                  <a:ea typeface="Microsoft YaHei Light" panose="020B0502040204020203" pitchFamily="34" charset="-122"/>
                  <a:cs typeface="楷体"/>
                </a:rPr>
                <a:t>,</a:t>
              </a:r>
              <a:r>
                <a:rPr lang="en-US" altLang="zh-CN" sz="1100" b="1" dirty="0">
                  <a:solidFill>
                    <a:srgbClr val="F6A800"/>
                  </a:solidFill>
                  <a:latin typeface="Microsoft YaHei Light" panose="020B0502040204020203" pitchFamily="34" charset="-122"/>
                  <a:ea typeface="Microsoft YaHei Light" panose="020B0502040204020203" pitchFamily="34" charset="-122"/>
                  <a:cs typeface="楷体"/>
                </a:rPr>
                <a:t>284</a:t>
              </a:r>
              <a:r>
                <a:rPr lang="de-DE" sz="500" b="1" dirty="0">
                  <a:solidFill>
                    <a:srgbClr val="F6A800"/>
                  </a:solidFill>
                  <a:latin typeface="Microsoft YaHei Light" panose="020B0502040204020203" pitchFamily="34" charset="-122"/>
                  <a:ea typeface="Microsoft YaHei Light" panose="020B0502040204020203" pitchFamily="34" charset="-122"/>
                  <a:cs typeface="楷体"/>
                </a:rPr>
                <a:t> </a:t>
              </a:r>
            </a:p>
            <a:p>
              <a:pPr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在校生</a:t>
              </a:r>
              <a:endParaRPr lang="de-DE" sz="900" b="1" dirty="0">
                <a:solidFill>
                  <a:srgbClr val="000000"/>
                </a:solidFill>
                <a:latin typeface="Microsoft YaHei Light" panose="020B0502040204020203" pitchFamily="34" charset="-122"/>
                <a:ea typeface="Microsoft YaHei Light" panose="020B0502040204020203" pitchFamily="34" charset="-122"/>
                <a:cs typeface="楷体"/>
              </a:endParaRPr>
            </a:p>
          </p:txBody>
        </p:sp>
        <p:sp>
          <p:nvSpPr>
            <p:cNvPr id="13" name="Textfeld 11">
              <a:extLst>
                <a:ext uri="{FF2B5EF4-FFF2-40B4-BE49-F238E27FC236}">
                  <a16:creationId xmlns:a16="http://schemas.microsoft.com/office/drawing/2014/main" id="{0DB232B9-07E8-178C-42DA-F61A1DAB39D6}"/>
                </a:ext>
              </a:extLst>
            </p:cNvPr>
            <p:cNvSpPr txBox="1"/>
            <p:nvPr/>
          </p:nvSpPr>
          <p:spPr>
            <a:xfrm>
              <a:off x="1960568" y="2846834"/>
              <a:ext cx="1703405" cy="55390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lgn="ctr"/>
              <a:r>
                <a:rPr lang="de-DE" b="1" dirty="0">
                  <a:solidFill>
                    <a:srgbClr val="F6A800"/>
                  </a:solidFill>
                  <a:latin typeface="Microsoft YaHei Light" panose="020B0502040204020203" pitchFamily="34" charset="-122"/>
                  <a:ea typeface="Microsoft YaHei Light" panose="020B0502040204020203" pitchFamily="34" charset="-122"/>
                  <a:cs typeface="楷体"/>
                </a:rPr>
                <a:t>1</a:t>
              </a: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4</a:t>
              </a:r>
              <a:r>
                <a:rPr lang="de-DE" b="1" dirty="0">
                  <a:solidFill>
                    <a:srgbClr val="F6A800"/>
                  </a:solidFill>
                  <a:latin typeface="Microsoft YaHei Light" panose="020B0502040204020203" pitchFamily="34" charset="-122"/>
                  <a:ea typeface="Microsoft YaHei Light" panose="020B0502040204020203" pitchFamily="34" charset="-122"/>
                  <a:cs typeface="楷体"/>
                </a:rPr>
                <a:t>,</a:t>
              </a: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437</a:t>
              </a:r>
              <a:endParaRPr lang="de-DE" b="1" dirty="0">
                <a:solidFill>
                  <a:srgbClr val="F6A800"/>
                </a:solidFill>
                <a:latin typeface="Microsoft YaHei Light" panose="020B0502040204020203" pitchFamily="34" charset="-122"/>
                <a:ea typeface="Microsoft YaHei Light" panose="020B0502040204020203" pitchFamily="34" charset="-122"/>
                <a:cs typeface="楷体"/>
              </a:endParaRPr>
            </a:p>
            <a:p>
              <a:pPr lvl="0"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国际学生</a:t>
              </a:r>
              <a:endParaRPr lang="en-US" sz="900" b="1" dirty="0">
                <a:solidFill>
                  <a:srgbClr val="000000"/>
                </a:solidFill>
                <a:latin typeface="Microsoft YaHei Light" panose="020B0502040204020203" pitchFamily="34" charset="-122"/>
                <a:ea typeface="Microsoft YaHei Light" panose="020B0502040204020203" pitchFamily="34" charset="-122"/>
                <a:cs typeface="楷体"/>
              </a:endParaRPr>
            </a:p>
          </p:txBody>
        </p:sp>
        <p:cxnSp>
          <p:nvCxnSpPr>
            <p:cNvPr id="14" name="Gerader Verbinder 16">
              <a:extLst>
                <a:ext uri="{FF2B5EF4-FFF2-40B4-BE49-F238E27FC236}">
                  <a16:creationId xmlns:a16="http://schemas.microsoft.com/office/drawing/2014/main" id="{6399430E-CBF0-7B1C-2222-A59C26D5C03A}"/>
                </a:ext>
              </a:extLst>
            </p:cNvPr>
            <p:cNvCxnSpPr/>
            <p:nvPr/>
          </p:nvCxnSpPr>
          <p:spPr>
            <a:xfrm>
              <a:off x="1099916" y="2359201"/>
              <a:ext cx="6823587" cy="29496"/>
            </a:xfrm>
            <a:prstGeom prst="line">
              <a:avLst/>
            </a:prstGeom>
            <a:ln w="28575">
              <a:solidFill>
                <a:srgbClr val="00549F"/>
              </a:solidFill>
            </a:ln>
          </p:spPr>
          <p:style>
            <a:lnRef idx="1">
              <a:schemeClr val="accent1"/>
            </a:lnRef>
            <a:fillRef idx="0">
              <a:schemeClr val="accent1"/>
            </a:fillRef>
            <a:effectRef idx="0">
              <a:schemeClr val="accent1"/>
            </a:effectRef>
            <a:fontRef idx="minor">
              <a:schemeClr val="tx1"/>
            </a:fontRef>
          </p:style>
        </p:cxnSp>
        <p:sp>
          <p:nvSpPr>
            <p:cNvPr id="15" name="Textfeld 11">
              <a:extLst>
                <a:ext uri="{FF2B5EF4-FFF2-40B4-BE49-F238E27FC236}">
                  <a16:creationId xmlns:a16="http://schemas.microsoft.com/office/drawing/2014/main" id="{9EFE2DB4-686C-5486-5C16-12DD5E33F4BC}"/>
                </a:ext>
              </a:extLst>
            </p:cNvPr>
            <p:cNvSpPr txBox="1"/>
            <p:nvPr/>
          </p:nvSpPr>
          <p:spPr>
            <a:xfrm>
              <a:off x="6376428" y="2846835"/>
              <a:ext cx="2734255" cy="55390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8</a:t>
              </a:r>
              <a:r>
                <a:rPr lang="de-DE" b="1" dirty="0">
                  <a:solidFill>
                    <a:srgbClr val="F6A800"/>
                  </a:solidFill>
                  <a:latin typeface="Microsoft YaHei Light" panose="020B0502040204020203" pitchFamily="34" charset="-122"/>
                  <a:ea typeface="Microsoft YaHei Light" panose="020B0502040204020203" pitchFamily="34" charset="-122"/>
                  <a:cs typeface="楷体"/>
                </a:rPr>
                <a:t>,</a:t>
              </a: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976</a:t>
              </a:r>
              <a:endParaRPr lang="de-DE" b="1" dirty="0">
                <a:solidFill>
                  <a:srgbClr val="F6A800"/>
                </a:solidFill>
                <a:latin typeface="Microsoft YaHei Light" panose="020B0502040204020203" pitchFamily="34" charset="-122"/>
                <a:ea typeface="Microsoft YaHei Light" panose="020B0502040204020203" pitchFamily="34" charset="-122"/>
                <a:cs typeface="楷体"/>
              </a:endParaRPr>
            </a:p>
            <a:p>
              <a:pPr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新生人数</a:t>
              </a:r>
              <a:endParaRPr lang="en-US" sz="900" b="1" dirty="0">
                <a:solidFill>
                  <a:srgbClr val="000000"/>
                </a:solidFill>
                <a:latin typeface="Microsoft YaHei Light" panose="020B0502040204020203" pitchFamily="34" charset="-122"/>
                <a:ea typeface="Microsoft YaHei Light" panose="020B0502040204020203" pitchFamily="34" charset="-122"/>
                <a:cs typeface="楷体"/>
              </a:endParaRPr>
            </a:p>
          </p:txBody>
        </p:sp>
        <p:sp>
          <p:nvSpPr>
            <p:cNvPr id="16" name="Textfeld 12">
              <a:extLst>
                <a:ext uri="{FF2B5EF4-FFF2-40B4-BE49-F238E27FC236}">
                  <a16:creationId xmlns:a16="http://schemas.microsoft.com/office/drawing/2014/main" id="{0EEFF2EF-D868-BB28-9D27-3ECFDB877D73}"/>
                </a:ext>
              </a:extLst>
            </p:cNvPr>
            <p:cNvSpPr txBox="1"/>
            <p:nvPr/>
          </p:nvSpPr>
          <p:spPr>
            <a:xfrm>
              <a:off x="1719950" y="4765725"/>
              <a:ext cx="2186502" cy="55390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572</a:t>
              </a:r>
            </a:p>
            <a:p>
              <a:pPr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教授</a:t>
              </a:r>
              <a:endParaRPr lang="en-US" sz="900" b="1" dirty="0">
                <a:solidFill>
                  <a:srgbClr val="000000"/>
                </a:solidFill>
                <a:latin typeface="Microsoft YaHei Light" panose="020B0502040204020203" pitchFamily="34" charset="-122"/>
                <a:ea typeface="Microsoft YaHei Light" panose="020B0502040204020203" pitchFamily="34" charset="-122"/>
                <a:cs typeface="楷体"/>
              </a:endParaRPr>
            </a:p>
          </p:txBody>
        </p:sp>
        <p:sp>
          <p:nvSpPr>
            <p:cNvPr id="17" name="Textfeld 10">
              <a:extLst>
                <a:ext uri="{FF2B5EF4-FFF2-40B4-BE49-F238E27FC236}">
                  <a16:creationId xmlns:a16="http://schemas.microsoft.com/office/drawing/2014/main" id="{E1043F76-FAB8-0D17-F0D2-AA981F3638B4}"/>
                </a:ext>
              </a:extLst>
            </p:cNvPr>
            <p:cNvSpPr txBox="1"/>
            <p:nvPr/>
          </p:nvSpPr>
          <p:spPr>
            <a:xfrm>
              <a:off x="4882554" y="2846835"/>
              <a:ext cx="2428522" cy="55390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b="1" dirty="0">
                  <a:solidFill>
                    <a:srgbClr val="F6A800"/>
                  </a:solidFill>
                  <a:latin typeface="Microsoft YaHei Light" panose="020B0502040204020203" pitchFamily="34" charset="-122"/>
                  <a:ea typeface="Microsoft YaHei Light" panose="020B0502040204020203" pitchFamily="34" charset="-122"/>
                  <a:cs typeface="楷体"/>
                </a:rPr>
                <a:t>7</a:t>
              </a:r>
              <a:r>
                <a:rPr lang="de-DE" b="1" dirty="0">
                  <a:solidFill>
                    <a:srgbClr val="F6A800"/>
                  </a:solidFill>
                  <a:latin typeface="Microsoft YaHei Light" panose="020B0502040204020203" pitchFamily="34" charset="-122"/>
                  <a:ea typeface="Microsoft YaHei Light" panose="020B0502040204020203" pitchFamily="34" charset="-122"/>
                  <a:cs typeface="楷体"/>
                </a:rPr>
                <a:t>,</a:t>
              </a: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354</a:t>
              </a:r>
              <a:endParaRPr lang="de-DE" b="1" dirty="0">
                <a:solidFill>
                  <a:srgbClr val="F6A800"/>
                </a:solidFill>
                <a:latin typeface="Microsoft YaHei Light" panose="020B0502040204020203" pitchFamily="34" charset="-122"/>
                <a:ea typeface="Microsoft YaHei Light" panose="020B0502040204020203" pitchFamily="34" charset="-122"/>
                <a:cs typeface="楷体"/>
              </a:endParaRPr>
            </a:p>
            <a:p>
              <a:pPr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应届毕业生</a:t>
              </a:r>
              <a:endParaRPr lang="en-US" sz="900" b="1" dirty="0">
                <a:solidFill>
                  <a:srgbClr val="000000"/>
                </a:solidFill>
                <a:latin typeface="Microsoft YaHei Light" panose="020B0502040204020203" pitchFamily="34" charset="-122"/>
                <a:ea typeface="Microsoft YaHei Light" panose="020B0502040204020203" pitchFamily="34" charset="-122"/>
                <a:cs typeface="楷体"/>
              </a:endParaRPr>
            </a:p>
          </p:txBody>
        </p:sp>
        <p:pic>
          <p:nvPicPr>
            <p:cNvPr id="18" name="Grafik 59">
              <a:extLst>
                <a:ext uri="{FF2B5EF4-FFF2-40B4-BE49-F238E27FC236}">
                  <a16:creationId xmlns:a16="http://schemas.microsoft.com/office/drawing/2014/main" id="{D4D30892-9F9C-0B63-C177-0C0433E69C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46816" y="1895677"/>
              <a:ext cx="900000" cy="929999"/>
            </a:xfrm>
            <a:prstGeom prst="rect">
              <a:avLst/>
            </a:prstGeom>
          </p:spPr>
        </p:pic>
        <p:pic>
          <p:nvPicPr>
            <p:cNvPr id="19" name="Grafik 60">
              <a:extLst>
                <a:ext uri="{FF2B5EF4-FFF2-40B4-BE49-F238E27FC236}">
                  <a16:creationId xmlns:a16="http://schemas.microsoft.com/office/drawing/2014/main" id="{FC99D376-5DD9-520E-5364-0AA33C27F9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3257" y="3765663"/>
              <a:ext cx="899999" cy="929999"/>
            </a:xfrm>
            <a:prstGeom prst="rect">
              <a:avLst/>
            </a:prstGeom>
          </p:spPr>
        </p:pic>
        <p:pic>
          <p:nvPicPr>
            <p:cNvPr id="20" name="Grafik 62">
              <a:extLst>
                <a:ext uri="{FF2B5EF4-FFF2-40B4-BE49-F238E27FC236}">
                  <a16:creationId xmlns:a16="http://schemas.microsoft.com/office/drawing/2014/main" id="{3034CECE-CEF7-DB98-1834-69BE4D8F82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24316" y="3762283"/>
              <a:ext cx="936000" cy="967199"/>
            </a:xfrm>
            <a:prstGeom prst="rect">
              <a:avLst/>
            </a:prstGeom>
          </p:spPr>
        </p:pic>
        <p:pic>
          <p:nvPicPr>
            <p:cNvPr id="21" name="Grafik 3">
              <a:extLst>
                <a:ext uri="{FF2B5EF4-FFF2-40B4-BE49-F238E27FC236}">
                  <a16:creationId xmlns:a16="http://schemas.microsoft.com/office/drawing/2014/main" id="{152577B9-B83E-8F6B-710C-073D4B299B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53338" y="1910676"/>
              <a:ext cx="900000" cy="900000"/>
            </a:xfrm>
            <a:prstGeom prst="rect">
              <a:avLst/>
            </a:prstGeom>
          </p:spPr>
        </p:pic>
        <p:pic>
          <p:nvPicPr>
            <p:cNvPr id="22" name="Grafik 4">
              <a:extLst>
                <a:ext uri="{FF2B5EF4-FFF2-40B4-BE49-F238E27FC236}">
                  <a16:creationId xmlns:a16="http://schemas.microsoft.com/office/drawing/2014/main" id="{8C95CBF7-BE7B-30CF-DFF1-01D64D03485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93554" y="3804105"/>
              <a:ext cx="899999" cy="900000"/>
            </a:xfrm>
            <a:prstGeom prst="rect">
              <a:avLst/>
            </a:prstGeom>
          </p:spPr>
        </p:pic>
        <p:pic>
          <p:nvPicPr>
            <p:cNvPr id="23" name="Grafik 8">
              <a:extLst>
                <a:ext uri="{FF2B5EF4-FFF2-40B4-BE49-F238E27FC236}">
                  <a16:creationId xmlns:a16="http://schemas.microsoft.com/office/drawing/2014/main" id="{6A68D28E-625E-91CF-C51A-88663CEED57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4598" y="3795882"/>
              <a:ext cx="900000" cy="900000"/>
            </a:xfrm>
            <a:prstGeom prst="rect">
              <a:avLst/>
            </a:prstGeom>
          </p:spPr>
        </p:pic>
        <p:pic>
          <p:nvPicPr>
            <p:cNvPr id="24" name="Grafik 9">
              <a:extLst>
                <a:ext uri="{FF2B5EF4-FFF2-40B4-BE49-F238E27FC236}">
                  <a16:creationId xmlns:a16="http://schemas.microsoft.com/office/drawing/2014/main" id="{1C259192-244F-8453-201B-C222BB350DF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2598" y="1928676"/>
              <a:ext cx="864000" cy="864000"/>
            </a:xfrm>
            <a:prstGeom prst="rect">
              <a:avLst/>
            </a:prstGeom>
          </p:spPr>
        </p:pic>
        <p:sp>
          <p:nvSpPr>
            <p:cNvPr id="25" name="Textfeld 24">
              <a:extLst>
                <a:ext uri="{FF2B5EF4-FFF2-40B4-BE49-F238E27FC236}">
                  <a16:creationId xmlns:a16="http://schemas.microsoft.com/office/drawing/2014/main" id="{B68B0138-E0C8-0967-F801-D03829CF9E38}"/>
                </a:ext>
              </a:extLst>
            </p:cNvPr>
            <p:cNvSpPr txBox="1"/>
            <p:nvPr/>
          </p:nvSpPr>
          <p:spPr>
            <a:xfrm>
              <a:off x="4905706" y="4793104"/>
              <a:ext cx="2405370" cy="553908"/>
            </a:xfrm>
            <a:prstGeom prst="rect">
              <a:avLst/>
            </a:prstGeom>
            <a:noFill/>
          </p:spPr>
          <p:txBody>
            <a:bodyPr wrap="square" rtlCol="0">
              <a:spAutoFit/>
            </a:bodyPr>
            <a:lstStyle/>
            <a:p>
              <a:pPr algn="ctr"/>
              <a:r>
                <a:rPr lang="en-US" altLang="zh-CN" sz="1100" b="1" dirty="0">
                  <a:solidFill>
                    <a:srgbClr val="F6A800"/>
                  </a:solidFill>
                  <a:latin typeface="Microsoft YaHei Light" panose="020B0502040204020203" pitchFamily="34" charset="-122"/>
                  <a:ea typeface="Microsoft YaHei Light" panose="020B0502040204020203" pitchFamily="34" charset="-122"/>
                  <a:cs typeface="楷体"/>
                </a:rPr>
                <a:t>260</a:t>
              </a:r>
              <a:r>
                <a:rPr lang="de-DE" sz="1100" b="1" dirty="0">
                  <a:latin typeface="Microsoft YaHei Light" panose="020B0502040204020203" pitchFamily="34" charset="-122"/>
                  <a:ea typeface="Microsoft YaHei Light" panose="020B0502040204020203" pitchFamily="34" charset="-122"/>
                  <a:cs typeface="楷体"/>
                </a:rPr>
                <a:t> </a:t>
              </a:r>
            </a:p>
            <a:p>
              <a:pPr algn="ctr"/>
              <a:r>
                <a:rPr lang="zh-CN" altLang="en-US" sz="900" b="1" dirty="0">
                  <a:latin typeface="Microsoft YaHei Light" panose="020B0502040204020203" pitchFamily="34" charset="-122"/>
                  <a:ea typeface="Microsoft YaHei Light" panose="020B0502040204020203" pitchFamily="34" charset="-122"/>
                  <a:cs typeface="楷体"/>
                </a:rPr>
                <a:t>研究所</a:t>
              </a:r>
              <a:endParaRPr lang="de-DE" sz="900" b="1" dirty="0">
                <a:latin typeface="Microsoft YaHei Light" panose="020B0502040204020203" pitchFamily="34" charset="-122"/>
                <a:ea typeface="Microsoft YaHei Light" panose="020B0502040204020203" pitchFamily="34" charset="-122"/>
                <a:cs typeface="楷体"/>
              </a:endParaRPr>
            </a:p>
          </p:txBody>
        </p:sp>
        <p:pic>
          <p:nvPicPr>
            <p:cNvPr id="26" name="Grafik 10">
              <a:extLst>
                <a:ext uri="{FF2B5EF4-FFF2-40B4-BE49-F238E27FC236}">
                  <a16:creationId xmlns:a16="http://schemas.microsoft.com/office/drawing/2014/main" id="{490117DD-560A-AC4C-69DF-C668C72EE60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293556" y="1910676"/>
              <a:ext cx="900000" cy="900000"/>
            </a:xfrm>
            <a:prstGeom prst="rect">
              <a:avLst/>
            </a:prstGeom>
          </p:spPr>
        </p:pic>
        <p:pic>
          <p:nvPicPr>
            <p:cNvPr id="27" name="Grafik 11">
              <a:extLst>
                <a:ext uri="{FF2B5EF4-FFF2-40B4-BE49-F238E27FC236}">
                  <a16:creationId xmlns:a16="http://schemas.microsoft.com/office/drawing/2014/main" id="{4F732933-1B63-0394-F4F6-AF79DB0B7E3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91077" y="3795882"/>
              <a:ext cx="900000" cy="900000"/>
            </a:xfrm>
            <a:prstGeom prst="rect">
              <a:avLst/>
            </a:prstGeom>
          </p:spPr>
        </p:pic>
        <p:sp>
          <p:nvSpPr>
            <p:cNvPr id="28" name="Textfeld 10">
              <a:extLst>
                <a:ext uri="{FF2B5EF4-FFF2-40B4-BE49-F238E27FC236}">
                  <a16:creationId xmlns:a16="http://schemas.microsoft.com/office/drawing/2014/main" id="{D7DCF3D6-C817-78F0-276B-2AA894A45424}"/>
                </a:ext>
              </a:extLst>
            </p:cNvPr>
            <p:cNvSpPr txBox="1"/>
            <p:nvPr/>
          </p:nvSpPr>
          <p:spPr>
            <a:xfrm>
              <a:off x="3253257" y="4779978"/>
              <a:ext cx="2428522" cy="71956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b="1" dirty="0">
                  <a:solidFill>
                    <a:srgbClr val="F6A800"/>
                  </a:solidFill>
                  <a:latin typeface="Microsoft YaHei Light" panose="020B0502040204020203" pitchFamily="34" charset="-122"/>
                  <a:ea typeface="Microsoft YaHei Light" panose="020B0502040204020203" pitchFamily="34" charset="-122"/>
                  <a:cs typeface="楷体"/>
                </a:rPr>
                <a:t>9</a:t>
              </a:r>
              <a:r>
                <a:rPr lang="de-DE" sz="500" b="1" dirty="0">
                  <a:latin typeface="Microsoft YaHei Light" panose="020B0502040204020203" pitchFamily="34" charset="-122"/>
                  <a:ea typeface="Microsoft YaHei Light" panose="020B0502040204020203" pitchFamily="34" charset="-122"/>
                  <a:cs typeface="楷体"/>
                </a:rPr>
                <a:t> </a:t>
              </a:r>
            </a:p>
            <a:p>
              <a:pPr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学院</a:t>
              </a:r>
              <a:endParaRPr lang="en-US" sz="900" b="1" dirty="0">
                <a:solidFill>
                  <a:srgbClr val="000000"/>
                </a:solidFill>
                <a:latin typeface="Microsoft YaHei Light" panose="020B0502040204020203" pitchFamily="34" charset="-122"/>
                <a:ea typeface="Microsoft YaHei Light" panose="020B0502040204020203" pitchFamily="34" charset="-122"/>
                <a:cs typeface="楷体"/>
              </a:endParaRPr>
            </a:p>
          </p:txBody>
        </p:sp>
      </p:grpSp>
      <p:sp>
        <p:nvSpPr>
          <p:cNvPr id="29" name="文本框 4">
            <a:extLst>
              <a:ext uri="{FF2B5EF4-FFF2-40B4-BE49-F238E27FC236}">
                <a16:creationId xmlns:a16="http://schemas.microsoft.com/office/drawing/2014/main" id="{6EDB0CB2-1EFC-AB50-E55D-270F9F5A0813}"/>
              </a:ext>
            </a:extLst>
          </p:cNvPr>
          <p:cNvSpPr txBox="1"/>
          <p:nvPr/>
        </p:nvSpPr>
        <p:spPr>
          <a:xfrm>
            <a:off x="315778" y="918383"/>
            <a:ext cx="6757464" cy="4977516"/>
          </a:xfrm>
          <a:prstGeom prst="rect">
            <a:avLst/>
          </a:prstGeom>
          <a:noFill/>
        </p:spPr>
        <p:txBody>
          <a:bodyPr wrap="square" rtlCol="0">
            <a:spAutoFit/>
          </a:bodyPr>
          <a:lstStyle/>
          <a:p>
            <a:pPr marL="285750" indent="-285750">
              <a:lnSpc>
                <a:spcPct val="150000"/>
              </a:lnSpc>
              <a:spcBef>
                <a:spcPts val="600"/>
              </a:spcBef>
              <a:spcAft>
                <a:spcPts val="0"/>
              </a:spcAft>
              <a:buClr>
                <a:srgbClr val="0070C0"/>
              </a:buClr>
              <a:buSzPct val="70000"/>
              <a:buFont typeface="Wingdings 3" panose="05040102010807070707" pitchFamily="18" charset="2"/>
              <a:buChar char="u"/>
            </a:pPr>
            <a:r>
              <a:rPr kumimoji="1" lang="zh-CN" altLang="zh-CN" sz="1500" dirty="0">
                <a:latin typeface="Microsoft YaHei Light" panose="020B0502040204020203" pitchFamily="34" charset="-122"/>
                <a:ea typeface="Microsoft YaHei Light" panose="020B0502040204020203" pitchFamily="34" charset="-122"/>
                <a:cs typeface="楷体"/>
              </a:rPr>
              <a:t>1</a:t>
            </a:r>
            <a:r>
              <a:rPr kumimoji="1" lang="en-US" altLang="zh-CN" sz="1500" dirty="0">
                <a:latin typeface="Microsoft YaHei Light" panose="020B0502040204020203" pitchFamily="34" charset="-122"/>
                <a:ea typeface="Microsoft YaHei Light" panose="020B0502040204020203" pitchFamily="34" charset="-122"/>
                <a:cs typeface="楷体"/>
              </a:rPr>
              <a:t>1</a:t>
            </a:r>
            <a:r>
              <a:rPr kumimoji="1" lang="zh-CN" altLang="en-US" sz="1500" dirty="0">
                <a:latin typeface="Microsoft YaHei Light" panose="020B0502040204020203" pitchFamily="34" charset="-122"/>
                <a:ea typeface="Microsoft YaHei Light" panose="020B0502040204020203" pitchFamily="34" charset="-122"/>
                <a:cs typeface="楷体"/>
              </a:rPr>
              <a:t>所德国精英大学之一，连续三届入选的</a:t>
            </a:r>
            <a:r>
              <a:rPr kumimoji="1" lang="en-US" altLang="zh-CN" sz="1500" dirty="0">
                <a:latin typeface="Microsoft YaHei Light" panose="020B0502040204020203" pitchFamily="34" charset="-122"/>
                <a:ea typeface="Microsoft YaHei Light" panose="020B0502040204020203" pitchFamily="34" charset="-122"/>
                <a:cs typeface="楷体"/>
              </a:rPr>
              <a:t>6</a:t>
            </a:r>
            <a:r>
              <a:rPr kumimoji="1" lang="zh-CN" altLang="en-US" sz="1500" dirty="0">
                <a:latin typeface="Microsoft YaHei Light" panose="020B0502040204020203" pitchFamily="34" charset="-122"/>
                <a:ea typeface="Microsoft YaHei Light" panose="020B0502040204020203" pitchFamily="34" charset="-122"/>
                <a:cs typeface="楷体"/>
              </a:rPr>
              <a:t>所大学之一，并拥有</a:t>
            </a:r>
            <a:r>
              <a:rPr kumimoji="1" lang="en-US" altLang="zh-CN" sz="1500" dirty="0">
                <a:latin typeface="Microsoft YaHei Light" panose="020B0502040204020203" pitchFamily="34" charset="-122"/>
                <a:ea typeface="Microsoft YaHei Light" panose="020B0502040204020203" pitchFamily="34" charset="-122"/>
                <a:cs typeface="楷体"/>
              </a:rPr>
              <a:t>3</a:t>
            </a:r>
            <a:r>
              <a:rPr kumimoji="1" lang="zh-CN" altLang="en-US" sz="1500" dirty="0">
                <a:latin typeface="Microsoft YaHei Light" panose="020B0502040204020203" pitchFamily="34" charset="-122"/>
                <a:ea typeface="Microsoft YaHei Light" panose="020B0502040204020203" pitchFamily="34" charset="-122"/>
                <a:cs typeface="楷体"/>
              </a:rPr>
              <a:t>个精英集群</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spcBef>
                <a:spcPts val="600"/>
              </a:spcBef>
              <a:spcAft>
                <a:spcPts val="0"/>
              </a:spcAft>
              <a:buClr>
                <a:srgbClr val="0070C0"/>
              </a:buClr>
              <a:buSzPct val="70000"/>
              <a:buFont typeface="Wingdings 3" panose="05040102010807070707" pitchFamily="18" charset="2"/>
              <a:buChar char="u"/>
            </a:pPr>
            <a:r>
              <a:rPr kumimoji="1" lang="en-US" altLang="zh-CN" sz="1500" dirty="0">
                <a:latin typeface="Microsoft YaHei Light" panose="020B0502040204020203" pitchFamily="34" charset="-122"/>
                <a:ea typeface="Microsoft YaHei Light" panose="020B0502040204020203" pitchFamily="34" charset="-122"/>
                <a:cs typeface="楷体"/>
              </a:rPr>
              <a:t>9</a:t>
            </a:r>
            <a:r>
              <a:rPr kumimoji="1" lang="zh-CN" altLang="en-US" sz="1500" dirty="0">
                <a:latin typeface="Microsoft YaHei Light" panose="020B0502040204020203" pitchFamily="34" charset="-122"/>
                <a:ea typeface="Microsoft YaHei Light" panose="020B0502040204020203" pitchFamily="34" charset="-122"/>
                <a:cs typeface="楷体"/>
              </a:rPr>
              <a:t>所顶尖德国理工大学联盟（</a:t>
            </a:r>
            <a:r>
              <a:rPr kumimoji="1" lang="de-DE" altLang="zh-CN" sz="1500" dirty="0">
                <a:latin typeface="Microsoft YaHei Light" panose="020B0502040204020203" pitchFamily="34" charset="-122"/>
                <a:ea typeface="Microsoft YaHei Light" panose="020B0502040204020203" pitchFamily="34" charset="-122"/>
                <a:cs typeface="楷体"/>
              </a:rPr>
              <a:t>TU9</a:t>
            </a:r>
            <a:r>
              <a:rPr kumimoji="1" lang="zh-CN" altLang="en-US" sz="1500" dirty="0">
                <a:latin typeface="Microsoft YaHei Light" panose="020B0502040204020203" pitchFamily="34" charset="-122"/>
                <a:ea typeface="Microsoft YaHei Light" panose="020B0502040204020203" pitchFamily="34" charset="-122"/>
                <a:cs typeface="楷体"/>
              </a:rPr>
              <a:t>）之一</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spcBef>
                <a:spcPts val="600"/>
              </a:spcBef>
              <a:spcAft>
                <a:spcPts val="0"/>
              </a:spcAft>
              <a:buClr>
                <a:srgbClr val="0070C0"/>
              </a:buClr>
              <a:buSzPct val="70000"/>
              <a:buFont typeface="Wingdings 3" panose="05040102010807070707" pitchFamily="18" charset="2"/>
              <a:buChar char="u"/>
            </a:pPr>
            <a:r>
              <a:rPr kumimoji="1" lang="en-US" altLang="zh-CN" sz="1500" dirty="0">
                <a:latin typeface="Microsoft YaHei Light" panose="020B0502040204020203" pitchFamily="34" charset="-122"/>
                <a:ea typeface="Microsoft YaHei Light" panose="020B0502040204020203" pitchFamily="34" charset="-122"/>
                <a:cs typeface="楷体"/>
              </a:rPr>
              <a:t>5</a:t>
            </a:r>
            <a:r>
              <a:rPr kumimoji="1" lang="zh-CN" altLang="en-US" sz="1500" dirty="0">
                <a:latin typeface="Microsoft YaHei Light" panose="020B0502040204020203" pitchFamily="34" charset="-122"/>
                <a:ea typeface="Microsoft YaHei Light" panose="020B0502040204020203" pitchFamily="34" charset="-122"/>
                <a:cs typeface="楷体"/>
              </a:rPr>
              <a:t>所欧洲顶尖理工大学战略联盟（</a:t>
            </a:r>
            <a:r>
              <a:rPr kumimoji="1" lang="de-DE" altLang="zh-CN" sz="1500" dirty="0">
                <a:latin typeface="Microsoft YaHei Light" panose="020B0502040204020203" pitchFamily="34" charset="-122"/>
                <a:ea typeface="Microsoft YaHei Light" panose="020B0502040204020203" pitchFamily="34" charset="-122"/>
                <a:cs typeface="楷体"/>
              </a:rPr>
              <a:t>IDEA</a:t>
            </a:r>
            <a:r>
              <a:rPr kumimoji="1" lang="zh-CN" altLang="en-US" sz="1500" dirty="0">
                <a:latin typeface="Microsoft YaHei Light" panose="020B0502040204020203" pitchFamily="34" charset="-122"/>
                <a:ea typeface="Microsoft YaHei Light" panose="020B0502040204020203" pitchFamily="34" charset="-122"/>
                <a:cs typeface="楷体"/>
              </a:rPr>
              <a:t>）之一</a:t>
            </a:r>
            <a:endParaRPr kumimoji="1" lang="de-DE" altLang="zh-CN" sz="15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spcBef>
                <a:spcPts val="600"/>
              </a:spcBef>
              <a:spcAft>
                <a:spcPts val="0"/>
              </a:spcAft>
              <a:buClr>
                <a:srgbClr val="0070C0"/>
              </a:buClr>
              <a:buSzPct val="70000"/>
              <a:buFont typeface="Wingdings 3" panose="05040102010807070707" pitchFamily="18" charset="2"/>
              <a:buChar char="u"/>
            </a:pPr>
            <a:r>
              <a:rPr kumimoji="1" lang="en-US" altLang="zh-CN" sz="1500" dirty="0">
                <a:latin typeface="Microsoft YaHei Light" panose="020B0502040204020203" pitchFamily="34" charset="-122"/>
                <a:ea typeface="Microsoft YaHei Light" panose="020B0502040204020203" pitchFamily="34" charset="-122"/>
                <a:cs typeface="楷体"/>
              </a:rPr>
              <a:t>7</a:t>
            </a:r>
            <a:r>
              <a:rPr kumimoji="1" lang="zh-CN" altLang="en-US" sz="1500" dirty="0">
                <a:latin typeface="Microsoft YaHei Light" panose="020B0502040204020203" pitchFamily="34" charset="-122"/>
                <a:ea typeface="Microsoft YaHei Light" panose="020B0502040204020203" pitchFamily="34" charset="-122"/>
                <a:cs typeface="楷体"/>
              </a:rPr>
              <a:t>所欧洲顶尖工业管理者高校（</a:t>
            </a:r>
            <a:r>
              <a:rPr kumimoji="1" lang="de-DE" altLang="zh-CN" sz="1500" dirty="0">
                <a:latin typeface="Microsoft YaHei Light" panose="020B0502040204020203" pitchFamily="34" charset="-122"/>
                <a:ea typeface="Microsoft YaHei Light" panose="020B0502040204020203" pitchFamily="34" charset="-122"/>
                <a:cs typeface="楷体"/>
              </a:rPr>
              <a:t>TIME</a:t>
            </a:r>
            <a:r>
              <a:rPr kumimoji="1" lang="zh-CN" altLang="en-US" sz="1500" dirty="0">
                <a:latin typeface="Microsoft YaHei Light" panose="020B0502040204020203" pitchFamily="34" charset="-122"/>
                <a:ea typeface="Microsoft YaHei Light" panose="020B0502040204020203" pitchFamily="34" charset="-122"/>
                <a:cs typeface="楷体"/>
              </a:rPr>
              <a:t>）之一</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spcBef>
                <a:spcPts val="600"/>
              </a:spcBef>
              <a:spcAft>
                <a:spcPts val="600"/>
              </a:spcAft>
              <a:buClr>
                <a:srgbClr val="0070C0"/>
              </a:buClr>
              <a:buSzPct val="70000"/>
              <a:buFont typeface="Wingdings 3" panose="05040102010807070707" pitchFamily="18" charset="2"/>
              <a:buChar char="u"/>
            </a:pPr>
            <a:r>
              <a:rPr kumimoji="1" lang="en-US" altLang="zh-CN" sz="1500" dirty="0">
                <a:latin typeface="Microsoft YaHei Light" panose="020B0502040204020203" pitchFamily="34" charset="-122"/>
                <a:ea typeface="Microsoft YaHei Light" panose="020B0502040204020203" pitchFamily="34" charset="-122"/>
                <a:cs typeface="楷体"/>
              </a:rPr>
              <a:t>2025</a:t>
            </a:r>
            <a:r>
              <a:rPr kumimoji="1" lang="zh-CN" altLang="en-US" sz="1500" dirty="0">
                <a:latin typeface="Microsoft YaHei Light" panose="020B0502040204020203" pitchFamily="34" charset="-122"/>
                <a:ea typeface="Microsoft YaHei Light" panose="020B0502040204020203" pitchFamily="34" charset="-122"/>
                <a:cs typeface="楷体"/>
              </a:rPr>
              <a:t>年</a:t>
            </a:r>
            <a:r>
              <a:rPr kumimoji="1" lang="en-US" altLang="zh-CN" sz="1500" dirty="0">
                <a:latin typeface="Microsoft YaHei Light" panose="020B0502040204020203" pitchFamily="34" charset="-122"/>
                <a:ea typeface="Microsoft YaHei Light" panose="020B0502040204020203" pitchFamily="34" charset="-122"/>
                <a:cs typeface="楷体"/>
              </a:rPr>
              <a:t>QS</a:t>
            </a:r>
            <a:r>
              <a:rPr kumimoji="1" lang="zh-CN" altLang="en-US" sz="1500" dirty="0">
                <a:latin typeface="Microsoft YaHei Light" panose="020B0502040204020203" pitchFamily="34" charset="-122"/>
                <a:ea typeface="Microsoft YaHei Light" panose="020B0502040204020203" pitchFamily="34" charset="-122"/>
                <a:cs typeface="楷体"/>
              </a:rPr>
              <a:t>排名全球第</a:t>
            </a:r>
            <a:r>
              <a:rPr kumimoji="1" lang="en-US" altLang="zh-CN" sz="1500" dirty="0">
                <a:latin typeface="Microsoft YaHei Light" panose="020B0502040204020203" pitchFamily="34" charset="-122"/>
                <a:ea typeface="Microsoft YaHei Light" panose="020B0502040204020203" pitchFamily="34" charset="-122"/>
                <a:cs typeface="楷体"/>
              </a:rPr>
              <a:t>99</a:t>
            </a:r>
            <a:r>
              <a:rPr kumimoji="1" lang="zh-CN" altLang="en-US" sz="1500" dirty="0">
                <a:latin typeface="Microsoft YaHei Light" panose="020B0502040204020203" pitchFamily="34" charset="-122"/>
                <a:ea typeface="Microsoft YaHei Light" panose="020B0502040204020203" pitchFamily="34" charset="-122"/>
                <a:cs typeface="楷体"/>
              </a:rPr>
              <a:t>；其中：</a:t>
            </a:r>
            <a:r>
              <a:rPr kumimoji="1" lang="en-US" altLang="zh-CN" sz="1500" dirty="0">
                <a:latin typeface="Microsoft YaHei Light" panose="020B0502040204020203" pitchFamily="34" charset="-122"/>
                <a:ea typeface="Microsoft YaHei Light" panose="020B0502040204020203" pitchFamily="34" charset="-122"/>
                <a:cs typeface="楷体"/>
              </a:rPr>
              <a:t>                                                       </a:t>
            </a:r>
          </a:p>
          <a:p>
            <a:pPr>
              <a:spcBef>
                <a:spcPts val="0"/>
              </a:spcBef>
              <a:spcAft>
                <a:spcPts val="600"/>
              </a:spcAft>
              <a:buClr>
                <a:srgbClr val="0070C0"/>
              </a:buClr>
              <a:buSzPct val="70000"/>
            </a:pPr>
            <a:r>
              <a:rPr kumimoji="1" lang="zh-CN" altLang="en-US" sz="1500" dirty="0">
                <a:latin typeface="Microsoft YaHei Light" panose="020B0502040204020203" pitchFamily="34" charset="-122"/>
                <a:ea typeface="Microsoft YaHei Light" panose="020B0502040204020203" pitchFamily="34" charset="-122"/>
                <a:cs typeface="楷体"/>
              </a:rPr>
              <a:t>     机械工程全球第</a:t>
            </a:r>
            <a:r>
              <a:rPr kumimoji="1" lang="en-US" altLang="zh-CN" sz="1500" dirty="0">
                <a:latin typeface="Microsoft YaHei Light" panose="020B0502040204020203" pitchFamily="34" charset="-122"/>
                <a:ea typeface="Microsoft YaHei Light" panose="020B0502040204020203" pitchFamily="34" charset="-122"/>
                <a:cs typeface="楷体"/>
              </a:rPr>
              <a:t>19</a:t>
            </a:r>
            <a:r>
              <a:rPr kumimoji="1" lang="zh-CN" altLang="en-US" sz="1500" dirty="0">
                <a:latin typeface="Microsoft YaHei Light" panose="020B0502040204020203" pitchFamily="34" charset="-122"/>
                <a:ea typeface="Microsoft YaHei Light" panose="020B0502040204020203" pitchFamily="34" charset="-122"/>
                <a:cs typeface="楷体"/>
              </a:rPr>
              <a:t>、德国第</a:t>
            </a:r>
            <a:r>
              <a:rPr kumimoji="1" lang="en-US" altLang="zh-CN" sz="1500" dirty="0">
                <a:latin typeface="Microsoft YaHei Light" panose="020B0502040204020203" pitchFamily="34" charset="-122"/>
                <a:ea typeface="Microsoft YaHei Light" panose="020B0502040204020203" pitchFamily="34" charset="-122"/>
                <a:cs typeface="楷体"/>
              </a:rPr>
              <a:t>1</a:t>
            </a:r>
            <a:r>
              <a:rPr kumimoji="1" lang="zh-CN" altLang="en-US" sz="1500" dirty="0">
                <a:latin typeface="Microsoft YaHei Light" panose="020B0502040204020203" pitchFamily="34" charset="-122"/>
                <a:ea typeface="Microsoft YaHei Light" panose="020B0502040204020203" pitchFamily="34" charset="-122"/>
                <a:cs typeface="楷体"/>
              </a:rPr>
              <a:t>；</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a:spcBef>
                <a:spcPts val="0"/>
              </a:spcBef>
              <a:spcAft>
                <a:spcPts val="600"/>
              </a:spcAft>
              <a:buClr>
                <a:srgbClr val="0070C0"/>
              </a:buClr>
              <a:buSzPct val="70000"/>
            </a:pPr>
            <a:r>
              <a:rPr kumimoji="1" lang="zh-CN" altLang="en-US" sz="1500" dirty="0">
                <a:latin typeface="Microsoft YaHei Light" panose="020B0502040204020203" pitchFamily="34" charset="-122"/>
                <a:ea typeface="Microsoft YaHei Light" panose="020B0502040204020203" pitchFamily="34" charset="-122"/>
                <a:cs typeface="楷体"/>
              </a:rPr>
              <a:t>     土木与结构工程德国第</a:t>
            </a:r>
            <a:r>
              <a:rPr kumimoji="1" lang="en-US" altLang="zh-CN" sz="1500" dirty="0">
                <a:latin typeface="Microsoft YaHei Light" panose="020B0502040204020203" pitchFamily="34" charset="-122"/>
                <a:ea typeface="Microsoft YaHei Light" panose="020B0502040204020203" pitchFamily="34" charset="-122"/>
                <a:cs typeface="楷体"/>
              </a:rPr>
              <a:t>2</a:t>
            </a:r>
            <a:r>
              <a:rPr kumimoji="1" lang="zh-CN" altLang="en-US" sz="1500" dirty="0">
                <a:latin typeface="Microsoft YaHei Light" panose="020B0502040204020203" pitchFamily="34" charset="-122"/>
                <a:ea typeface="Microsoft YaHei Light" panose="020B0502040204020203" pitchFamily="34" charset="-122"/>
                <a:cs typeface="楷体"/>
              </a:rPr>
              <a:t>，化学工程德国第</a:t>
            </a:r>
            <a:r>
              <a:rPr kumimoji="1" lang="en-US" altLang="zh-CN" sz="1500" dirty="0">
                <a:latin typeface="Microsoft YaHei Light" panose="020B0502040204020203" pitchFamily="34" charset="-122"/>
                <a:ea typeface="Microsoft YaHei Light" panose="020B0502040204020203" pitchFamily="34" charset="-122"/>
                <a:cs typeface="楷体"/>
              </a:rPr>
              <a:t>3</a:t>
            </a:r>
            <a:r>
              <a:rPr kumimoji="1" lang="zh-CN" altLang="en-US" sz="1500" dirty="0">
                <a:latin typeface="Microsoft YaHei Light" panose="020B0502040204020203" pitchFamily="34" charset="-122"/>
                <a:ea typeface="Microsoft YaHei Light" panose="020B0502040204020203" pitchFamily="34" charset="-122"/>
                <a:cs typeface="楷体"/>
              </a:rPr>
              <a:t>，</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a:spcBef>
                <a:spcPts val="0"/>
              </a:spcBef>
              <a:spcAft>
                <a:spcPts val="600"/>
              </a:spcAft>
              <a:buClr>
                <a:srgbClr val="0070C0"/>
              </a:buClr>
              <a:buSzPct val="70000"/>
            </a:pPr>
            <a:r>
              <a:rPr kumimoji="1" lang="zh-CN" altLang="en-US" sz="1500" dirty="0">
                <a:latin typeface="Microsoft YaHei Light" panose="020B0502040204020203" pitchFamily="34" charset="-122"/>
                <a:ea typeface="Microsoft YaHei Light" panose="020B0502040204020203" pitchFamily="34" charset="-122"/>
                <a:cs typeface="楷体"/>
              </a:rPr>
              <a:t>     计算机科学与信息工程德国第</a:t>
            </a:r>
            <a:r>
              <a:rPr kumimoji="1" lang="en-US" altLang="zh-CN" sz="1500" dirty="0">
                <a:latin typeface="Microsoft YaHei Light" panose="020B0502040204020203" pitchFamily="34" charset="-122"/>
                <a:ea typeface="Microsoft YaHei Light" panose="020B0502040204020203" pitchFamily="34" charset="-122"/>
                <a:cs typeface="楷体"/>
              </a:rPr>
              <a:t>4</a:t>
            </a:r>
            <a:r>
              <a:rPr kumimoji="1" lang="zh-CN" altLang="en-US" sz="1500" dirty="0">
                <a:latin typeface="Microsoft YaHei Light" panose="020B0502040204020203" pitchFamily="34" charset="-122"/>
                <a:ea typeface="Microsoft YaHei Light" panose="020B0502040204020203" pitchFamily="34" charset="-122"/>
                <a:cs typeface="楷体"/>
              </a:rPr>
              <a:t>，</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a:spcBef>
                <a:spcPts val="0"/>
              </a:spcBef>
              <a:spcAft>
                <a:spcPts val="600"/>
              </a:spcAft>
              <a:buClr>
                <a:srgbClr val="0070C0"/>
              </a:buClr>
              <a:buSzPct val="70000"/>
            </a:pPr>
            <a:r>
              <a:rPr kumimoji="1" lang="zh-CN" altLang="en-US" sz="1500" dirty="0">
                <a:latin typeface="Microsoft YaHei Light" panose="020B0502040204020203" pitchFamily="34" charset="-122"/>
                <a:ea typeface="Microsoft YaHei Light" panose="020B0502040204020203" pitchFamily="34" charset="-122"/>
                <a:cs typeface="楷体"/>
              </a:rPr>
              <a:t>     电气与电子工程德国第</a:t>
            </a:r>
            <a:r>
              <a:rPr kumimoji="1" lang="en-US" altLang="zh-CN" sz="1500" dirty="0">
                <a:latin typeface="Microsoft YaHei Light" panose="020B0502040204020203" pitchFamily="34" charset="-122"/>
                <a:ea typeface="Microsoft YaHei Light" panose="020B0502040204020203" pitchFamily="34" charset="-122"/>
                <a:cs typeface="楷体"/>
              </a:rPr>
              <a:t>3</a:t>
            </a:r>
            <a:r>
              <a:rPr kumimoji="1" lang="zh-CN" altLang="en-US" sz="1500" dirty="0">
                <a:latin typeface="Microsoft YaHei Light" panose="020B0502040204020203" pitchFamily="34" charset="-122"/>
                <a:ea typeface="Microsoft YaHei Light" panose="020B0502040204020203" pitchFamily="34" charset="-122"/>
                <a:cs typeface="楷体"/>
              </a:rPr>
              <a:t>，矿业工程德国第</a:t>
            </a:r>
            <a:r>
              <a:rPr kumimoji="1" lang="en-US" altLang="zh-CN" sz="1500" dirty="0">
                <a:latin typeface="Microsoft YaHei Light" panose="020B0502040204020203" pitchFamily="34" charset="-122"/>
                <a:ea typeface="Microsoft YaHei Light" panose="020B0502040204020203" pitchFamily="34" charset="-122"/>
                <a:cs typeface="楷体"/>
              </a:rPr>
              <a:t>2</a:t>
            </a:r>
            <a:r>
              <a:rPr kumimoji="1" lang="zh-CN" altLang="en-US" sz="1500" dirty="0">
                <a:latin typeface="Microsoft YaHei Light" panose="020B0502040204020203" pitchFamily="34" charset="-122"/>
                <a:ea typeface="Microsoft YaHei Light" panose="020B0502040204020203" pitchFamily="34" charset="-122"/>
                <a:cs typeface="楷体"/>
              </a:rPr>
              <a:t>，</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a:spcBef>
                <a:spcPts val="0"/>
              </a:spcBef>
              <a:spcAft>
                <a:spcPts val="600"/>
              </a:spcAft>
              <a:buClr>
                <a:srgbClr val="0070C0"/>
              </a:buClr>
              <a:buSzPct val="70000"/>
            </a:pPr>
            <a:r>
              <a:rPr kumimoji="1" lang="zh-CN" altLang="en-US" sz="1500" dirty="0">
                <a:latin typeface="Microsoft YaHei Light" panose="020B0502040204020203" pitchFamily="34" charset="-122"/>
                <a:ea typeface="Microsoft YaHei Light" panose="020B0502040204020203" pitchFamily="34" charset="-122"/>
                <a:cs typeface="楷体"/>
              </a:rPr>
              <a:t>     材料科学德国第</a:t>
            </a:r>
            <a:r>
              <a:rPr kumimoji="1" lang="en-US" altLang="zh-CN" sz="1500" dirty="0">
                <a:latin typeface="Microsoft YaHei Light" panose="020B0502040204020203" pitchFamily="34" charset="-122"/>
                <a:ea typeface="Microsoft YaHei Light" panose="020B0502040204020203" pitchFamily="34" charset="-122"/>
                <a:cs typeface="楷体"/>
              </a:rPr>
              <a:t>2                                       </a:t>
            </a:r>
          </a:p>
          <a:p>
            <a:pPr marL="285750" indent="-285750">
              <a:lnSpc>
                <a:spcPct val="150000"/>
              </a:lnSpc>
              <a:spcBef>
                <a:spcPts val="600"/>
              </a:spcBef>
              <a:spcAft>
                <a:spcPts val="0"/>
              </a:spcAft>
              <a:buClr>
                <a:srgbClr val="0070C0"/>
              </a:buClr>
              <a:buSzPct val="70000"/>
              <a:buFont typeface="Wingdings 3" panose="05040102010807070707" pitchFamily="18" charset="2"/>
              <a:buChar char="u"/>
            </a:pPr>
            <a:r>
              <a:rPr kumimoji="1" lang="en-US" altLang="zh-CN" sz="1500" dirty="0">
                <a:latin typeface="Microsoft YaHei Light" panose="020B0502040204020203" pitchFamily="34" charset="-122"/>
                <a:ea typeface="Microsoft YaHei Light" panose="020B0502040204020203" pitchFamily="34" charset="-122"/>
                <a:cs typeface="楷体"/>
              </a:rPr>
              <a:t>《</a:t>
            </a:r>
            <a:r>
              <a:rPr kumimoji="1" lang="zh-CN" altLang="en-US" sz="1500" dirty="0">
                <a:latin typeface="Microsoft YaHei Light" panose="020B0502040204020203" pitchFamily="34" charset="-122"/>
                <a:ea typeface="Microsoft YaHei Light" panose="020B0502040204020203" pitchFamily="34" charset="-122"/>
                <a:cs typeface="楷体"/>
              </a:rPr>
              <a:t>德国经济周刊</a:t>
            </a:r>
            <a:r>
              <a:rPr kumimoji="1" lang="en-US" altLang="zh-CN" sz="1500" dirty="0">
                <a:latin typeface="Microsoft YaHei Light" panose="020B0502040204020203" pitchFamily="34" charset="-122"/>
                <a:ea typeface="Microsoft YaHei Light" panose="020B0502040204020203" pitchFamily="34" charset="-122"/>
                <a:cs typeface="楷体"/>
              </a:rPr>
              <a:t>》</a:t>
            </a:r>
            <a:r>
              <a:rPr kumimoji="1" lang="zh-CN" altLang="en-US" sz="1500" dirty="0">
                <a:latin typeface="Microsoft YaHei Light" panose="020B0502040204020203" pitchFamily="34" charset="-122"/>
                <a:ea typeface="Microsoft YaHei Light" panose="020B0502040204020203" pitchFamily="34" charset="-122"/>
                <a:cs typeface="楷体"/>
              </a:rPr>
              <a:t>排名：机械、电子及自然科学全德国第</a:t>
            </a:r>
            <a:r>
              <a:rPr kumimoji="1" lang="en-US" altLang="zh-CN" sz="1500" dirty="0">
                <a:latin typeface="Microsoft YaHei Light" panose="020B0502040204020203" pitchFamily="34" charset="-122"/>
                <a:ea typeface="Microsoft YaHei Light" panose="020B0502040204020203" pitchFamily="34" charset="-122"/>
                <a:cs typeface="楷体"/>
              </a:rPr>
              <a:t>1</a:t>
            </a:r>
          </a:p>
          <a:p>
            <a:pPr marL="285750" indent="-285750">
              <a:lnSpc>
                <a:spcPct val="150000"/>
              </a:lnSpc>
              <a:spcBef>
                <a:spcPts val="600"/>
              </a:spcBef>
              <a:spcAft>
                <a:spcPts val="0"/>
              </a:spcAft>
              <a:buClr>
                <a:srgbClr val="0070C0"/>
              </a:buClr>
              <a:buSzPct val="70000"/>
              <a:buFont typeface="Wingdings 3" panose="05040102010807070707" pitchFamily="18" charset="2"/>
              <a:buChar char="u"/>
            </a:pPr>
            <a:r>
              <a:rPr kumimoji="1" lang="en-US" altLang="zh-CN" sz="1500" dirty="0">
                <a:latin typeface="Microsoft YaHei Light" panose="020B0502040204020203" pitchFamily="34" charset="-122"/>
                <a:ea typeface="Microsoft YaHei Light" panose="020B0502040204020203" pitchFamily="34" charset="-122"/>
                <a:cs typeface="楷体"/>
              </a:rPr>
              <a:t>6</a:t>
            </a:r>
            <a:r>
              <a:rPr kumimoji="1" lang="zh-CN" altLang="en-US" sz="1500" dirty="0">
                <a:latin typeface="Microsoft YaHei Light" panose="020B0502040204020203" pitchFamily="34" charset="-122"/>
                <a:ea typeface="Microsoft YaHei Light" panose="020B0502040204020203" pitchFamily="34" charset="-122"/>
                <a:cs typeface="楷体"/>
              </a:rPr>
              <a:t>位诺贝尔奖得主，</a:t>
            </a:r>
            <a:r>
              <a:rPr kumimoji="1" lang="en-US" altLang="zh-CN" sz="1500" dirty="0">
                <a:latin typeface="Microsoft YaHei Light" panose="020B0502040204020203" pitchFamily="34" charset="-122"/>
                <a:ea typeface="Microsoft YaHei Light" panose="020B0502040204020203" pitchFamily="34" charset="-122"/>
                <a:cs typeface="楷体"/>
              </a:rPr>
              <a:t>10</a:t>
            </a:r>
            <a:r>
              <a:rPr kumimoji="1" lang="zh-CN" altLang="en-US" sz="1500" dirty="0">
                <a:latin typeface="Microsoft YaHei Light" panose="020B0502040204020203" pitchFamily="34" charset="-122"/>
                <a:ea typeface="Microsoft YaHei Light" panose="020B0502040204020203" pitchFamily="34" charset="-122"/>
                <a:cs typeface="楷体"/>
              </a:rPr>
              <a:t>位莱布尼茨奖得主</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spcBef>
                <a:spcPts val="600"/>
              </a:spcBef>
              <a:spcAft>
                <a:spcPts val="0"/>
              </a:spcAft>
              <a:buClr>
                <a:srgbClr val="0070C0"/>
              </a:buClr>
              <a:buSzPct val="70000"/>
              <a:buFont typeface="Wingdings 3" panose="05040102010807070707" pitchFamily="18" charset="2"/>
              <a:buChar char="u"/>
            </a:pPr>
            <a:r>
              <a:rPr kumimoji="1" lang="zh-CN" altLang="en-US" sz="1500" dirty="0">
                <a:latin typeface="Microsoft YaHei Light" panose="020B0502040204020203" pitchFamily="34" charset="-122"/>
                <a:ea typeface="Microsoft YaHei Light" panose="020B0502040204020203" pitchFamily="34" charset="-122"/>
                <a:cs typeface="楷体"/>
              </a:rPr>
              <a:t>与工业企业界密切合作，</a:t>
            </a:r>
            <a:r>
              <a:rPr kumimoji="1" lang="en-US" altLang="zh-CN" sz="1500" dirty="0">
                <a:latin typeface="Microsoft YaHei Light" panose="020B0502040204020203" pitchFamily="34" charset="-122"/>
                <a:ea typeface="Microsoft YaHei Light" panose="020B0502040204020203" pitchFamily="34" charset="-122"/>
                <a:cs typeface="楷体"/>
              </a:rPr>
              <a:t>2023</a:t>
            </a:r>
            <a:r>
              <a:rPr kumimoji="1" lang="zh-CN" altLang="en-US" sz="1500" dirty="0">
                <a:latin typeface="Microsoft YaHei Light" panose="020B0502040204020203" pitchFamily="34" charset="-122"/>
                <a:ea typeface="Microsoft YaHei Light" panose="020B0502040204020203" pitchFamily="34" charset="-122"/>
                <a:cs typeface="楷体"/>
              </a:rPr>
              <a:t>年学校总预算中约</a:t>
            </a:r>
            <a:r>
              <a:rPr kumimoji="1" lang="en-US" altLang="zh-CN" sz="1500" dirty="0">
                <a:latin typeface="Microsoft YaHei Light" panose="020B0502040204020203" pitchFamily="34" charset="-122"/>
                <a:ea typeface="Microsoft YaHei Light" panose="020B0502040204020203" pitchFamily="34" charset="-122"/>
                <a:cs typeface="楷体"/>
              </a:rPr>
              <a:t>51%</a:t>
            </a:r>
            <a:r>
              <a:rPr kumimoji="1" lang="zh-CN" altLang="en-US" sz="1500" dirty="0">
                <a:latin typeface="Microsoft YaHei Light" panose="020B0502040204020203" pitchFamily="34" charset="-122"/>
                <a:ea typeface="Microsoft YaHei Light" panose="020B0502040204020203" pitchFamily="34" charset="-122"/>
                <a:cs typeface="楷体"/>
              </a:rPr>
              <a:t>来自第三方项目资金</a:t>
            </a:r>
            <a:endParaRPr kumimoji="1" lang="en-US" altLang="zh-CN" sz="1500" dirty="0">
              <a:latin typeface="Microsoft YaHei Light" panose="020B0502040204020203" pitchFamily="34" charset="-122"/>
              <a:ea typeface="Microsoft YaHei Light" panose="020B0502040204020203" pitchFamily="34" charset="-122"/>
              <a:cs typeface="楷体"/>
            </a:endParaRPr>
          </a:p>
        </p:txBody>
      </p:sp>
      <p:sp>
        <p:nvSpPr>
          <p:cNvPr id="30" name="Inhaltsplatzhalter 3">
            <a:extLst>
              <a:ext uri="{FF2B5EF4-FFF2-40B4-BE49-F238E27FC236}">
                <a16:creationId xmlns:a16="http://schemas.microsoft.com/office/drawing/2014/main" id="{7FF9A786-1A44-DA42-E3CD-4230A9F4108A}"/>
              </a:ext>
            </a:extLst>
          </p:cNvPr>
          <p:cNvSpPr txBox="1">
            <a:spLocks/>
          </p:cNvSpPr>
          <p:nvPr/>
        </p:nvSpPr>
        <p:spPr bwMode="auto">
          <a:xfrm>
            <a:off x="10636891" y="4769363"/>
            <a:ext cx="1130897" cy="30547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215900" rtl="0" eaLnBrk="1" fontAlgn="base" hangingPunct="1">
              <a:lnSpc>
                <a:spcPct val="100000"/>
              </a:lnSpc>
              <a:spcBef>
                <a:spcPts val="0"/>
              </a:spcBef>
              <a:spcAft>
                <a:spcPct val="0"/>
              </a:spcAft>
              <a:buClr>
                <a:schemeClr val="tx2"/>
              </a:buClr>
              <a:buFontTx/>
              <a:buNone/>
              <a:tabLst>
                <a:tab pos="215900" algn="l"/>
              </a:tabLst>
              <a:defRPr sz="2000" b="1" i="0" kern="1200">
                <a:solidFill>
                  <a:schemeClr val="tx1"/>
                </a:solidFill>
                <a:latin typeface="Arial" panose="020B0604020202020204" pitchFamily="34" charset="0"/>
                <a:ea typeface="ＭＳ Ｐゴシック" charset="0"/>
                <a:cs typeface="Arial" panose="020B0604020202020204" pitchFamily="34" charset="0"/>
              </a:defRPr>
            </a:lvl1pPr>
            <a:lvl2pPr marL="216000" indent="180000" algn="l" rtl="0" eaLnBrk="1" fontAlgn="base" hangingPunct="1">
              <a:spcBef>
                <a:spcPct val="0"/>
              </a:spcBef>
              <a:spcAft>
                <a:spcPct val="0"/>
              </a:spcAft>
              <a:buClr>
                <a:schemeClr val="tx2"/>
              </a:buClr>
              <a:buFont typeface="Symbol" panose="05050102010706020507" pitchFamily="18" charset="2"/>
              <a:buChar char="-"/>
              <a:tabLst>
                <a:tab pos="431800" algn="l"/>
              </a:tabLst>
              <a:defRPr sz="1800" kern="1200">
                <a:solidFill>
                  <a:schemeClr val="tx1"/>
                </a:solidFill>
                <a:latin typeface="Arial" panose="020B0604020202020204" pitchFamily="34" charset="0"/>
                <a:ea typeface="Arial" charset="0"/>
                <a:cs typeface="Arial" panose="020B0604020202020204" pitchFamily="34" charset="0"/>
              </a:defRPr>
            </a:lvl2pPr>
            <a:lvl3pPr marL="432000" indent="180000" algn="l" defTabSz="215900" rtl="0" eaLnBrk="1" fontAlgn="base" hangingPunct="1">
              <a:spcBef>
                <a:spcPct val="0"/>
              </a:spcBef>
              <a:spcAft>
                <a:spcPct val="0"/>
              </a:spcAft>
              <a:buClr>
                <a:schemeClr val="tx2"/>
              </a:buClr>
              <a:buSzPct val="80000"/>
              <a:buFont typeface="Symbol" panose="05050102010706020507" pitchFamily="18" charset="2"/>
              <a:buChar char="-"/>
              <a:tabLst>
                <a:tab pos="647700" algn="l"/>
              </a:tabLst>
              <a:defRPr sz="1600" kern="1200">
                <a:solidFill>
                  <a:schemeClr val="tx1"/>
                </a:solidFill>
                <a:latin typeface="Arial" panose="020B0604020202020204" pitchFamily="34" charset="0"/>
                <a:ea typeface="Arial" charset="0"/>
                <a:cs typeface="Arial" panose="020B0604020202020204" pitchFamily="34" charset="0"/>
              </a:defRPr>
            </a:lvl3pPr>
            <a:lvl4pPr marL="648000" indent="180000" algn="l" defTabSz="215900" rtl="0" eaLnBrk="1" fontAlgn="base" hangingPunct="1">
              <a:spcBef>
                <a:spcPct val="0"/>
              </a:spcBef>
              <a:spcAft>
                <a:spcPct val="0"/>
              </a:spcAft>
              <a:buClr>
                <a:schemeClr val="tx2"/>
              </a:buClr>
              <a:buSzPct val="100000"/>
              <a:buFont typeface="Wingdings" panose="05000000000000000000" pitchFamily="2" charset="2"/>
              <a:buChar char="§"/>
              <a:tabLst>
                <a:tab pos="863600" algn="l"/>
              </a:tabLst>
              <a:defRPr sz="1600" kern="1200">
                <a:solidFill>
                  <a:schemeClr val="tx1"/>
                </a:solidFill>
                <a:latin typeface="Arial" panose="020B0604020202020204" pitchFamily="34" charset="0"/>
                <a:ea typeface="Arial" charset="0"/>
                <a:cs typeface="Arial" panose="020B0604020202020204" pitchFamily="34" charset="0"/>
              </a:defRPr>
            </a:lvl4pPr>
            <a:lvl5pPr marL="864000" indent="180000" algn="l" rtl="0" eaLnBrk="1" fontAlgn="base" hangingPunct="1">
              <a:lnSpc>
                <a:spcPct val="90000"/>
              </a:lnSpc>
              <a:spcBef>
                <a:spcPct val="0"/>
              </a:spcBef>
              <a:spcAft>
                <a:spcPct val="0"/>
              </a:spcAft>
              <a:buClr>
                <a:schemeClr val="tx2"/>
              </a:buClr>
              <a:buFont typeface="Arial" panose="020B0604020202020204" pitchFamily="34" charset="0"/>
              <a:buChar char="-"/>
              <a:tabLst>
                <a:tab pos="895350" algn="l"/>
              </a:tabLst>
              <a:defRPr sz="16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pPr>
            <a:r>
              <a:rPr lang="zh-CN" altLang="en-US" sz="1000" b="0" dirty="0">
                <a:solidFill>
                  <a:srgbClr val="00549F"/>
                </a:solidFill>
                <a:latin typeface="Microsoft YaHei" panose="020B0503020204020204" pitchFamily="34" charset="-122"/>
                <a:ea typeface="Microsoft YaHei" panose="020B0503020204020204" pitchFamily="34" charset="-122"/>
                <a:cs typeface="楷体"/>
              </a:rPr>
              <a:t>*</a:t>
            </a:r>
            <a:r>
              <a:rPr lang="en-US" altLang="zh-CN" sz="1000" b="0" dirty="0">
                <a:solidFill>
                  <a:srgbClr val="00549F"/>
                </a:solidFill>
                <a:latin typeface="Microsoft YaHei" panose="020B0503020204020204" pitchFamily="34" charset="-122"/>
                <a:ea typeface="Microsoft YaHei" panose="020B0503020204020204" pitchFamily="34" charset="-122"/>
                <a:cs typeface="楷体"/>
              </a:rPr>
              <a:t>2023/2024</a:t>
            </a:r>
            <a:r>
              <a:rPr lang="zh-CN" altLang="en-US" sz="1000" b="0" dirty="0">
                <a:solidFill>
                  <a:srgbClr val="00549F"/>
                </a:solidFill>
                <a:latin typeface="Microsoft YaHei" panose="020B0503020204020204" pitchFamily="34" charset="-122"/>
                <a:ea typeface="Microsoft YaHei" panose="020B0503020204020204" pitchFamily="34" charset="-122"/>
                <a:cs typeface="楷体"/>
              </a:rPr>
              <a:t>数据</a:t>
            </a:r>
            <a:endParaRPr lang="de-DE" altLang="de-DE" sz="1000" b="0" dirty="0">
              <a:solidFill>
                <a:srgbClr val="00549F"/>
              </a:solidFill>
              <a:latin typeface="Microsoft YaHei" panose="020B0503020204020204" pitchFamily="34" charset="-122"/>
              <a:ea typeface="Microsoft YaHei" panose="020B0503020204020204" pitchFamily="34" charset="-122"/>
              <a:cs typeface="楷体"/>
            </a:endParaRPr>
          </a:p>
        </p:txBody>
      </p:sp>
      <p:pic>
        <p:nvPicPr>
          <p:cNvPr id="37" name="Grafik 81">
            <a:extLst>
              <a:ext uri="{FF2B5EF4-FFF2-40B4-BE49-F238E27FC236}">
                <a16:creationId xmlns:a16="http://schemas.microsoft.com/office/drawing/2014/main" id="{BE0DB49C-3E0D-36D6-0612-6FF53C17536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885545" y="2082653"/>
            <a:ext cx="618272" cy="618273"/>
          </a:xfrm>
          <a:prstGeom prst="rect">
            <a:avLst/>
          </a:prstGeom>
        </p:spPr>
      </p:pic>
    </p:spTree>
    <p:extLst>
      <p:ext uri="{BB962C8B-B14F-4D97-AF65-F5344CB8AC3E}">
        <p14:creationId xmlns:p14="http://schemas.microsoft.com/office/powerpoint/2010/main" val="1566612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2313305"/>
          </a:xfrm>
          <a:custGeom>
            <a:avLst/>
            <a:gdLst/>
            <a:ahLst/>
            <a:cxnLst/>
            <a:rect l="l" t="t" r="r" b="b"/>
            <a:pathLst>
              <a:path w="12192000" h="2313305">
                <a:moveTo>
                  <a:pt x="0" y="0"/>
                </a:moveTo>
                <a:lnTo>
                  <a:pt x="12192000" y="0"/>
                </a:lnTo>
                <a:lnTo>
                  <a:pt x="12192000" y="2312987"/>
                </a:lnTo>
                <a:lnTo>
                  <a:pt x="0" y="2312987"/>
                </a:lnTo>
                <a:lnTo>
                  <a:pt x="0" y="0"/>
                </a:lnTo>
                <a:close/>
              </a:path>
            </a:pathLst>
          </a:custGeom>
          <a:solidFill>
            <a:srgbClr val="00549F"/>
          </a:solidFill>
        </p:spPr>
        <p:txBody>
          <a:bodyPr wrap="square" lIns="0" tIns="0" rIns="0" bIns="0" rtlCol="0"/>
          <a:lstStyle/>
          <a:p>
            <a:endParaRPr/>
          </a:p>
        </p:txBody>
      </p:sp>
      <p:sp>
        <p:nvSpPr>
          <p:cNvPr id="3" name="object 3"/>
          <p:cNvSpPr/>
          <p:nvPr/>
        </p:nvSpPr>
        <p:spPr>
          <a:xfrm>
            <a:off x="8481448" y="6208853"/>
            <a:ext cx="3393680" cy="49812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60363" y="6040437"/>
            <a:ext cx="11478260" cy="0"/>
          </a:xfrm>
          <a:custGeom>
            <a:avLst/>
            <a:gdLst/>
            <a:ahLst/>
            <a:cxnLst/>
            <a:rect l="l" t="t" r="r" b="b"/>
            <a:pathLst>
              <a:path w="11478260">
                <a:moveTo>
                  <a:pt x="0" y="0"/>
                </a:moveTo>
                <a:lnTo>
                  <a:pt x="11478118" y="0"/>
                </a:lnTo>
              </a:path>
            </a:pathLst>
          </a:custGeom>
          <a:ln w="6346">
            <a:solidFill>
              <a:srgbClr val="000000"/>
            </a:solidFill>
          </a:ln>
        </p:spPr>
        <p:txBody>
          <a:bodyPr wrap="square" lIns="0" tIns="0" rIns="0" bIns="0" rtlCol="0"/>
          <a:lstStyle/>
          <a:p>
            <a:endParaRPr/>
          </a:p>
        </p:txBody>
      </p:sp>
      <p:sp>
        <p:nvSpPr>
          <p:cNvPr id="5" name="object 5"/>
          <p:cNvSpPr/>
          <p:nvPr/>
        </p:nvSpPr>
        <p:spPr>
          <a:xfrm>
            <a:off x="6769563" y="6040437"/>
            <a:ext cx="3404985" cy="815974"/>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372499" y="2412491"/>
            <a:ext cx="3276600" cy="513080"/>
          </a:xfrm>
          <a:prstGeom prst="rect">
            <a:avLst/>
          </a:prstGeom>
        </p:spPr>
        <p:txBody>
          <a:bodyPr vert="horz" wrap="square" lIns="0" tIns="12700" rIns="0" bIns="0" rtlCol="0">
            <a:spAutoFit/>
          </a:bodyPr>
          <a:lstStyle/>
          <a:p>
            <a:pPr marL="12700">
              <a:lnSpc>
                <a:spcPct val="100000"/>
              </a:lnSpc>
              <a:spcBef>
                <a:spcPts val="100"/>
              </a:spcBef>
            </a:pPr>
            <a:r>
              <a:rPr sz="3200" b="1" dirty="0">
                <a:latin typeface="微软雅黑" panose="020B0503020204020204" pitchFamily="34" charset="-122"/>
                <a:ea typeface="微软雅黑" panose="020B0503020204020204" pitchFamily="34" charset="-122"/>
              </a:rPr>
              <a:t>德国亚琛工业大学</a:t>
            </a:r>
            <a:endParaRPr sz="3200" dirty="0">
              <a:latin typeface="微软雅黑" panose="020B0503020204020204" pitchFamily="34" charset="-122"/>
              <a:ea typeface="微软雅黑" panose="020B0503020204020204" pitchFamily="34" charset="-122"/>
            </a:endParaRPr>
          </a:p>
        </p:txBody>
      </p:sp>
      <p:sp>
        <p:nvSpPr>
          <p:cNvPr id="7" name="object 7"/>
          <p:cNvSpPr txBox="1"/>
          <p:nvPr/>
        </p:nvSpPr>
        <p:spPr>
          <a:xfrm>
            <a:off x="404719" y="3105403"/>
            <a:ext cx="5283200" cy="299720"/>
          </a:xfrm>
          <a:prstGeom prst="rect">
            <a:avLst/>
          </a:prstGeom>
        </p:spPr>
        <p:txBody>
          <a:bodyPr vert="horz" wrap="square" lIns="0" tIns="12700" rIns="0" bIns="0" rtlCol="0">
            <a:spAutoFit/>
          </a:bodyPr>
          <a:lstStyle/>
          <a:p>
            <a:pPr marL="12700">
              <a:lnSpc>
                <a:spcPct val="100000"/>
              </a:lnSpc>
              <a:spcBef>
                <a:spcPts val="100"/>
              </a:spcBef>
            </a:pPr>
            <a:r>
              <a:rPr lang="zh-CN" altLang="en-US" dirty="0" smtClean="0">
                <a:solidFill>
                  <a:srgbClr val="C00000"/>
                </a:solidFill>
                <a:latin typeface="微软雅黑" panose="020B0503020204020204" pitchFamily="34" charset="-122"/>
                <a:ea typeface="微软雅黑" panose="020B0503020204020204" pitchFamily="34" charset="-122"/>
                <a:cs typeface="微软雅黑"/>
              </a:rPr>
              <a:t>被誉为“欧洲的麻省理工”</a:t>
            </a:r>
            <a:endParaRPr sz="1800" dirty="0">
              <a:solidFill>
                <a:srgbClr val="C00000"/>
              </a:solidFill>
              <a:latin typeface="微软雅黑" panose="020B0503020204020204" pitchFamily="34" charset="-122"/>
              <a:ea typeface="微软雅黑" panose="020B0503020204020204" pitchFamily="34" charset="-122"/>
              <a:cs typeface="微软雅黑"/>
            </a:endParaRPr>
          </a:p>
        </p:txBody>
      </p:sp>
      <p:sp>
        <p:nvSpPr>
          <p:cNvPr id="8" name="object 8"/>
          <p:cNvSpPr/>
          <p:nvPr/>
        </p:nvSpPr>
        <p:spPr>
          <a:xfrm>
            <a:off x="9860736" y="2479465"/>
            <a:ext cx="2040682" cy="65173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50894" y="3776614"/>
            <a:ext cx="5401913" cy="2114329"/>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6098628" y="3575030"/>
            <a:ext cx="5598477" cy="2115003"/>
          </a:xfrm>
          <a:prstGeom prst="rect">
            <a:avLst/>
          </a:prstGeom>
        </p:spPr>
        <p:txBody>
          <a:bodyPr vert="horz" wrap="square" lIns="0" tIns="12700" rIns="0" bIns="0" rtlCol="0">
            <a:spAutoFit/>
          </a:bodyPr>
          <a:lstStyle/>
          <a:p>
            <a:pPr marL="298450" marR="5080" indent="-285750">
              <a:lnSpc>
                <a:spcPct val="151800"/>
              </a:lnSpc>
              <a:spcBef>
                <a:spcPts val="1105"/>
              </a:spcBef>
            </a:pPr>
            <a:r>
              <a:rPr lang="en-US" sz="1200" spc="380" dirty="0">
                <a:solidFill>
                  <a:srgbClr val="0070C0"/>
                </a:solidFill>
                <a:latin typeface="微软雅黑" panose="020B0503020204020204" pitchFamily="34" charset="-122"/>
                <a:ea typeface="微软雅黑" panose="020B0503020204020204" pitchFamily="34" charset="-122"/>
                <a:cs typeface="Microsoft Sans Serif"/>
              </a:rPr>
              <a:t>U </a:t>
            </a:r>
            <a:r>
              <a:rPr lang="zh-CN" altLang="en-US" sz="1600" dirty="0">
                <a:latin typeface="微软雅黑" panose="020B0503020204020204" pitchFamily="34" charset="-122"/>
                <a:ea typeface="微软雅黑" panose="020B0503020204020204" pitchFamily="34" charset="-122"/>
                <a:cs typeface="微软雅黑 Light"/>
              </a:rPr>
              <a:t>中国著名校友：</a:t>
            </a:r>
            <a:r>
              <a:rPr lang="zh-CN" altLang="en-US" sz="1600" b="1" dirty="0">
                <a:latin typeface="微软雅黑" panose="020B0503020204020204" pitchFamily="34" charset="-122"/>
                <a:ea typeface="微软雅黑" panose="020B0503020204020204" pitchFamily="34" charset="-122"/>
                <a:cs typeface="微软雅黑 Light"/>
              </a:rPr>
              <a:t>中国科学院前院长路甬祥、教育部副部长韦钰、清华大学前校长王大中、北京科技大学前校长徐金梧</a:t>
            </a:r>
          </a:p>
          <a:p>
            <a:pPr marL="298450" marR="5080" indent="-285750">
              <a:lnSpc>
                <a:spcPct val="151800"/>
              </a:lnSpc>
              <a:spcBef>
                <a:spcPts val="1800"/>
              </a:spcBef>
            </a:pPr>
            <a:r>
              <a:rPr lang="en-US" altLang="zh-CN" sz="1600" spc="380" dirty="0">
                <a:solidFill>
                  <a:srgbClr val="0070C0"/>
                </a:solidFill>
                <a:latin typeface="微软雅黑" panose="020B0503020204020204" pitchFamily="34" charset="-122"/>
                <a:ea typeface="微软雅黑" panose="020B0503020204020204" pitchFamily="34" charset="-122"/>
                <a:cs typeface="Microsoft Sans Serif"/>
              </a:rPr>
              <a:t>u</a:t>
            </a:r>
            <a:r>
              <a:rPr lang="en-US" altLang="zh-CN" sz="1600" spc="450" dirty="0">
                <a:solidFill>
                  <a:srgbClr val="0070C0"/>
                </a:solidFill>
                <a:latin typeface="微软雅黑" panose="020B0503020204020204" pitchFamily="34" charset="-122"/>
                <a:ea typeface="微软雅黑" panose="020B0503020204020204" pitchFamily="34" charset="-122"/>
                <a:cs typeface="Microsoft Sans Serif"/>
              </a:rPr>
              <a:t> </a:t>
            </a:r>
            <a:r>
              <a:rPr lang="zh-CN" altLang="en-US" sz="1600" dirty="0">
                <a:latin typeface="微软雅黑" panose="020B0503020204020204" pitchFamily="34" charset="-122"/>
                <a:ea typeface="微软雅黑" panose="020B0503020204020204" pitchFamily="34" charset="-122"/>
                <a:cs typeface="微软雅黑 Light"/>
              </a:rPr>
              <a:t>欧洲机电一体化研究中心、爱立信德国总部、诺基亚德国分部、福特欧洲总部、三菱德国电子中心等高科技公司均设在亚琛，飞利浦、联合科技等也在亚琛建立了分部</a:t>
            </a:r>
          </a:p>
        </p:txBody>
      </p:sp>
    </p:spTree>
    <p:extLst>
      <p:ext uri="{BB962C8B-B14F-4D97-AF65-F5344CB8AC3E}">
        <p14:creationId xmlns:p14="http://schemas.microsoft.com/office/powerpoint/2010/main" val="3926620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9"/>
          <p:cNvSpPr>
            <a:spLocks noGrp="1"/>
          </p:cNvSpPr>
          <p:nvPr>
            <p:ph type="title"/>
          </p:nvPr>
        </p:nvSpPr>
        <p:spPr bwMode="auto">
          <a:xfrm>
            <a:off x="384000" y="216773"/>
            <a:ext cx="11484000" cy="543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zh-CN" altLang="en-US" sz="2400" b="0" dirty="0">
                <a:solidFill>
                  <a:srgbClr val="00549F"/>
                </a:solidFill>
                <a:latin typeface="Microsoft YaHei" panose="020B0503020204020204" pitchFamily="34" charset="-122"/>
                <a:ea typeface="Microsoft YaHei" panose="020B0503020204020204" pitchFamily="34" charset="-122"/>
                <a:cs typeface="楷体"/>
              </a:rPr>
              <a:t>科研实力重要指标：第三方科研经费</a:t>
            </a:r>
            <a:endParaRPr lang="de-DE" altLang="de-DE" sz="2400" b="0" dirty="0">
              <a:latin typeface="Microsoft YaHei" panose="020B0503020204020204" pitchFamily="34" charset="-122"/>
              <a:ea typeface="Microsoft YaHei" panose="020B0503020204020204" pitchFamily="34" charset="-122"/>
              <a:cs typeface="楷体"/>
            </a:endParaRPr>
          </a:p>
        </p:txBody>
      </p:sp>
      <p:graphicFrame>
        <p:nvGraphicFramePr>
          <p:cNvPr id="2" name="Table 6">
            <a:extLst>
              <a:ext uri="{FF2B5EF4-FFF2-40B4-BE49-F238E27FC236}">
                <a16:creationId xmlns:a16="http://schemas.microsoft.com/office/drawing/2014/main" id="{66D1320B-F134-4C41-880E-6AE07151561C}"/>
              </a:ext>
            </a:extLst>
          </p:cNvPr>
          <p:cNvGraphicFramePr>
            <a:graphicFrameLocks noGrp="1"/>
          </p:cNvGraphicFramePr>
          <p:nvPr>
            <p:extLst/>
          </p:nvPr>
        </p:nvGraphicFramePr>
        <p:xfrm>
          <a:off x="384000" y="2403707"/>
          <a:ext cx="5895445" cy="3019753"/>
        </p:xfrm>
        <a:graphic>
          <a:graphicData uri="http://schemas.openxmlformats.org/drawingml/2006/table">
            <a:tbl>
              <a:tblPr firstRow="1" bandRow="1">
                <a:tableStyleId>{0660B408-B3CF-4A94-85FC-2B1E0A45F4A2}</a:tableStyleId>
              </a:tblPr>
              <a:tblGrid>
                <a:gridCol w="900545">
                  <a:extLst>
                    <a:ext uri="{9D8B030D-6E8A-4147-A177-3AD203B41FA5}">
                      <a16:colId xmlns:a16="http://schemas.microsoft.com/office/drawing/2014/main" val="4103313335"/>
                    </a:ext>
                  </a:extLst>
                </a:gridCol>
                <a:gridCol w="1112017">
                  <a:extLst>
                    <a:ext uri="{9D8B030D-6E8A-4147-A177-3AD203B41FA5}">
                      <a16:colId xmlns:a16="http://schemas.microsoft.com/office/drawing/2014/main" val="322147480"/>
                    </a:ext>
                  </a:extLst>
                </a:gridCol>
                <a:gridCol w="647147">
                  <a:extLst>
                    <a:ext uri="{9D8B030D-6E8A-4147-A177-3AD203B41FA5}">
                      <a16:colId xmlns:a16="http://schemas.microsoft.com/office/drawing/2014/main" val="591388734"/>
                    </a:ext>
                  </a:extLst>
                </a:gridCol>
                <a:gridCol w="647148">
                  <a:extLst>
                    <a:ext uri="{9D8B030D-6E8A-4147-A177-3AD203B41FA5}">
                      <a16:colId xmlns:a16="http://schemas.microsoft.com/office/drawing/2014/main" val="321348903"/>
                    </a:ext>
                  </a:extLst>
                </a:gridCol>
                <a:gridCol w="647147">
                  <a:extLst>
                    <a:ext uri="{9D8B030D-6E8A-4147-A177-3AD203B41FA5}">
                      <a16:colId xmlns:a16="http://schemas.microsoft.com/office/drawing/2014/main" val="2925115188"/>
                    </a:ext>
                  </a:extLst>
                </a:gridCol>
                <a:gridCol w="647147">
                  <a:extLst>
                    <a:ext uri="{9D8B030D-6E8A-4147-A177-3AD203B41FA5}">
                      <a16:colId xmlns:a16="http://schemas.microsoft.com/office/drawing/2014/main" val="1180630200"/>
                    </a:ext>
                  </a:extLst>
                </a:gridCol>
                <a:gridCol w="647147">
                  <a:extLst>
                    <a:ext uri="{9D8B030D-6E8A-4147-A177-3AD203B41FA5}">
                      <a16:colId xmlns:a16="http://schemas.microsoft.com/office/drawing/2014/main" val="2616550702"/>
                    </a:ext>
                  </a:extLst>
                </a:gridCol>
                <a:gridCol w="647147">
                  <a:extLst>
                    <a:ext uri="{9D8B030D-6E8A-4147-A177-3AD203B41FA5}">
                      <a16:colId xmlns:a16="http://schemas.microsoft.com/office/drawing/2014/main" val="4023923499"/>
                    </a:ext>
                  </a:extLst>
                </a:gridCol>
              </a:tblGrid>
              <a:tr h="438213">
                <a:tc gridSpan="2">
                  <a:txBody>
                    <a:bodyPr/>
                    <a:lstStyle/>
                    <a:p>
                      <a:pPr algn="ct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A0"/>
                    </a:solidFill>
                  </a:tcPr>
                </a:tc>
                <a:tc hMerge="1">
                  <a:txBody>
                    <a:bodyPr/>
                    <a:lstStyle/>
                    <a:p>
                      <a:pPr algn="ctr"/>
                      <a:endParaRPr lang="en-US" sz="1600" b="0" i="0" dirty="0">
                        <a:latin typeface="Microsoft YaHei Light" panose="020B0502040204020203" pitchFamily="34" charset="-122"/>
                        <a:ea typeface="Microsoft YaHei Light" panose="020B0502040204020203" pitchFamily="34" charset="-122"/>
                      </a:endParaRPr>
                    </a:p>
                  </a:txBody>
                  <a:tcPr anchor="ctr">
                    <a:solidFill>
                      <a:srgbClr val="00549F"/>
                    </a:solidFill>
                  </a:tcPr>
                </a:tc>
                <a:tc>
                  <a:txBody>
                    <a:bodyPr/>
                    <a:lstStyle/>
                    <a:p>
                      <a:pPr algn="ctr"/>
                      <a:r>
                        <a:rPr lang="en-US" altLang="zh-CN" sz="1400" b="1" dirty="0"/>
                        <a:t>2018</a:t>
                      </a:r>
                      <a:endParaRPr lang="en-US" sz="1400" b="1"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A0"/>
                    </a:solidFill>
                  </a:tcPr>
                </a:tc>
                <a:tc>
                  <a:txBody>
                    <a:bodyPr/>
                    <a:lstStyle/>
                    <a:p>
                      <a:pPr algn="ctr"/>
                      <a:r>
                        <a:rPr lang="en-US" altLang="zh-CN" sz="1400" b="1" dirty="0"/>
                        <a:t>2019</a:t>
                      </a:r>
                      <a:endParaRPr lang="en-US" sz="1400" b="1"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A0"/>
                    </a:solidFill>
                  </a:tcPr>
                </a:tc>
                <a:tc>
                  <a:txBody>
                    <a:bodyPr/>
                    <a:lstStyle/>
                    <a:p>
                      <a:pPr algn="ctr"/>
                      <a:r>
                        <a:rPr lang="en-US" altLang="zh-CN" sz="1400" b="1" dirty="0"/>
                        <a:t>2020</a:t>
                      </a:r>
                      <a:endParaRPr lang="en-US" sz="1400" b="1"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A0"/>
                    </a:solidFill>
                  </a:tcPr>
                </a:tc>
                <a:tc>
                  <a:txBody>
                    <a:bodyPr/>
                    <a:lstStyle/>
                    <a:p>
                      <a:pPr algn="ctr"/>
                      <a:r>
                        <a:rPr lang="en-US" sz="1400" b="1" dirty="0"/>
                        <a:t>2021</a:t>
                      </a:r>
                      <a:endParaRPr lang="en-US" sz="1400" b="1"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A0"/>
                    </a:solidFill>
                  </a:tcPr>
                </a:tc>
                <a:tc>
                  <a:txBody>
                    <a:bodyPr/>
                    <a:lstStyle/>
                    <a:p>
                      <a:pPr marL="0" algn="ctr" defTabSz="914400" rtl="0" eaLnBrk="1" latinLnBrk="0" hangingPunct="1"/>
                      <a:r>
                        <a:rPr lang="en-US" altLang="zh-CN" sz="1400" b="1" kern="1200" dirty="0">
                          <a:solidFill>
                            <a:schemeClr val="lt1"/>
                          </a:solidFill>
                          <a:latin typeface="+mn-lt"/>
                          <a:ea typeface="+mn-ea"/>
                          <a:cs typeface="+mn-cs"/>
                        </a:rPr>
                        <a:t>2022</a:t>
                      </a:r>
                      <a:endParaRPr lang="en-US" sz="1400" b="1" kern="1200" dirty="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A0"/>
                    </a:solidFill>
                  </a:tcPr>
                </a:tc>
                <a:tc>
                  <a:txBody>
                    <a:bodyPr/>
                    <a:lstStyle/>
                    <a:p>
                      <a:pPr marL="0" algn="ctr" defTabSz="914400" rtl="0" eaLnBrk="1" latinLnBrk="0" hangingPunct="1"/>
                      <a:r>
                        <a:rPr lang="en-US" altLang="zh-CN" sz="1400" b="1" kern="1200" dirty="0">
                          <a:solidFill>
                            <a:schemeClr val="lt1"/>
                          </a:solidFill>
                          <a:latin typeface="+mn-lt"/>
                          <a:ea typeface="+mn-ea"/>
                          <a:cs typeface="+mn-cs"/>
                        </a:rPr>
                        <a:t>2023</a:t>
                      </a:r>
                      <a:endParaRPr lang="en-US" sz="1400" b="1" kern="1200" dirty="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A0"/>
                    </a:solidFill>
                  </a:tcPr>
                </a:tc>
                <a:extLst>
                  <a:ext uri="{0D108BD9-81ED-4DB2-BD59-A6C34878D82A}">
                    <a16:rowId xmlns:a16="http://schemas.microsoft.com/office/drawing/2014/main" val="1424301967"/>
                  </a:ext>
                </a:extLst>
              </a:tr>
              <a:tr h="415865">
                <a:tc rowSpan="2">
                  <a:txBody>
                    <a:bodyPr/>
                    <a:lstStyle/>
                    <a:p>
                      <a:pPr algn="ctr"/>
                      <a:r>
                        <a:rPr lang="zh-CN" altLang="en-US" sz="1400" b="0" dirty="0">
                          <a:solidFill>
                            <a:schemeClr val="tx1"/>
                          </a:solidFill>
                        </a:rPr>
                        <a:t>亚琛工大</a:t>
                      </a:r>
                      <a:endParaRPr lang="en-US" sz="1400" b="0" i="0" dirty="0">
                        <a:solidFill>
                          <a:schemeClr val="tx1"/>
                        </a:solidFill>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err="1"/>
                        <a:t>第三方科研经费</a:t>
                      </a:r>
                      <a:endParaRPr lang="en-US" sz="1000" b="0"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4.84</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5.06</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t>4.87</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t>5.54</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6.07</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6.18</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4218967"/>
                  </a:ext>
                </a:extLst>
              </a:tr>
              <a:tr h="475997">
                <a:tc vMerge="1">
                  <a:txBody>
                    <a:bodyPr/>
                    <a:lstStyle/>
                    <a:p>
                      <a:pPr algn="ctr"/>
                      <a:endParaRPr lang="en-US" sz="1400" b="0" i="0" dirty="0">
                        <a:latin typeface="Microsoft YaHei Light" panose="020B0502040204020203" pitchFamily="34" charset="-122"/>
                        <a:ea typeface="Microsoft YaHei Light" panose="020B0502040204020203"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err="1"/>
                        <a:t>其中</a:t>
                      </a:r>
                      <a:r>
                        <a:rPr lang="zh-CN" altLang="en-US" sz="1000" b="0" dirty="0"/>
                        <a:t> </a:t>
                      </a:r>
                      <a:r>
                        <a:rPr lang="en-US" sz="1000" b="0" dirty="0" err="1"/>
                        <a:t>工业界经费</a:t>
                      </a:r>
                      <a:endParaRPr lang="en-US" sz="1000" b="0"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0.91</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1.03</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0.84</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t>0.75</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0.82</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0.88</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1546990"/>
                  </a:ext>
                </a:extLst>
              </a:tr>
              <a:tr h="415865">
                <a:tc rowSpan="2">
                  <a:txBody>
                    <a:bodyPr/>
                    <a:lstStyle/>
                    <a:p>
                      <a:pPr algn="ctr"/>
                      <a:r>
                        <a:rPr lang="zh-CN" altLang="en-US" sz="1400" b="0" dirty="0">
                          <a:solidFill>
                            <a:schemeClr val="tx1"/>
                          </a:solidFill>
                        </a:rPr>
                        <a:t>慕尼黑</a:t>
                      </a:r>
                      <a:endParaRPr lang="en-US" altLang="zh-CN" sz="1400" b="0" dirty="0">
                        <a:solidFill>
                          <a:schemeClr val="tx1"/>
                        </a:solidFill>
                      </a:endParaRPr>
                    </a:p>
                    <a:p>
                      <a:pPr algn="ctr"/>
                      <a:r>
                        <a:rPr lang="zh-CN" altLang="en-US" sz="1400" b="0" dirty="0">
                          <a:solidFill>
                            <a:schemeClr val="tx1"/>
                          </a:solidFill>
                        </a:rPr>
                        <a:t>工大</a:t>
                      </a:r>
                      <a:endParaRPr lang="en-US" sz="1400" b="0" i="0" dirty="0">
                        <a:solidFill>
                          <a:schemeClr val="tx1"/>
                        </a:solidFill>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dirty="0" err="1"/>
                        <a:t>第三方科研经费</a:t>
                      </a:r>
                      <a:endParaRPr lang="en-US" sz="1000" b="0"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3.57</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3.79</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3.98</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t>4.30</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4.64</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4.80</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4718773"/>
                  </a:ext>
                </a:extLst>
              </a:tr>
              <a:tr h="475997">
                <a:tc vMerge="1">
                  <a:txBody>
                    <a:bodyPr/>
                    <a:lstStyle/>
                    <a:p>
                      <a:pPr algn="ctr"/>
                      <a:endParaRPr lang="en-US" sz="1400" b="0" i="0" dirty="0">
                        <a:latin typeface="Microsoft YaHei Light" panose="020B0502040204020203" pitchFamily="34" charset="-122"/>
                        <a:ea typeface="Microsoft YaHei Light" panose="020B0502040204020203"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err="1"/>
                        <a:t>其中</a:t>
                      </a:r>
                      <a:r>
                        <a:rPr lang="zh-CN" altLang="en-US" sz="1000" b="0" dirty="0"/>
                        <a:t> </a:t>
                      </a:r>
                      <a:r>
                        <a:rPr lang="en-US" sz="1000" b="0" dirty="0" err="1"/>
                        <a:t>工业界经费</a:t>
                      </a:r>
                      <a:endParaRPr lang="en-US" sz="1000" b="0"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0.48</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0.50</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0.48</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t>0.53</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0.54</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0.58</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8139171"/>
                  </a:ext>
                </a:extLst>
              </a:tr>
              <a:tr h="41586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rPr>
                        <a:t>德累斯顿</a:t>
                      </a:r>
                      <a:endParaRPr lang="en-US" altLang="zh-CN" sz="14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i="0" dirty="0">
                          <a:solidFill>
                            <a:schemeClr val="tx1"/>
                          </a:solidFill>
                          <a:latin typeface="Microsoft YaHei" panose="020B0503020204020204" pitchFamily="34" charset="-122"/>
                          <a:ea typeface="Microsoft YaHei" panose="020B0503020204020204" pitchFamily="34" charset="-122"/>
                        </a:rPr>
                        <a:t>工大</a:t>
                      </a:r>
                      <a:endParaRPr lang="en-US" sz="1400" b="0" i="0" dirty="0">
                        <a:solidFill>
                          <a:schemeClr val="tx1"/>
                        </a:solidFill>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dirty="0" err="1"/>
                        <a:t>第三方科研经费</a:t>
                      </a:r>
                      <a:endParaRPr lang="en-US" sz="1000" b="0"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3.03</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2.56</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3.35</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dirty="0"/>
                        <a:t>3.25</a:t>
                      </a:r>
                      <a:endParaRPr lang="en-US" altLang="zh-CN"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dk1"/>
                          </a:solidFill>
                          <a:latin typeface="+mn-lt"/>
                          <a:ea typeface="+mn-ea"/>
                          <a:cs typeface="+mn-cs"/>
                        </a:rPr>
                        <a:t>3.76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dk1"/>
                          </a:solidFill>
                          <a:latin typeface="+mn-lt"/>
                          <a:ea typeface="+mn-ea"/>
                          <a:cs typeface="+mn-cs"/>
                        </a:rPr>
                        <a:t>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1113238"/>
                  </a:ext>
                </a:extLst>
              </a:tr>
              <a:tr h="381951">
                <a:tc vMerge="1">
                  <a:txBody>
                    <a:bodyPr/>
                    <a:lstStyle/>
                    <a:p>
                      <a:pPr algn="ctr"/>
                      <a:endParaRPr lang="en-US" sz="1600" b="1" i="0" dirty="0">
                        <a:latin typeface="Microsoft YaHei" panose="020B0503020204020204" pitchFamily="34" charset="-122"/>
                        <a:ea typeface="Microsoft YaHei" panose="020B0503020204020204" pitchFamily="34" charset="-122"/>
                      </a:endParaRPr>
                    </a:p>
                  </a:txBody>
                  <a:tcPr anchor="ctr">
                    <a:solidFill>
                      <a:srgbClr val="96C1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err="1">
                          <a:solidFill>
                            <a:schemeClr val="tx1"/>
                          </a:solidFill>
                        </a:rPr>
                        <a:t>其中</a:t>
                      </a:r>
                      <a:r>
                        <a:rPr lang="zh-CN" altLang="en-US" sz="1000" b="0" kern="1200" dirty="0">
                          <a:solidFill>
                            <a:schemeClr val="tx1"/>
                          </a:solidFill>
                        </a:rPr>
                        <a:t> </a:t>
                      </a:r>
                      <a:r>
                        <a:rPr lang="en-US" sz="1000" b="0" kern="1200" dirty="0" err="1">
                          <a:solidFill>
                            <a:schemeClr val="tx1"/>
                          </a:solidFill>
                        </a:rPr>
                        <a:t>工业界经费</a:t>
                      </a:r>
                      <a:endParaRPr lang="en-US" sz="1000" b="0" i="0" kern="1200" dirty="0">
                        <a:solidFill>
                          <a:schemeClr val="tx1"/>
                        </a:solidFill>
                        <a:latin typeface="Microsoft YaHei" panose="020B0503020204020204" pitchFamily="34" charset="-122"/>
                        <a:ea typeface="Microsoft YaHei" panose="020B0503020204020204" pitchFamily="3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err="1">
                          <a:solidFill>
                            <a:schemeClr val="tx1"/>
                          </a:solidFill>
                        </a:rPr>
                        <a:t>无具体数据</a:t>
                      </a:r>
                      <a:endParaRPr lang="en-US" altLang="zh-CN" sz="1200" b="0" i="0" kern="1200" dirty="0">
                        <a:solidFill>
                          <a:schemeClr val="tx1"/>
                        </a:solidFill>
                        <a:latin typeface="Microsoft YaHei" panose="020B0503020204020204" pitchFamily="34" charset="-122"/>
                        <a:ea typeface="Microsoft YaHei" panose="020B0503020204020204" pitchFamily="3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600" b="0" i="0" dirty="0">
                        <a:latin typeface="Microsoft YaHei Light" panose="020B0502040204020203" pitchFamily="34" charset="-122"/>
                        <a:ea typeface="Microsoft YaHei Light" panose="020B0502040204020203" pitchFamily="34" charset="-122"/>
                      </a:endParaRPr>
                    </a:p>
                  </a:txBody>
                  <a:tcPr anchor="ctr">
                    <a:solidFill>
                      <a:srgbClr val="96C1E3"/>
                    </a:solidFill>
                  </a:tcPr>
                </a:tc>
                <a:tc hMerge="1">
                  <a:txBody>
                    <a:bodyPr/>
                    <a:lstStyle/>
                    <a:p>
                      <a:pPr algn="ctr"/>
                      <a:endParaRPr lang="en-US" sz="1600" b="0" i="0" dirty="0">
                        <a:latin typeface="Microsoft YaHei Light" panose="020B0502040204020203" pitchFamily="34" charset="-122"/>
                        <a:ea typeface="Microsoft YaHei Light" panose="020B0502040204020203" pitchFamily="34" charset="-122"/>
                      </a:endParaRPr>
                    </a:p>
                  </a:txBody>
                  <a:tcPr anchor="ctr">
                    <a:solidFill>
                      <a:srgbClr val="96C1E3"/>
                    </a:solidFill>
                  </a:tcPr>
                </a:tc>
                <a:tc hMerge="1">
                  <a:txBody>
                    <a:bodyPr/>
                    <a:lstStyle/>
                    <a:p>
                      <a:pPr algn="ctr"/>
                      <a:endParaRPr lang="en-US" sz="1600" b="0" i="0" dirty="0">
                        <a:latin typeface="Microsoft YaHei Light" panose="020B0502040204020203" pitchFamily="34" charset="-122"/>
                        <a:ea typeface="Microsoft YaHei Light" panose="020B0502040204020203" pitchFamily="34" charset="-122"/>
                      </a:endParaRPr>
                    </a:p>
                  </a:txBody>
                  <a:tcPr anchor="ctr">
                    <a:solidFill>
                      <a:srgbClr val="96C1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dk1"/>
                        </a:solidFill>
                        <a:latin typeface="Microsoft YaHei" panose="020B0503020204020204" pitchFamily="34" charset="-122"/>
                        <a:ea typeface="Microsoft YaHei" panose="020B0503020204020204" pitchFamily="34" charset="-122"/>
                        <a:cs typeface="+mn-cs"/>
                      </a:endParaRPr>
                    </a:p>
                  </a:txBody>
                  <a:tcPr anchor="ctr">
                    <a:solidFill>
                      <a:schemeClr val="accent5">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latin typeface="Microsoft YaHei" panose="020B0503020204020204" pitchFamily="34" charset="-122"/>
                        <a:ea typeface="Microsoft YaHei" panose="020B0503020204020204" pitchFamily="3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838627"/>
                  </a:ext>
                </a:extLst>
              </a:tr>
            </a:tbl>
          </a:graphicData>
        </a:graphic>
      </p:graphicFrame>
      <p:sp>
        <p:nvSpPr>
          <p:cNvPr id="31" name="文本框 51">
            <a:extLst>
              <a:ext uri="{FF2B5EF4-FFF2-40B4-BE49-F238E27FC236}">
                <a16:creationId xmlns:a16="http://schemas.microsoft.com/office/drawing/2014/main" id="{A82D8892-49E0-4D4C-88A7-0A6860B5D87D}"/>
              </a:ext>
            </a:extLst>
          </p:cNvPr>
          <p:cNvSpPr txBox="1"/>
          <p:nvPr/>
        </p:nvSpPr>
        <p:spPr>
          <a:xfrm>
            <a:off x="2318422" y="5522552"/>
            <a:ext cx="3961023" cy="430887"/>
          </a:xfrm>
          <a:prstGeom prst="rect">
            <a:avLst/>
          </a:prstGeom>
          <a:noFill/>
        </p:spPr>
        <p:txBody>
          <a:bodyPr wrap="square" rtlCol="0">
            <a:spAutoFit/>
          </a:bodyPr>
          <a:lstStyle/>
          <a:p>
            <a:pPr algn="r"/>
            <a:r>
              <a:rPr kumimoji="1" lang="zh-CN" altLang="en-US" sz="1100" dirty="0">
                <a:latin typeface="Microsoft YaHei UI Light" panose="020B0503020204020204" pitchFamily="34" charset="-122"/>
                <a:ea typeface="Microsoft YaHei UI Light" panose="020B0503020204020204" pitchFamily="34" charset="-122"/>
                <a:cs typeface="楷体"/>
              </a:rPr>
              <a:t>单位：亿欧元</a:t>
            </a:r>
            <a:endParaRPr kumimoji="1" lang="en-US" altLang="zh-CN" sz="1100" dirty="0">
              <a:latin typeface="Microsoft YaHei UI Light" panose="020B0503020204020204" pitchFamily="34" charset="-122"/>
              <a:ea typeface="Microsoft YaHei UI Light" panose="020B0503020204020204" pitchFamily="34" charset="-122"/>
              <a:cs typeface="楷体"/>
            </a:endParaRPr>
          </a:p>
          <a:p>
            <a:pPr algn="r"/>
            <a:r>
              <a:rPr kumimoji="1" lang="zh-CN" altLang="en-US" sz="1100" dirty="0">
                <a:latin typeface="Microsoft YaHei Light" panose="020B0502040204020203" pitchFamily="34" charset="-122"/>
                <a:ea typeface="Microsoft YaHei Light" panose="020B0502040204020203" pitchFamily="34" charset="-122"/>
                <a:cs typeface="楷体"/>
              </a:rPr>
              <a:t>数据来源：各校官网、年报</a:t>
            </a:r>
            <a:endParaRPr kumimoji="1" lang="en-US" altLang="zh-CN" sz="1100" dirty="0">
              <a:latin typeface="Microsoft YaHei Light" panose="020B0502040204020203" pitchFamily="34" charset="-122"/>
              <a:ea typeface="Microsoft YaHei Light" panose="020B0502040204020203" pitchFamily="34" charset="-122"/>
              <a:cs typeface="楷体"/>
            </a:endParaRPr>
          </a:p>
        </p:txBody>
      </p:sp>
      <p:sp>
        <p:nvSpPr>
          <p:cNvPr id="4" name="文本框 3">
            <a:extLst>
              <a:ext uri="{FF2B5EF4-FFF2-40B4-BE49-F238E27FC236}">
                <a16:creationId xmlns:a16="http://schemas.microsoft.com/office/drawing/2014/main" id="{E4408225-E396-5EF4-5853-33E375EEA5C4}"/>
              </a:ext>
            </a:extLst>
          </p:cNvPr>
          <p:cNvSpPr txBox="1"/>
          <p:nvPr/>
        </p:nvSpPr>
        <p:spPr>
          <a:xfrm>
            <a:off x="6772311" y="1062967"/>
            <a:ext cx="5215798" cy="4732065"/>
          </a:xfrm>
          <a:prstGeom prst="rect">
            <a:avLst/>
          </a:prstGeom>
          <a:noFill/>
        </p:spPr>
        <p:txBody>
          <a:bodyPr wrap="square" rtlCol="0">
            <a:spAutoFit/>
          </a:bodyPr>
          <a:lstStyle/>
          <a:p>
            <a:r>
              <a:rPr lang="en-US" altLang="zh-CN" sz="1400" b="1" dirty="0">
                <a:solidFill>
                  <a:srgbClr val="ECA235"/>
                </a:solidFill>
                <a:latin typeface="+mn-lt"/>
                <a:ea typeface="Microsoft YaHei" panose="020B0503020204020204" pitchFamily="34" charset="-122"/>
              </a:rPr>
              <a:t>DFG</a:t>
            </a:r>
            <a:r>
              <a:rPr lang="zh-CN" altLang="en-US" sz="1400" b="1" dirty="0">
                <a:solidFill>
                  <a:srgbClr val="ECA235"/>
                </a:solidFill>
                <a:latin typeface="+mn-lt"/>
                <a:ea typeface="Microsoft YaHei" panose="020B0503020204020204" pitchFamily="34" charset="-122"/>
              </a:rPr>
              <a:t>经费研究项目</a:t>
            </a:r>
            <a:endParaRPr lang="en-US" altLang="zh-CN" sz="1400" b="1" dirty="0">
              <a:solidFill>
                <a:srgbClr val="ECA235"/>
              </a:solidFill>
              <a:latin typeface="+mn-lt"/>
              <a:ea typeface="Microsoft YaHei" panose="020B0503020204020204" pitchFamily="34" charset="-122"/>
            </a:endParaRPr>
          </a:p>
          <a:p>
            <a:pPr marL="171450" indent="-171450">
              <a:spcAft>
                <a:spcPts val="300"/>
              </a:spcAft>
              <a:buClr>
                <a:srgbClr val="F6A800"/>
              </a:buClr>
              <a:buFont typeface="Arial" panose="020B0604020202020204" pitchFamily="34" charset="0"/>
              <a:buChar char="•"/>
            </a:pPr>
            <a:r>
              <a:rPr lang="en-US" altLang="zh-CN" sz="1300" dirty="0">
                <a:latin typeface="+mn-lt"/>
                <a:ea typeface="Microsoft YaHei" panose="020B0503020204020204" pitchFamily="34" charset="-122"/>
              </a:rPr>
              <a:t>Reliable AI for Marine Robotics </a:t>
            </a:r>
          </a:p>
          <a:p>
            <a:pPr marL="171450" indent="-171450">
              <a:spcAft>
                <a:spcPts val="300"/>
              </a:spcAft>
              <a:buClr>
                <a:srgbClr val="F6A800"/>
              </a:buClr>
              <a:buFont typeface="Arial" panose="020B0604020202020204" pitchFamily="34" charset="0"/>
              <a:buChar char="•"/>
            </a:pPr>
            <a:r>
              <a:rPr lang="en-US" altLang="zh-CN" sz="1300" dirty="0">
                <a:latin typeface="+mn-lt"/>
                <a:ea typeface="Microsoft YaHei" panose="020B0503020204020204" pitchFamily="34" charset="-122"/>
              </a:rPr>
              <a:t>Simulation in Multiscale Physical and Biological Systems </a:t>
            </a:r>
          </a:p>
          <a:p>
            <a:pPr marL="171450" indent="-171450">
              <a:spcAft>
                <a:spcPts val="300"/>
              </a:spcAft>
              <a:buClr>
                <a:srgbClr val="F6A800"/>
              </a:buClr>
              <a:buFont typeface="Arial" panose="020B0604020202020204" pitchFamily="34" charset="0"/>
              <a:buChar char="•"/>
            </a:pPr>
            <a:r>
              <a:rPr lang="en-US" altLang="zh-CN" sz="1300" dirty="0">
                <a:latin typeface="+mn-lt"/>
                <a:ea typeface="Microsoft YaHei" panose="020B0503020204020204" pitchFamily="34" charset="-122"/>
              </a:rPr>
              <a:t>Automatic Generation of Chemical Models </a:t>
            </a:r>
          </a:p>
          <a:p>
            <a:pPr marL="171450" indent="-171450">
              <a:spcAft>
                <a:spcPts val="300"/>
              </a:spcAft>
              <a:buClr>
                <a:srgbClr val="F6A800"/>
              </a:buClr>
              <a:buFont typeface="Arial" panose="020B0604020202020204" pitchFamily="34" charset="0"/>
              <a:buChar char="•"/>
            </a:pPr>
            <a:r>
              <a:rPr lang="en-US" altLang="zh-CN" sz="1300" dirty="0">
                <a:latin typeface="+mn-lt"/>
                <a:ea typeface="Microsoft YaHei" panose="020B0503020204020204" pitchFamily="34" charset="-122"/>
              </a:rPr>
              <a:t>Sustainable Product, Energy and Resource Recovery from Wastewater</a:t>
            </a:r>
          </a:p>
          <a:p>
            <a:endParaRPr lang="en-US" altLang="zh-CN" sz="1200" dirty="0">
              <a:latin typeface="+mn-lt"/>
              <a:ea typeface="Microsoft YaHei" panose="020B0503020204020204" pitchFamily="34" charset="-122"/>
            </a:endParaRPr>
          </a:p>
          <a:p>
            <a:r>
              <a:rPr lang="zh-CN" altLang="en-US" sz="1400" b="1" dirty="0">
                <a:solidFill>
                  <a:srgbClr val="ECA235"/>
                </a:solidFill>
                <a:latin typeface="+mn-lt"/>
                <a:ea typeface="Microsoft YaHei" panose="020B0503020204020204" pitchFamily="34" charset="-122"/>
              </a:rPr>
              <a:t>欧盟经费研究项目</a:t>
            </a:r>
            <a:endParaRPr lang="en-US" altLang="zh-CN" sz="1400" b="1" dirty="0">
              <a:solidFill>
                <a:srgbClr val="ECA235"/>
              </a:solidFill>
              <a:latin typeface="+mn-lt"/>
              <a:ea typeface="Microsoft YaHei" panose="020B0503020204020204" pitchFamily="34" charset="-122"/>
            </a:endParaRPr>
          </a:p>
          <a:p>
            <a:pPr marL="171450" indent="-171450">
              <a:spcAft>
                <a:spcPts val="300"/>
              </a:spcAft>
              <a:buClr>
                <a:srgbClr val="ECA235"/>
              </a:buClr>
              <a:buFont typeface="Arial" panose="020B0604020202020204" pitchFamily="34" charset="0"/>
              <a:buChar char="•"/>
            </a:pPr>
            <a:r>
              <a:rPr lang="en-US" altLang="zh-CN" sz="1300" dirty="0">
                <a:latin typeface="+mn-lt"/>
                <a:ea typeface="Microsoft YaHei" panose="020B0503020204020204" pitchFamily="34" charset="-122"/>
              </a:rPr>
              <a:t>Advancing Sustainability of Process Industries through Digital and HORIZON 2020 2020 2023 Circular Water Use Innovations </a:t>
            </a:r>
          </a:p>
          <a:p>
            <a:pPr marL="171450" indent="-171450">
              <a:spcAft>
                <a:spcPts val="300"/>
              </a:spcAft>
              <a:buClr>
                <a:srgbClr val="ECA235"/>
              </a:buClr>
              <a:buFont typeface="Arial" panose="020B0604020202020204" pitchFamily="34" charset="0"/>
              <a:buChar char="•"/>
            </a:pPr>
            <a:r>
              <a:rPr lang="en-US" altLang="zh-CN" sz="1300" dirty="0" err="1">
                <a:latin typeface="+mn-lt"/>
                <a:ea typeface="Microsoft YaHei" panose="020B0503020204020204" pitchFamily="34" charset="-122"/>
              </a:rPr>
              <a:t>PLATform</a:t>
            </a:r>
            <a:r>
              <a:rPr lang="en-US" altLang="zh-CN" sz="1300" dirty="0">
                <a:latin typeface="+mn-lt"/>
                <a:ea typeface="Microsoft YaHei" panose="020B0503020204020204" pitchFamily="34" charset="-122"/>
              </a:rPr>
              <a:t> for Operation of distribution Networks </a:t>
            </a:r>
          </a:p>
          <a:p>
            <a:pPr marL="171450" indent="-171450">
              <a:spcAft>
                <a:spcPts val="300"/>
              </a:spcAft>
              <a:buClr>
                <a:srgbClr val="ECA235"/>
              </a:buClr>
              <a:buFont typeface="Arial" panose="020B0604020202020204" pitchFamily="34" charset="0"/>
              <a:buChar char="•"/>
            </a:pPr>
            <a:r>
              <a:rPr lang="en-US" altLang="zh-CN" sz="1300" dirty="0">
                <a:latin typeface="+mn-lt"/>
                <a:ea typeface="Microsoft YaHei" panose="020B0503020204020204" pitchFamily="34" charset="-122"/>
              </a:rPr>
              <a:t>Integrated Planning of Multi-Energy Systems </a:t>
            </a:r>
          </a:p>
          <a:p>
            <a:pPr marL="171450" indent="-171450">
              <a:spcAft>
                <a:spcPts val="300"/>
              </a:spcAft>
              <a:buClr>
                <a:srgbClr val="ECA235"/>
              </a:buClr>
              <a:buFont typeface="Arial" panose="020B0604020202020204" pitchFamily="34" charset="0"/>
              <a:buChar char="•"/>
            </a:pPr>
            <a:r>
              <a:rPr lang="en-US" altLang="zh-CN" sz="1300" dirty="0">
                <a:latin typeface="+mn-lt"/>
                <a:ea typeface="Microsoft YaHei" panose="020B0503020204020204" pitchFamily="34" charset="-122"/>
              </a:rPr>
              <a:t>Controlling Fluid Resistances at Membranes 2016 - 2021 </a:t>
            </a:r>
          </a:p>
          <a:p>
            <a:pPr>
              <a:spcAft>
                <a:spcPts val="300"/>
              </a:spcAft>
            </a:pPr>
            <a:endParaRPr lang="en-US" altLang="zh-CN" sz="1200" dirty="0">
              <a:latin typeface="+mn-lt"/>
              <a:ea typeface="Microsoft YaHei" panose="020B0503020204020204" pitchFamily="34" charset="-122"/>
            </a:endParaRPr>
          </a:p>
          <a:p>
            <a:r>
              <a:rPr lang="zh-CN" altLang="en-US" sz="1400" b="1" dirty="0">
                <a:solidFill>
                  <a:srgbClr val="ECA235"/>
                </a:solidFill>
                <a:latin typeface="+mn-lt"/>
                <a:ea typeface="Microsoft YaHei" panose="020B0503020204020204" pitchFamily="34" charset="-122"/>
              </a:rPr>
              <a:t>工业界经费研究项目</a:t>
            </a:r>
            <a:endParaRPr lang="en-US" altLang="zh-CN" sz="1400" b="1" dirty="0">
              <a:solidFill>
                <a:srgbClr val="ECA235"/>
              </a:solidFill>
              <a:latin typeface="+mn-lt"/>
              <a:ea typeface="Microsoft YaHei" panose="020B0503020204020204" pitchFamily="34" charset="-122"/>
            </a:endParaRPr>
          </a:p>
          <a:p>
            <a:pPr marL="171450" indent="-171450">
              <a:spcAft>
                <a:spcPts val="300"/>
              </a:spcAft>
              <a:buClr>
                <a:srgbClr val="F6A800"/>
              </a:buClr>
              <a:buFont typeface="Arial" panose="020B0604020202020204" pitchFamily="34" charset="0"/>
              <a:buChar char="•"/>
            </a:pPr>
            <a:r>
              <a:rPr lang="en-US" altLang="zh-CN" sz="1300" dirty="0">
                <a:latin typeface="+mn-lt"/>
                <a:ea typeface="Microsoft YaHei" panose="020B0503020204020204" pitchFamily="34" charset="-122"/>
              </a:rPr>
              <a:t>Deutsche Post AG : Optimization of Distribution Networks Faculty of Economics</a:t>
            </a:r>
          </a:p>
          <a:p>
            <a:pPr marL="171450" indent="-171450">
              <a:spcAft>
                <a:spcPts val="300"/>
              </a:spcAft>
              <a:buClr>
                <a:srgbClr val="F6A800"/>
              </a:buClr>
              <a:buFont typeface="Arial" panose="020B0604020202020204" pitchFamily="34" charset="0"/>
              <a:buChar char="•"/>
            </a:pPr>
            <a:r>
              <a:rPr lang="en-US" altLang="zh-CN" sz="1300" dirty="0">
                <a:latin typeface="+mn-lt"/>
                <a:ea typeface="Microsoft YaHei" panose="020B0503020204020204" pitchFamily="34" charset="-122"/>
              </a:rPr>
              <a:t>Robert Bosch GmbH</a:t>
            </a:r>
            <a:r>
              <a:rPr lang="zh-CN" altLang="en-US" sz="1300" dirty="0">
                <a:latin typeface="+mn-lt"/>
                <a:ea typeface="Microsoft YaHei" panose="020B0503020204020204" pitchFamily="34" charset="-122"/>
              </a:rPr>
              <a:t>：</a:t>
            </a:r>
            <a:r>
              <a:rPr lang="en-US" altLang="zh-CN" sz="1300" dirty="0">
                <a:latin typeface="+mn-lt"/>
                <a:ea typeface="Microsoft YaHei" panose="020B0503020204020204" pitchFamily="34" charset="-122"/>
              </a:rPr>
              <a:t>Production Engineering of E-Mobility Components Faculty of Mechanical Engineering </a:t>
            </a:r>
          </a:p>
          <a:p>
            <a:pPr marL="171450" indent="-171450">
              <a:spcAft>
                <a:spcPts val="300"/>
              </a:spcAft>
              <a:buClr>
                <a:srgbClr val="F6A800"/>
              </a:buClr>
              <a:buFont typeface="Arial" panose="020B0604020202020204" pitchFamily="34" charset="0"/>
              <a:buChar char="•"/>
            </a:pPr>
            <a:r>
              <a:rPr lang="en-US" altLang="zh-CN" sz="1300" dirty="0">
                <a:latin typeface="+mn-lt"/>
                <a:ea typeface="Microsoft YaHei" panose="020B0503020204020204" pitchFamily="34" charset="-122"/>
              </a:rPr>
              <a:t>Volkswagen AG </a:t>
            </a:r>
            <a:r>
              <a:rPr lang="zh-CN" altLang="en-US" sz="1300" dirty="0">
                <a:latin typeface="+mn-lt"/>
                <a:ea typeface="Microsoft YaHei" panose="020B0503020204020204" pitchFamily="34" charset="-122"/>
              </a:rPr>
              <a:t>：</a:t>
            </a:r>
            <a:r>
              <a:rPr lang="en-US" altLang="zh-CN" sz="1300" dirty="0">
                <a:latin typeface="+mn-lt"/>
                <a:ea typeface="Microsoft YaHei" panose="020B0503020204020204" pitchFamily="34" charset="-122"/>
              </a:rPr>
              <a:t>Robust planning in medical care</a:t>
            </a:r>
            <a:r>
              <a:rPr lang="zh-CN" altLang="en-US" sz="1300" dirty="0">
                <a:latin typeface="+mn-lt"/>
                <a:ea typeface="Microsoft YaHei" panose="020B0503020204020204" pitchFamily="34" charset="-122"/>
              </a:rPr>
              <a:t> </a:t>
            </a:r>
            <a:r>
              <a:rPr lang="en-US" altLang="zh-CN" sz="1300" dirty="0">
                <a:latin typeface="+mn-lt"/>
                <a:ea typeface="Microsoft YaHei" panose="020B0503020204020204" pitchFamily="34" charset="-122"/>
              </a:rPr>
              <a:t>Faculty of Mathematics, Informatics and Natural Sciences</a:t>
            </a:r>
            <a:endParaRPr lang="en-US" altLang="zh-CN" sz="1300" dirty="0"/>
          </a:p>
        </p:txBody>
      </p:sp>
      <p:sp>
        <p:nvSpPr>
          <p:cNvPr id="3" name="文本框 28">
            <a:extLst>
              <a:ext uri="{FF2B5EF4-FFF2-40B4-BE49-F238E27FC236}">
                <a16:creationId xmlns:a16="http://schemas.microsoft.com/office/drawing/2014/main" id="{32D392C7-07D2-66AA-BA4B-319A46AC9B52}"/>
              </a:ext>
            </a:extLst>
          </p:cNvPr>
          <p:cNvSpPr txBox="1"/>
          <p:nvPr/>
        </p:nvSpPr>
        <p:spPr>
          <a:xfrm>
            <a:off x="383999" y="1062967"/>
            <a:ext cx="5895445" cy="1169551"/>
          </a:xfrm>
          <a:prstGeom prst="rect">
            <a:avLst/>
          </a:prstGeom>
          <a:noFill/>
        </p:spPr>
        <p:txBody>
          <a:bodyPr wrap="square" rtlCol="0">
            <a:spAutoFit/>
          </a:bodyPr>
          <a:lstStyle/>
          <a:p>
            <a:pPr marL="285750" indent="-285750">
              <a:spcAft>
                <a:spcPts val="1200"/>
              </a:spcAft>
              <a:buClr>
                <a:srgbClr val="0070C0"/>
              </a:buClr>
              <a:buSzPct val="70000"/>
              <a:buFont typeface="Wingdings 3" panose="05040102010807070707" pitchFamily="18" charset="2"/>
              <a:buChar char="u"/>
            </a:pPr>
            <a:r>
              <a:rPr kumimoji="1" lang="zh-CN" altLang="en-US" sz="1500" dirty="0">
                <a:latin typeface="Microsoft YaHei Light" panose="020B0502040204020203" pitchFamily="34" charset="-122"/>
                <a:ea typeface="Microsoft YaHei Light" panose="020B0502040204020203" pitchFamily="34" charset="-122"/>
                <a:cs typeface="楷体"/>
              </a:rPr>
              <a:t>根据德国联邦统计局数据，亚琛</a:t>
            </a:r>
            <a:r>
              <a:rPr kumimoji="1" lang="zh-CN" altLang="en-US" sz="1500" dirty="0">
                <a:latin typeface="Microsoft YaHei Light" panose="020B0502040204020203" pitchFamily="34" charset="-122"/>
                <a:ea typeface="Microsoft YaHei Light" panose="020B0502040204020203" pitchFamily="34" charset="-122"/>
              </a:rPr>
              <a:t>工大的第三方科研经费</a:t>
            </a:r>
            <a:r>
              <a:rPr lang="zh-CN" altLang="en-US" sz="1500" b="1" dirty="0">
                <a:solidFill>
                  <a:srgbClr val="ECA235"/>
                </a:solidFill>
                <a:latin typeface="+mn-lt"/>
                <a:ea typeface="Microsoft YaHei" panose="020B0503020204020204" pitchFamily="34" charset="-122"/>
              </a:rPr>
              <a:t>常年位居全德高校第一</a:t>
            </a:r>
            <a:endParaRPr lang="en-US" altLang="zh-CN" sz="1500" b="1" dirty="0">
              <a:solidFill>
                <a:srgbClr val="ECA235"/>
              </a:solidFill>
              <a:latin typeface="+mn-lt"/>
              <a:ea typeface="Microsoft YaHei" panose="020B0503020204020204" pitchFamily="34" charset="-122"/>
            </a:endParaRPr>
          </a:p>
          <a:p>
            <a:pPr marL="285750" indent="-285750">
              <a:spcAft>
                <a:spcPts val="1200"/>
              </a:spcAft>
              <a:buClr>
                <a:srgbClr val="0070C0"/>
              </a:buClr>
              <a:buSzPct val="70000"/>
              <a:buFont typeface="Wingdings 3" panose="05040102010807070707" pitchFamily="18" charset="2"/>
              <a:buChar char="u"/>
            </a:pPr>
            <a:r>
              <a:rPr kumimoji="1" lang="zh-CN" altLang="en-US" sz="1500" dirty="0">
                <a:latin typeface="Microsoft YaHei Light" panose="020B0502040204020203" pitchFamily="34" charset="-122"/>
                <a:ea typeface="Microsoft YaHei Light" panose="020B0502040204020203" pitchFamily="34" charset="-122"/>
                <a:cs typeface="楷体"/>
              </a:rPr>
              <a:t>德国高校第三方科研经费主要来源：</a:t>
            </a:r>
            <a:r>
              <a:rPr kumimoji="1" lang="en-US" altLang="zh-CN" sz="1500" dirty="0">
                <a:latin typeface="Microsoft YaHei Light" panose="020B0502040204020203" pitchFamily="34" charset="-122"/>
                <a:ea typeface="Microsoft YaHei Light" panose="020B0502040204020203" pitchFamily="34" charset="-122"/>
                <a:cs typeface="楷体"/>
              </a:rPr>
              <a:t>DFG(</a:t>
            </a:r>
            <a:r>
              <a:rPr kumimoji="1" lang="zh-CN" altLang="en-US" sz="1500" dirty="0">
                <a:latin typeface="Microsoft YaHei Light" panose="020B0502040204020203" pitchFamily="34" charset="-122"/>
                <a:ea typeface="Microsoft YaHei Light" panose="020B0502040204020203" pitchFamily="34" charset="-122"/>
                <a:cs typeface="楷体"/>
              </a:rPr>
              <a:t>德国科学基金会</a:t>
            </a:r>
            <a:r>
              <a:rPr kumimoji="1" lang="en-US" altLang="zh-CN" sz="1500" dirty="0">
                <a:latin typeface="Microsoft YaHei Light" panose="020B0502040204020203" pitchFamily="34" charset="-122"/>
                <a:ea typeface="Microsoft YaHei Light" panose="020B0502040204020203" pitchFamily="34" charset="-122"/>
                <a:cs typeface="楷体"/>
              </a:rPr>
              <a:t>)</a:t>
            </a:r>
            <a:r>
              <a:rPr kumimoji="1" lang="zh-CN" altLang="en-US" sz="1500" dirty="0">
                <a:latin typeface="Microsoft YaHei Light" panose="020B0502040204020203" pitchFamily="34" charset="-122"/>
                <a:ea typeface="Microsoft YaHei Light" panose="020B0502040204020203" pitchFamily="34" charset="-122"/>
                <a:cs typeface="楷体"/>
              </a:rPr>
              <a:t>、欧盟、工业界、德国联邦政府、其他基金会等</a:t>
            </a:r>
            <a:endParaRPr kumimoji="1" lang="en-US" altLang="zh-CN" sz="1500" dirty="0">
              <a:latin typeface="Microsoft YaHei Light" panose="020B0502040204020203" pitchFamily="34" charset="-122"/>
              <a:ea typeface="Microsoft YaHei Light" panose="020B0502040204020203" pitchFamily="34" charset="-122"/>
              <a:cs typeface="楷体"/>
            </a:endParaRPr>
          </a:p>
        </p:txBody>
      </p:sp>
    </p:spTree>
    <p:extLst>
      <p:ext uri="{BB962C8B-B14F-4D97-AF65-F5344CB8AC3E}">
        <p14:creationId xmlns:p14="http://schemas.microsoft.com/office/powerpoint/2010/main" val="2871453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54000" y="1657421"/>
            <a:ext cx="11484000" cy="540000"/>
          </a:xfrm>
        </p:spPr>
        <p:txBody>
          <a:bodyPr/>
          <a:lstStyle/>
          <a:p>
            <a:r>
              <a:rPr lang="zh-CN" altLang="en-US" dirty="0">
                <a:solidFill>
                  <a:schemeClr val="bg1"/>
                </a:solidFill>
                <a:latin typeface="Microsoft YaHei" panose="020B0503020204020204" pitchFamily="34" charset="-122"/>
                <a:ea typeface="Microsoft YaHei" panose="020B0503020204020204" pitchFamily="34" charset="-122"/>
                <a:cs typeface="楷体"/>
              </a:rPr>
              <a:t>亚琛工</a:t>
            </a:r>
            <a:r>
              <a:rPr lang="zh-CN" altLang="en-US" dirty="0" smtClean="0">
                <a:solidFill>
                  <a:schemeClr val="bg1"/>
                </a:solidFill>
                <a:latin typeface="Microsoft YaHei" panose="020B0503020204020204" pitchFamily="34" charset="-122"/>
                <a:ea typeface="Microsoft YaHei" panose="020B0503020204020204" pitchFamily="34" charset="-122"/>
                <a:cs typeface="楷体"/>
              </a:rPr>
              <a:t>大校际联合培养合作情况</a:t>
            </a:r>
            <a:endParaRPr lang="de-DE" sz="2400" b="0" dirty="0">
              <a:solidFill>
                <a:schemeClr val="bg1"/>
              </a:solidFill>
              <a:latin typeface="Microsoft YaHei" panose="020B0503020204020204" pitchFamily="34" charset="-122"/>
              <a:ea typeface="Microsoft YaHei" panose="020B0503020204020204" pitchFamily="34" charset="-122"/>
              <a:cs typeface="楷体"/>
            </a:endParaRPr>
          </a:p>
        </p:txBody>
      </p:sp>
      <p:pic>
        <p:nvPicPr>
          <p:cNvPr id="4" name="Picture 3" descr="A picture containing indoor, automaton&#10;&#10;Description automatically generated">
            <a:extLst>
              <a:ext uri="{FF2B5EF4-FFF2-40B4-BE49-F238E27FC236}">
                <a16:creationId xmlns:a16="http://schemas.microsoft.com/office/drawing/2014/main" id="{8822760D-5793-EC4D-B4E1-2AFD6FDEB17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4000" y="3090260"/>
            <a:ext cx="3748919" cy="2110318"/>
          </a:xfrm>
          <a:prstGeom prst="rect">
            <a:avLst/>
          </a:prstGeom>
        </p:spPr>
      </p:pic>
      <p:pic>
        <p:nvPicPr>
          <p:cNvPr id="5" name="Picture 4" descr="A picture containing text, person, indoor, appliance&#10;&#10;Description automatically generated">
            <a:extLst>
              <a:ext uri="{FF2B5EF4-FFF2-40B4-BE49-F238E27FC236}">
                <a16:creationId xmlns:a16="http://schemas.microsoft.com/office/drawing/2014/main" id="{3CD371EC-39A8-544C-8E78-C61CB95AF8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20973" y="3090260"/>
            <a:ext cx="3748919" cy="2110319"/>
          </a:xfrm>
          <a:prstGeom prst="rect">
            <a:avLst/>
          </a:prstGeom>
        </p:spPr>
      </p:pic>
      <p:pic>
        <p:nvPicPr>
          <p:cNvPr id="6" name="Picture 5" descr="A picture containing person, indoor&#10;&#10;Description automatically generated">
            <a:extLst>
              <a:ext uri="{FF2B5EF4-FFF2-40B4-BE49-F238E27FC236}">
                <a16:creationId xmlns:a16="http://schemas.microsoft.com/office/drawing/2014/main" id="{8850DFCD-F9DD-DD4E-B09E-979E2455850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7946" y="3090260"/>
            <a:ext cx="3749487" cy="2110638"/>
          </a:xfrm>
          <a:prstGeom prst="rect">
            <a:avLst/>
          </a:prstGeom>
        </p:spPr>
      </p:pic>
    </p:spTree>
    <p:extLst>
      <p:ext uri="{BB962C8B-B14F-4D97-AF65-F5344CB8AC3E}">
        <p14:creationId xmlns:p14="http://schemas.microsoft.com/office/powerpoint/2010/main" val="3987738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2">
            <a:extLst>
              <a:ext uri="{FF2B5EF4-FFF2-40B4-BE49-F238E27FC236}">
                <a16:creationId xmlns:a16="http://schemas.microsoft.com/office/drawing/2014/main" id="{547FB26D-8D10-014F-A24C-66A7C4B34213}"/>
              </a:ext>
            </a:extLst>
          </p:cNvPr>
          <p:cNvSpPr>
            <a:spLocks noGrp="1"/>
          </p:cNvSpPr>
          <p:nvPr/>
        </p:nvSpPr>
        <p:spPr>
          <a:xfrm>
            <a:off x="378064" y="197433"/>
            <a:ext cx="11484000" cy="543600"/>
          </a:xfrm>
          <a:prstGeom prst="rect">
            <a:avLst/>
          </a:prstGeom>
        </p:spPr>
        <p:txBody>
          <a:bodyPr lIns="0" tIns="0" rIns="0" bIns="0" anchor="b" anchorCtr="0"/>
          <a:lstStyle>
            <a:lvl1pPr algn="l" rtl="0" eaLnBrk="1" fontAlgn="base" hangingPunct="1">
              <a:lnSpc>
                <a:spcPct val="90000"/>
              </a:lnSpc>
              <a:spcBef>
                <a:spcPct val="0"/>
              </a:spcBef>
              <a:spcAft>
                <a:spcPct val="0"/>
              </a:spcAft>
              <a:defRPr sz="2000" b="1" kern="1200">
                <a:solidFill>
                  <a:schemeClr val="tx2"/>
                </a:solidFill>
                <a:latin typeface="Arial" panose="020B0604020202020204" pitchFamily="34" charset="0"/>
                <a:ea typeface="ＭＳ Ｐゴシック" charset="0"/>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kumimoji="1" lang="zh-CN" altLang="en-US" sz="2400" b="0" dirty="0">
                <a:latin typeface="Microsoft YaHei" panose="020B0503020204020204" pitchFamily="34" charset="-122"/>
                <a:ea typeface="Microsoft YaHei" panose="020B0503020204020204" pitchFamily="34" charset="-122"/>
              </a:rPr>
              <a:t>亚琛工大</a:t>
            </a:r>
            <a:r>
              <a:rPr kumimoji="1" lang="en-US" altLang="zh-CN" sz="2400" b="0" dirty="0">
                <a:latin typeface="Microsoft YaHei" panose="020B0503020204020204" pitchFamily="34" charset="-122"/>
                <a:ea typeface="Microsoft YaHei" panose="020B0503020204020204" pitchFamily="34" charset="-122"/>
              </a:rPr>
              <a:t>4+2</a:t>
            </a:r>
            <a:r>
              <a:rPr kumimoji="1" lang="zh-CN" altLang="en-US" sz="2400" b="0" dirty="0">
                <a:latin typeface="Microsoft YaHei" panose="020B0503020204020204" pitchFamily="34" charset="-122"/>
                <a:ea typeface="Microsoft YaHei" panose="020B0503020204020204" pitchFamily="34" charset="-122"/>
              </a:rPr>
              <a:t>项目</a:t>
            </a:r>
            <a:r>
              <a:rPr kumimoji="1" lang="zh-CN" altLang="en-US" sz="2400" b="0" dirty="0">
                <a:latin typeface="Microsoft YaHei" panose="020B0503020204020204" pitchFamily="34" charset="-122"/>
                <a:ea typeface="Microsoft YaHei" panose="020B0503020204020204" pitchFamily="34" charset="-122"/>
                <a:cs typeface="楷体"/>
              </a:rPr>
              <a:t>合作高校</a:t>
            </a:r>
          </a:p>
        </p:txBody>
      </p:sp>
      <p:sp>
        <p:nvSpPr>
          <p:cNvPr id="7" name="Textfeld 6">
            <a:extLst>
              <a:ext uri="{FF2B5EF4-FFF2-40B4-BE49-F238E27FC236}">
                <a16:creationId xmlns:a16="http://schemas.microsoft.com/office/drawing/2014/main" id="{0AEEBE00-922D-BA48-8067-4D1C85135B44}"/>
              </a:ext>
            </a:extLst>
          </p:cNvPr>
          <p:cNvSpPr txBox="1"/>
          <p:nvPr/>
        </p:nvSpPr>
        <p:spPr>
          <a:xfrm>
            <a:off x="987433" y="1007478"/>
            <a:ext cx="2379234" cy="462137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北京工业大学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北京交通大学</a:t>
            </a: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北京科技大学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长安大</a:t>
            </a:r>
            <a:r>
              <a:rPr lang="zh-CN" altLang="en-US" sz="1700" dirty="0" smtClean="0">
                <a:solidFill>
                  <a:srgbClr val="00549F"/>
                </a:solidFill>
                <a:latin typeface="Microsoft YaHei Light" panose="020B0502040204020203" pitchFamily="34" charset="-122"/>
                <a:ea typeface="Microsoft YaHei Light" panose="020B0502040204020203" pitchFamily="34" charset="-122"/>
                <a:cs typeface="楷体"/>
              </a:rPr>
              <a:t>学</a:t>
            </a:r>
            <a:endParaRPr lang="en-US" altLang="zh-CN" sz="1700" dirty="0" smtClean="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大连理工大学</a:t>
            </a:r>
            <a:endParaRPr lang="en-US"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大连海事大学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电子科技大学</a:t>
            </a:r>
            <a:endParaRPr lang="en-US"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东北林业大学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福州大学</a:t>
            </a: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哈尔滨工业大学</a:t>
            </a:r>
            <a:endParaRPr lang="en-US"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合肥工业大学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河海大学</a:t>
            </a:r>
            <a:endParaRPr lang="en-US"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450"/>
              </a:spcAft>
              <a:buClr>
                <a:schemeClr val="accent5"/>
              </a:buClr>
              <a:buSzPct val="70000"/>
              <a:buFont typeface="Arial" panose="020B0604020202020204" pitchFamily="34" charset="0"/>
              <a:buChar char="•"/>
            </a:pP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p:txBody>
      </p:sp>
      <p:sp>
        <p:nvSpPr>
          <p:cNvPr id="8" name="Textfeld 6">
            <a:extLst>
              <a:ext uri="{FF2B5EF4-FFF2-40B4-BE49-F238E27FC236}">
                <a16:creationId xmlns:a16="http://schemas.microsoft.com/office/drawing/2014/main" id="{287B31E0-95EC-A14C-A6D1-F61CEA7C9072}"/>
              </a:ext>
            </a:extLst>
          </p:cNvPr>
          <p:cNvSpPr txBox="1"/>
          <p:nvPr/>
        </p:nvSpPr>
        <p:spPr>
          <a:xfrm>
            <a:off x="4784568" y="1007478"/>
            <a:ext cx="2379234" cy="449668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华南理工大学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华南农业大学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华中农业大学</a:t>
            </a:r>
            <a:endParaRPr lang="de-DE"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de-DE" sz="1700" dirty="0">
                <a:solidFill>
                  <a:schemeClr val="tx2"/>
                </a:solidFill>
                <a:latin typeface="Microsoft YaHei Light" panose="020B0502040204020203" pitchFamily="34" charset="-122"/>
                <a:ea typeface="Microsoft YaHei Light" panose="020B0502040204020203" pitchFamily="34" charset="-122"/>
                <a:cs typeface="楷体"/>
              </a:rPr>
              <a:t>华中科技大学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吉林大学</a:t>
            </a:r>
            <a:endParaRPr lang="en-US"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南京航空航天大学</a:t>
            </a: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南京理工大学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南京农业大学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内蒙古大学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rPr>
              <a:t>上海大学</a:t>
            </a:r>
            <a:endParaRPr lang="en-US" altLang="zh-CN" sz="1700" dirty="0">
              <a:solidFill>
                <a:schemeClr val="tx2"/>
              </a:solidFill>
              <a:latin typeface="Microsoft YaHei Light" panose="020B0502040204020203" pitchFamily="34" charset="-122"/>
              <a:ea typeface="Microsoft YaHei Light" panose="020B0502040204020203" pitchFamily="34" charset="-122"/>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山西大</a:t>
            </a:r>
            <a:r>
              <a:rPr lang="zh-CN" altLang="en-US" sz="1700" dirty="0" smtClean="0">
                <a:solidFill>
                  <a:schemeClr val="tx2"/>
                </a:solidFill>
                <a:latin typeface="Microsoft YaHei Light" panose="020B0502040204020203" pitchFamily="34" charset="-122"/>
                <a:ea typeface="Microsoft YaHei Light" panose="020B0502040204020203" pitchFamily="34" charset="-122"/>
                <a:cs typeface="楷体"/>
              </a:rPr>
              <a:t>学</a:t>
            </a:r>
            <a:endParaRPr lang="en-US" altLang="zh-CN" sz="1700" dirty="0" smtClean="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山东大学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450"/>
              </a:spcAft>
              <a:buClr>
                <a:schemeClr val="accent5"/>
              </a:buClr>
              <a:buSzPct val="70000"/>
              <a:buFont typeface="Arial" panose="020B0604020202020204" pitchFamily="34" charset="0"/>
              <a:buChar char="•"/>
            </a:pPr>
            <a:endParaRPr lang="zh-CN" altLang="en-US" sz="1700" dirty="0">
              <a:solidFill>
                <a:schemeClr val="tx2"/>
              </a:solidFill>
              <a:latin typeface="Microsoft YaHei Light" panose="020B0502040204020203" pitchFamily="34" charset="-122"/>
              <a:ea typeface="Microsoft YaHei Light" panose="020B0502040204020203" pitchFamily="34" charset="-122"/>
            </a:endParaRPr>
          </a:p>
        </p:txBody>
      </p:sp>
      <p:sp>
        <p:nvSpPr>
          <p:cNvPr id="9" name="Textfeld 6">
            <a:extLst>
              <a:ext uri="{FF2B5EF4-FFF2-40B4-BE49-F238E27FC236}">
                <a16:creationId xmlns:a16="http://schemas.microsoft.com/office/drawing/2014/main" id="{DE899E71-E088-509E-8E34-68CF6275C345}"/>
              </a:ext>
            </a:extLst>
          </p:cNvPr>
          <p:cNvSpPr txBox="1"/>
          <p:nvPr/>
        </p:nvSpPr>
        <p:spPr>
          <a:xfrm>
            <a:off x="8574782" y="1007478"/>
            <a:ext cx="2982685" cy="484304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石河子大学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苏州大学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武汉大学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武汉理工大学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de-DE" sz="1700" dirty="0">
                <a:solidFill>
                  <a:schemeClr val="tx2"/>
                </a:solidFill>
                <a:latin typeface="Microsoft YaHei Light" panose="020B0502040204020203" pitchFamily="34" charset="-122"/>
                <a:ea typeface="Microsoft YaHei Light" panose="020B0502040204020203" pitchFamily="34" charset="-122"/>
                <a:cs typeface="楷体"/>
              </a:rPr>
              <a:t>西安电子</a:t>
            </a: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科技大学</a:t>
            </a:r>
            <a:endParaRPr lang="de-DE"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西北工业大学</a:t>
            </a:r>
            <a:endParaRPr lang="de-DE"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西南交通大学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湘潭大学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郑州大</a:t>
            </a:r>
            <a:r>
              <a:rPr lang="zh-CN" altLang="en-US" sz="1700" dirty="0" smtClean="0">
                <a:solidFill>
                  <a:srgbClr val="00549F"/>
                </a:solidFill>
                <a:latin typeface="Microsoft YaHei Light" panose="020B0502040204020203" pitchFamily="34" charset="-122"/>
                <a:ea typeface="Microsoft YaHei Light" panose="020B0502040204020203" pitchFamily="34" charset="-122"/>
                <a:cs typeface="楷体"/>
              </a:rPr>
              <a:t>学</a:t>
            </a:r>
            <a:endParaRPr lang="en-US"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smtClean="0">
                <a:solidFill>
                  <a:srgbClr val="00549F"/>
                </a:solidFill>
                <a:latin typeface="Microsoft YaHei Light" panose="020B0502040204020203" pitchFamily="34" charset="-122"/>
                <a:ea typeface="Microsoft YaHei Light" panose="020B0502040204020203" pitchFamily="34" charset="-122"/>
                <a:cs typeface="楷体"/>
              </a:rPr>
              <a:t>中南大学</a:t>
            </a:r>
            <a:endParaRPr lang="en-US"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中国地质大学（武汉）</a:t>
            </a: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中国矿业大学（北京）</a:t>
            </a: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中国石油大学（华东）</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450"/>
              </a:spcAft>
              <a:buClr>
                <a:schemeClr val="accent5"/>
              </a:buClr>
              <a:buSzPct val="70000"/>
              <a:buFont typeface="Arial" panose="020B0604020202020204" pitchFamily="34" charset="0"/>
              <a:buChar char="•"/>
            </a:pP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p:txBody>
      </p:sp>
    </p:spTree>
    <p:extLst>
      <p:ext uri="{BB962C8B-B14F-4D97-AF65-F5344CB8AC3E}">
        <p14:creationId xmlns:p14="http://schemas.microsoft.com/office/powerpoint/2010/main" val="133410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Präsentation_Master_RWTH_Verwaltung_16zu9">
  <a:themeElements>
    <a:clrScheme name="RWTH Farben">
      <a:dk1>
        <a:sysClr val="windowText" lastClr="000000"/>
      </a:dk1>
      <a:lt1>
        <a:sysClr val="window" lastClr="FFFFFF"/>
      </a:lt1>
      <a:dk2>
        <a:srgbClr val="00549F"/>
      </a:dk2>
      <a:lt2>
        <a:srgbClr val="8EBAE5"/>
      </a:lt2>
      <a:accent1>
        <a:srgbClr val="006165"/>
      </a:accent1>
      <a:accent2>
        <a:srgbClr val="0098A1"/>
      </a:accent2>
      <a:accent3>
        <a:srgbClr val="57AB27"/>
      </a:accent3>
      <a:accent4>
        <a:srgbClr val="BDCD00"/>
      </a:accent4>
      <a:accent5>
        <a:srgbClr val="F6A800"/>
      </a:accent5>
      <a:accent6>
        <a:srgbClr val="CC071E"/>
      </a:accent6>
      <a:hlink>
        <a:srgbClr val="612158"/>
      </a:hlink>
      <a:folHlink>
        <a:srgbClr val="7A6F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_Master_RWTH_Verwaltung_ohne_addin_16zu9.pot [Kompatibilitätsmodus]" id="{31793575-807D-424B-A95D-BD1FA51D6B9C}" vid="{EDE4B280-3FBA-4B2F-94A9-F36ED973D8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432</TotalTime>
  <Words>4001</Words>
  <Application>Microsoft Office PowerPoint</Application>
  <PresentationFormat>宽屏</PresentationFormat>
  <Paragraphs>370</Paragraphs>
  <Slides>28</Slides>
  <Notes>5</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28</vt:i4>
      </vt:variant>
    </vt:vector>
  </HeadingPairs>
  <TitlesOfParts>
    <vt:vector size="46" baseType="lpstr">
      <vt:lpstr>BM DoHyeon OTF</vt:lpstr>
      <vt:lpstr>Microsoft YaHei Light</vt:lpstr>
      <vt:lpstr>Microsoft YaHei UI Light</vt:lpstr>
      <vt:lpstr>Mishafi Gold</vt:lpstr>
      <vt:lpstr>ＭＳ Ｐゴシック</vt:lpstr>
      <vt:lpstr>黑体</vt:lpstr>
      <vt:lpstr>楷体</vt:lpstr>
      <vt:lpstr>微软雅黑</vt:lpstr>
      <vt:lpstr>微软雅黑</vt:lpstr>
      <vt:lpstr>微软雅黑 Light</vt:lpstr>
      <vt:lpstr>Arial</vt:lpstr>
      <vt:lpstr>Calibri</vt:lpstr>
      <vt:lpstr>Microsoft Sans Serif</vt:lpstr>
      <vt:lpstr>Symbol</vt:lpstr>
      <vt:lpstr>Times New Roman</vt:lpstr>
      <vt:lpstr>Wingdings</vt:lpstr>
      <vt:lpstr>Wingdings 3</vt:lpstr>
      <vt:lpstr>Präsentation_Master_RWTH_Verwaltung_16zu9</vt:lpstr>
      <vt:lpstr>亚琛工业大学 3+1+2联合培养项目宣讲会 </vt:lpstr>
      <vt:lpstr>PowerPoint 演示文稿</vt:lpstr>
      <vt:lpstr>德国亚琛工业大学 </vt:lpstr>
      <vt:lpstr>PowerPoint 演示文稿</vt:lpstr>
      <vt:lpstr>世界顶尖理工类大学之一，被誉为“欧洲麻省理工”</vt:lpstr>
      <vt:lpstr>德国亚琛工业大学</vt:lpstr>
      <vt:lpstr>科研实力重要指标：第三方科研经费</vt:lpstr>
      <vt:lpstr>亚琛工大校际联合培养合作情况</vt:lpstr>
      <vt:lpstr>PowerPoint 演示文稿</vt:lpstr>
      <vt:lpstr>亚琛工大联合培养项目介绍</vt:lpstr>
      <vt:lpstr>亚琛工业大学英授国际硕士</vt:lpstr>
      <vt:lpstr>工程类硕士</vt:lpstr>
      <vt:lpstr>工程类硕士</vt:lpstr>
      <vt:lpstr>工程类硕士</vt:lpstr>
      <vt:lpstr>工程类硕士</vt:lpstr>
      <vt:lpstr>韧性土木工程国内情况</vt:lpstr>
      <vt:lpstr>工程管理类硕士</vt:lpstr>
      <vt:lpstr>工程管理类硕士</vt:lpstr>
      <vt:lpstr>项目结构</vt:lpstr>
      <vt:lpstr>教学模块组合（机械方向）</vt:lpstr>
      <vt:lpstr>教学模块组合（土木方向）</vt:lpstr>
      <vt:lpstr>亚琛工大课程证书</vt:lpstr>
      <vt:lpstr>PowerPoint 演示文稿</vt:lpstr>
      <vt:lpstr>亚琛工大国际硕士学位证书</vt:lpstr>
      <vt:lpstr>毕业前景</vt:lpstr>
      <vt:lpstr>亚琛工大国际硕士 -- 费用清单</vt:lpstr>
      <vt:lpstr> 亚琛工大联合培养项目协助及培训</vt:lpstr>
      <vt:lpstr> 亚琛工大联合培养项目咨询报名</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Laura Carl</dc:creator>
  <cp:lastModifiedBy>LIN</cp:lastModifiedBy>
  <cp:revision>1033</cp:revision>
  <cp:lastPrinted>2019-03-26T08:46:46Z</cp:lastPrinted>
  <dcterms:created xsi:type="dcterms:W3CDTF">2018-10-18T12:32:13Z</dcterms:created>
  <dcterms:modified xsi:type="dcterms:W3CDTF">2025-08-21T02:40:03Z</dcterms:modified>
</cp:coreProperties>
</file>