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tif" ContentType="image/tiff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media/image87.jpg" ContentType="image/jpeg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38" r:id="rId1"/>
  </p:sldMasterIdLst>
  <p:notesMasterIdLst>
    <p:notesMasterId r:id="rId27"/>
  </p:notesMasterIdLst>
  <p:handoutMasterIdLst>
    <p:handoutMasterId r:id="rId28"/>
  </p:handoutMasterIdLst>
  <p:sldIdLst>
    <p:sldId id="1075" r:id="rId2"/>
    <p:sldId id="1183" r:id="rId3"/>
    <p:sldId id="1116" r:id="rId4"/>
    <p:sldId id="1184" r:id="rId5"/>
    <p:sldId id="1224" r:id="rId6"/>
    <p:sldId id="1185" r:id="rId7"/>
    <p:sldId id="1225" r:id="rId8"/>
    <p:sldId id="1127" r:id="rId9"/>
    <p:sldId id="1186" r:id="rId10"/>
    <p:sldId id="1188" r:id="rId11"/>
    <p:sldId id="1189" r:id="rId12"/>
    <p:sldId id="1166" r:id="rId13"/>
    <p:sldId id="1167" r:id="rId14"/>
    <p:sldId id="1168" r:id="rId15"/>
    <p:sldId id="1172" r:id="rId16"/>
    <p:sldId id="1173" r:id="rId17"/>
    <p:sldId id="1203" r:id="rId18"/>
    <p:sldId id="1204" r:id="rId19"/>
    <p:sldId id="1207" r:id="rId20"/>
    <p:sldId id="1210" r:id="rId21"/>
    <p:sldId id="1190" r:id="rId22"/>
    <p:sldId id="1191" r:id="rId23"/>
    <p:sldId id="1226" r:id="rId24"/>
    <p:sldId id="278" r:id="rId25"/>
    <p:sldId id="1229" r:id="rId26"/>
  </p:sldIdLst>
  <p:sldSz cx="12192000" cy="6858000"/>
  <p:notesSz cx="7099300" cy="10234613"/>
  <p:defaultTextStyle>
    <a:defPPr>
      <a:defRPr lang="de-DE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426E31C-4BE0-9472-AF38-BEDAD58C7C77}" name="f72" initials="f" userId="S::f72@macvip.xyz::cdfe5644-363c-4726-8ec3-bd1f5304d187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C6C6D"/>
    <a:srgbClr val="F6A800"/>
    <a:srgbClr val="00549F"/>
    <a:srgbClr val="ECA235"/>
    <a:srgbClr val="0054A0"/>
    <a:srgbClr val="96C1E3"/>
    <a:srgbClr val="8EBAE5"/>
    <a:srgbClr val="A0C4E2"/>
    <a:srgbClr val="3760A5"/>
    <a:srgbClr val="D2D4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中度样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E3FDE45-AF77-4B5C-9715-49D594BDF05E}" styleName="浅色样式 1 - 强调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中度样式 2 - 强调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中度样式 2 - 强调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E929F9F4-4A8F-4326-A1B4-22849713DDAB}" styleName="深色样式 1 - 强调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CAF9ED-07DC-4A11-8D7F-57B35C25682E}" styleName="中度样式 1 - 强调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中度样式 1 - 强调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0660B408-B3CF-4A94-85FC-2B1E0A45F4A2}" styleName="深色样式 2 - 强调 1/强调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244" autoAdjust="0"/>
    <p:restoredTop sz="91340" autoAdjust="0"/>
  </p:normalViewPr>
  <p:slideViewPr>
    <p:cSldViewPr snapToGrid="0">
      <p:cViewPr varScale="1">
        <p:scale>
          <a:sx n="74" d="100"/>
          <a:sy n="74" d="100"/>
        </p:scale>
        <p:origin x="117" y="45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6112"/>
    </p:cViewPr>
  </p:sorterViewPr>
  <p:notesViewPr>
    <p:cSldViewPr snapToGrid="0">
      <p:cViewPr varScale="1">
        <p:scale>
          <a:sx n="80" d="100"/>
          <a:sy n="80" d="100"/>
        </p:scale>
        <p:origin x="3859" y="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8/10/relationships/authors" Target="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xiaolin zhang" userId="607ca83bde0cf7e0" providerId="LiveId" clId="{40872F4F-A471-46FF-9EA6-B1065393FE9A}"/>
    <pc:docChg chg="modSld">
      <pc:chgData name="xiaolin zhang" userId="607ca83bde0cf7e0" providerId="LiveId" clId="{40872F4F-A471-46FF-9EA6-B1065393FE9A}" dt="2025-12-04T03:06:04.113" v="4"/>
      <pc:docMkLst>
        <pc:docMk/>
      </pc:docMkLst>
      <pc:sldChg chg="modSp mod">
        <pc:chgData name="xiaolin zhang" userId="607ca83bde0cf7e0" providerId="LiveId" clId="{40872F4F-A471-46FF-9EA6-B1065393FE9A}" dt="2025-12-04T03:06:04.113" v="4"/>
        <pc:sldMkLst>
          <pc:docMk/>
          <pc:sldMk cId="3857984743" sldId="1218"/>
        </pc:sldMkLst>
        <pc:spChg chg="mod">
          <ac:chgData name="xiaolin zhang" userId="607ca83bde0cf7e0" providerId="LiveId" clId="{40872F4F-A471-46FF-9EA6-B1065393FE9A}" dt="2025-12-04T03:06:04.113" v="4"/>
          <ac:spMkLst>
            <pc:docMk/>
            <pc:sldMk cId="3857984743" sldId="1218"/>
            <ac:spMk id="12" creationId="{00000000-0000-0000-0000-000000000000}"/>
          </ac:spMkLst>
        </pc:spChg>
      </pc:sldChg>
      <pc:sldChg chg="modSp mod">
        <pc:chgData name="xiaolin zhang" userId="607ca83bde0cf7e0" providerId="LiveId" clId="{40872F4F-A471-46FF-9EA6-B1065393FE9A}" dt="2025-12-03T08:03:24.708" v="1" actId="20577"/>
        <pc:sldMkLst>
          <pc:docMk/>
          <pc:sldMk cId="3004694942" sldId="1224"/>
        </pc:sldMkLst>
        <pc:spChg chg="mod">
          <ac:chgData name="xiaolin zhang" userId="607ca83bde0cf7e0" providerId="LiveId" clId="{40872F4F-A471-46FF-9EA6-B1065393FE9A}" dt="2025-12-03T08:03:24.708" v="1" actId="20577"/>
          <ac:spMkLst>
            <pc:docMk/>
            <pc:sldMk cId="3004694942" sldId="1224"/>
            <ac:spMk id="28" creationId="{D7DCF3D6-C817-78F0-276B-2AA894A45424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sz="quarter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/>
            </a:lvl1pPr>
          </a:lstStyle>
          <a:p>
            <a:pPr>
              <a:defRPr/>
            </a:pPr>
            <a:fld id="{7FC16464-2D06-416C-A0B7-A67D0893404E}" type="datetimeFigureOut">
              <a:rPr lang="de-DE" altLang="de-DE"/>
              <a:pPr>
                <a:defRPr/>
              </a:pPr>
              <a:t>10.09.2026</a:t>
            </a:fld>
            <a:endParaRPr lang="de-DE" alt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3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F1AB9546-386B-4BB1-9ACC-AEF07493E6F5}" type="slidenum">
              <a:rPr lang="de-DE" altLang="de-DE"/>
              <a:pPr/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328880784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4021138" y="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000" smtClean="0"/>
            </a:lvl1pPr>
          </a:lstStyle>
          <a:p>
            <a:pPr>
              <a:defRPr/>
            </a:pPr>
            <a:fld id="{1790C4DC-9482-49A4-B8D0-E62533A3BC72}" type="datetimeFigureOut">
              <a:rPr lang="de-DE" altLang="de-DE"/>
              <a:pPr>
                <a:defRPr/>
              </a:pPr>
              <a:t>10.09.2026</a:t>
            </a:fld>
            <a:endParaRPr lang="de-DE" alt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479425" y="1279525"/>
            <a:ext cx="6140450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de-DE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709613" y="4926013"/>
            <a:ext cx="5680075" cy="402907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altLang="de-DE" noProof="0"/>
              <a:t>Textmasterformat bearbeiten</a:t>
            </a:r>
          </a:p>
          <a:p>
            <a:pPr lvl="1"/>
            <a:r>
              <a:rPr lang="de-DE" altLang="de-DE" noProof="0"/>
              <a:t>Zweite Ebene</a:t>
            </a:r>
          </a:p>
          <a:p>
            <a:pPr lvl="2"/>
            <a:r>
              <a:rPr lang="de-DE" altLang="de-DE" noProof="0"/>
              <a:t>Dritte Ebene</a:t>
            </a:r>
          </a:p>
          <a:p>
            <a:pPr lvl="3"/>
            <a:r>
              <a:rPr lang="de-DE" altLang="de-DE" noProof="0"/>
              <a:t>Vierte Ebene</a:t>
            </a:r>
          </a:p>
          <a:p>
            <a:pPr lvl="4"/>
            <a:r>
              <a:rPr lang="de-DE" altLang="de-DE" noProof="0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6575" cy="5127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latin typeface="Arial" pitchFamily="34" charset="0"/>
                <a:ea typeface="+mn-ea"/>
                <a:cs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4021138" y="9721850"/>
            <a:ext cx="3076575" cy="5127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000"/>
            </a:lvl1pPr>
          </a:lstStyle>
          <a:p>
            <a:fld id="{0EAF6D82-B3B8-4363-BBE0-70F524D86AA3}" type="slidenum">
              <a:rPr lang="de-DE" altLang="de-DE"/>
              <a:pPr/>
              <a:t>‹#›</a:t>
            </a:fld>
            <a:endParaRPr lang="de-DE" altLang="de-DE"/>
          </a:p>
        </p:txBody>
      </p:sp>
    </p:spTree>
    <p:extLst>
      <p:ext uri="{BB962C8B-B14F-4D97-AF65-F5344CB8AC3E}">
        <p14:creationId xmlns:p14="http://schemas.microsoft.com/office/powerpoint/2010/main" val="408667643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ＭＳ Ｐゴシック" charset="0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Arial" charset="0"/>
        <a:cs typeface="Arial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6525610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579512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902842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1.jpe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4.jpeg"/><Relationship Id="rId7" Type="http://schemas.openxmlformats.org/officeDocument/2006/relationships/image" Target="../media/image7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jpeg"/><Relationship Id="rId5" Type="http://schemas.openxmlformats.org/officeDocument/2006/relationships/image" Target="../media/image5.jpeg"/><Relationship Id="rId4" Type="http://schemas.openxmlformats.org/officeDocument/2006/relationships/image" Target="../media/image1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1/3 Farb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0" y="0"/>
            <a:ext cx="12192000" cy="2312988"/>
          </a:xfrm>
          <a:prstGeom prst="rect">
            <a:avLst/>
          </a:prstGeom>
          <a:solidFill>
            <a:srgbClr val="0054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tIns="0" rIns="288000" bIns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de-DE">
              <a:solidFill>
                <a:schemeClr val="bg1"/>
              </a:solidFill>
            </a:endParaRPr>
          </a:p>
        </p:txBody>
      </p:sp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52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 dirty="0"/>
              <a:t>Titelmasterformat durch Klicken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6AB2BAC7-91D1-D841-8CB1-3D2C5967E93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cxnSp>
        <p:nvCxnSpPr>
          <p:cNvPr id="9" name="Gerader Verbinder 4">
            <a:extLst>
              <a:ext uri="{FF2B5EF4-FFF2-40B4-BE49-F238E27FC236}">
                <a16:creationId xmlns:a16="http://schemas.microsoft.com/office/drawing/2014/main" id="{5739C50B-B7B8-D64C-8C2E-A3D57A112470}"/>
              </a:ext>
            </a:extLst>
          </p:cNvPr>
          <p:cNvCxnSpPr/>
          <p:nvPr userDrawn="1"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Slide Number Placeholder 5"/>
          <p:cNvSpPr txBox="1">
            <a:spLocks/>
          </p:cNvSpPr>
          <p:nvPr userDrawn="1"/>
        </p:nvSpPr>
        <p:spPr>
          <a:xfrm>
            <a:off x="954757" y="6227763"/>
            <a:ext cx="7002462" cy="630237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900" baseline="0" dirty="0">
                <a:solidFill>
                  <a:schemeClr val="tx1"/>
                </a:solidFill>
              </a:rPr>
              <a:t>RWTH Aachen University | International Academy </a:t>
            </a:r>
            <a:endParaRPr lang="de-DE" altLang="de-DE" sz="900" dirty="0">
              <a:solidFill>
                <a:schemeClr val="tx1"/>
              </a:solidFill>
            </a:endParaRPr>
          </a:p>
        </p:txBody>
      </p:sp>
      <p:sp>
        <p:nvSpPr>
          <p:cNvPr id="11" name="Textfeld 13"/>
          <p:cNvSpPr txBox="1">
            <a:spLocks noChangeArrowheads="1"/>
          </p:cNvSpPr>
          <p:nvPr userDrawn="1"/>
        </p:nvSpPr>
        <p:spPr bwMode="auto">
          <a:xfrm>
            <a:off x="360363" y="6227763"/>
            <a:ext cx="7302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098625E-664F-4FA4-A405-1CA5D786A485}" type="slidenum">
              <a:rPr lang="de-DE" altLang="de-DE" sz="900">
                <a:solidFill>
                  <a:schemeClr val="tx1"/>
                </a:solidFill>
              </a:rPr>
              <a:pPr eaLnBrk="1" hangingPunct="1"/>
              <a:t>‹#›</a:t>
            </a:fld>
            <a:endParaRPr lang="de-DE" altLang="de-DE" sz="9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184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1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2294313"/>
          </a:xfrm>
          <a:prstGeom prst="rect">
            <a:avLst/>
          </a:prstGeom>
        </p:spPr>
      </p:pic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6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368FEC0B-7645-C142-BD43-38CE58943FA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cxnSp>
        <p:nvCxnSpPr>
          <p:cNvPr id="8" name="Gerader Verbinder 4">
            <a:extLst>
              <a:ext uri="{FF2B5EF4-FFF2-40B4-BE49-F238E27FC236}">
                <a16:creationId xmlns:a16="http://schemas.microsoft.com/office/drawing/2014/main" id="{1FA62E7D-3049-EE47-806A-4EB5EF217440}"/>
              </a:ext>
            </a:extLst>
          </p:cNvPr>
          <p:cNvCxnSpPr/>
          <p:nvPr userDrawn="1"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98910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2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0000" y="0"/>
            <a:ext cx="3312548" cy="2204215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9063" y="2311422"/>
            <a:ext cx="3325843" cy="2217229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84000" y="473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84000" y="5230801"/>
            <a:ext cx="11484000" cy="8128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DA8878BC-9A46-5442-8231-2AA3F6EAC71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cxnSp>
        <p:nvCxnSpPr>
          <p:cNvPr id="9" name="Gerader Verbinder 4">
            <a:extLst>
              <a:ext uri="{FF2B5EF4-FFF2-40B4-BE49-F238E27FC236}">
                <a16:creationId xmlns:a16="http://schemas.microsoft.com/office/drawing/2014/main" id="{B493A33C-DCB2-F949-9BBC-19840EBED577}"/>
              </a:ext>
            </a:extLst>
          </p:cNvPr>
          <p:cNvCxnSpPr/>
          <p:nvPr userDrawn="1"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fik 12"/>
          <p:cNvPicPr>
            <a:picLocks noChangeAspect="1"/>
          </p:cNvPicPr>
          <p:nvPr userDrawn="1"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2311422"/>
            <a:ext cx="4962697" cy="2210702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3316434" cy="2210301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4289" y="0"/>
            <a:ext cx="5345638" cy="2202873"/>
          </a:xfrm>
          <a:prstGeom prst="rect">
            <a:avLst/>
          </a:prstGeom>
        </p:spPr>
      </p:pic>
      <p:pic>
        <p:nvPicPr>
          <p:cNvPr id="6" name="Picture 5" descr="A picture containing person, indoor, wall, microscope&#10;&#10;Description automatically generated">
            <a:extLst>
              <a:ext uri="{FF2B5EF4-FFF2-40B4-BE49-F238E27FC236}">
                <a16:creationId xmlns:a16="http://schemas.microsoft.com/office/drawing/2014/main" id="{86655941-EFA9-6A48-98DB-75D6B1A9BC1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1271" y="2311422"/>
            <a:ext cx="3661277" cy="221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796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el_2/3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fi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92467" y="0"/>
            <a:ext cx="3307614" cy="2204215"/>
          </a:xfrm>
          <a:prstGeom prst="rect">
            <a:avLst/>
          </a:prstGeom>
        </p:spPr>
      </p:pic>
      <p:pic>
        <p:nvPicPr>
          <p:cNvPr id="2" name="Grafik 1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9063" y="2311422"/>
            <a:ext cx="3325843" cy="2217229"/>
          </a:xfrm>
          <a:prstGeom prst="rect">
            <a:avLst/>
          </a:prstGeom>
        </p:spPr>
      </p:pic>
      <p:sp>
        <p:nvSpPr>
          <p:cNvPr id="10" name="Title 1"/>
          <p:cNvSpPr>
            <a:spLocks noGrp="1"/>
          </p:cNvSpPr>
          <p:nvPr>
            <p:ph type="ctrTitle"/>
          </p:nvPr>
        </p:nvSpPr>
        <p:spPr>
          <a:xfrm>
            <a:off x="384000" y="473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11" name="Subtitle 2"/>
          <p:cNvSpPr>
            <a:spLocks noGrp="1"/>
          </p:cNvSpPr>
          <p:nvPr>
            <p:ph type="subTitle" idx="1"/>
          </p:nvPr>
        </p:nvSpPr>
        <p:spPr>
          <a:xfrm>
            <a:off x="384000" y="5230801"/>
            <a:ext cx="11484000" cy="812813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8" name="Grafik 7">
            <a:extLst>
              <a:ext uri="{FF2B5EF4-FFF2-40B4-BE49-F238E27FC236}">
                <a16:creationId xmlns:a16="http://schemas.microsoft.com/office/drawing/2014/main" id="{DA8878BC-9A46-5442-8231-2AA3F6EAC71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cxnSp>
        <p:nvCxnSpPr>
          <p:cNvPr id="9" name="Gerader Verbinder 4">
            <a:extLst>
              <a:ext uri="{FF2B5EF4-FFF2-40B4-BE49-F238E27FC236}">
                <a16:creationId xmlns:a16="http://schemas.microsoft.com/office/drawing/2014/main" id="{B493A33C-DCB2-F949-9BBC-19840EBED577}"/>
              </a:ext>
            </a:extLst>
          </p:cNvPr>
          <p:cNvCxnSpPr/>
          <p:nvPr userDrawn="1"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Grafik 12"/>
          <p:cNvPicPr>
            <a:picLocks noChangeAspect="1"/>
          </p:cNvPicPr>
          <p:nvPr userDrawn="1"/>
        </p:nvPicPr>
        <p:blipFill rotWithShape="1"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2311422"/>
            <a:ext cx="4962697" cy="2210702"/>
          </a:xfrm>
          <a:prstGeom prst="rect">
            <a:avLst/>
          </a:prstGeom>
        </p:spPr>
      </p:pic>
      <p:pic>
        <p:nvPicPr>
          <p:cNvPr id="14" name="Grafik 13"/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3316433" cy="2210301"/>
          </a:xfrm>
          <a:prstGeom prst="rect">
            <a:avLst/>
          </a:prstGeom>
        </p:spPr>
      </p:pic>
      <p:pic>
        <p:nvPicPr>
          <p:cNvPr id="15" name="Grafik 14"/>
          <p:cNvPicPr>
            <a:picLocks noChangeAspect="1"/>
          </p:cNvPicPr>
          <p:nvPr userDrawn="1"/>
        </p:nvPicPr>
        <p:blipFill rotWithShape="1">
          <a:blip r:embed="rId7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424289" y="0"/>
            <a:ext cx="5345638" cy="2202873"/>
          </a:xfrm>
          <a:prstGeom prst="rect">
            <a:avLst/>
          </a:prstGeom>
        </p:spPr>
      </p:pic>
      <p:pic>
        <p:nvPicPr>
          <p:cNvPr id="16" name="Picture 15" descr="A picture containing person, indoor, wall, microscope&#10;&#10;Description automatically generated">
            <a:extLst>
              <a:ext uri="{FF2B5EF4-FFF2-40B4-BE49-F238E27FC236}">
                <a16:creationId xmlns:a16="http://schemas.microsoft.com/office/drawing/2014/main" id="{FEF69AF8-AC56-9541-9B07-8A46D90A6DC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541271" y="2311422"/>
            <a:ext cx="3661277" cy="2217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63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cxnSp>
        <p:nvCxnSpPr>
          <p:cNvPr id="5" name="Gerader Verbinder 4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12" name="Subtitle 2"/>
          <p:cNvSpPr>
            <a:spLocks noGrp="1"/>
          </p:cNvSpPr>
          <p:nvPr>
            <p:ph type="subTitle" idx="1"/>
          </p:nvPr>
        </p:nvSpPr>
        <p:spPr>
          <a:xfrm>
            <a:off x="384000" y="2980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621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_mittig, horizontale Li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Gerader Verbinder 3"/>
          <p:cNvCxnSpPr/>
          <p:nvPr/>
        </p:nvCxnSpPr>
        <p:spPr>
          <a:xfrm>
            <a:off x="392113" y="303688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itle 1"/>
          <p:cNvSpPr>
            <a:spLocks noGrp="1"/>
          </p:cNvSpPr>
          <p:nvPr>
            <p:ph type="ctrTitle"/>
          </p:nvPr>
        </p:nvSpPr>
        <p:spPr>
          <a:xfrm>
            <a:off x="384000" y="2487600"/>
            <a:ext cx="11484000" cy="540000"/>
          </a:xfrm>
          <a:prstGeom prst="rect">
            <a:avLst/>
          </a:prstGeom>
        </p:spPr>
        <p:txBody>
          <a:bodyPr lIns="0" tIns="0" rIns="0" bIns="0" anchor="t" anchorCtr="0">
            <a:noAutofit/>
          </a:bodyPr>
          <a:lstStyle>
            <a:lvl1pPr algn="l">
              <a:defRPr sz="3200" b="1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9" name="Subtitle 2"/>
          <p:cNvSpPr>
            <a:spLocks noGrp="1"/>
          </p:cNvSpPr>
          <p:nvPr>
            <p:ph type="subTitle" idx="1"/>
          </p:nvPr>
        </p:nvSpPr>
        <p:spPr>
          <a:xfrm>
            <a:off x="384000" y="3196800"/>
            <a:ext cx="11484000" cy="1655762"/>
          </a:xfrm>
          <a:prstGeom prst="rect">
            <a:avLst/>
          </a:prstGeom>
        </p:spPr>
        <p:txBody>
          <a:bodyPr lIns="0" tIns="0" rIns="0" bIns="0"/>
          <a:lstStyle>
            <a:lvl1pPr marL="0" indent="0" algn="l">
              <a:lnSpc>
                <a:spcPct val="100000"/>
              </a:lnSpc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Formatvorlage des Untertitelmasters durch Klicken bearbeiten</a:t>
            </a:r>
            <a:endParaRPr lang="en-US" dirty="0"/>
          </a:p>
        </p:txBody>
      </p:sp>
      <p:pic>
        <p:nvPicPr>
          <p:cNvPr id="7" name="Grafik 6">
            <a:extLst>
              <a:ext uri="{FF2B5EF4-FFF2-40B4-BE49-F238E27FC236}">
                <a16:creationId xmlns:a16="http://schemas.microsoft.com/office/drawing/2014/main" id="{A6A43C7F-79D6-6A4A-B251-ABDFB6F39D8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cxnSp>
        <p:nvCxnSpPr>
          <p:cNvPr id="10" name="Gerader Verbinder 4">
            <a:extLst>
              <a:ext uri="{FF2B5EF4-FFF2-40B4-BE49-F238E27FC236}">
                <a16:creationId xmlns:a16="http://schemas.microsoft.com/office/drawing/2014/main" id="{02E7D366-7BB0-4F4E-849C-FB53AF895B87}"/>
              </a:ext>
            </a:extLst>
          </p:cNvPr>
          <p:cNvCxnSpPr/>
          <p:nvPr userDrawn="1"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5647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Aufzähl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11"/>
          <p:cNvSpPr>
            <a:spLocks noGrp="1"/>
          </p:cNvSpPr>
          <p:nvPr>
            <p:ph type="body" sz="quarter" idx="13"/>
          </p:nvPr>
        </p:nvSpPr>
        <p:spPr>
          <a:xfrm>
            <a:off x="373038" y="1684800"/>
            <a:ext cx="11484000" cy="3193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 dirty="0"/>
              <a:t>Textmasterformat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 dirty="0"/>
              <a:t>Textmasterformat bearbeiten</a:t>
            </a:r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6BB02F27-A484-6A4E-A9DA-40481D311EEE}"/>
              </a:ext>
            </a:extLst>
          </p:cNvPr>
          <p:cNvSpPr txBox="1"/>
          <p:nvPr userDrawn="1"/>
        </p:nvSpPr>
        <p:spPr>
          <a:xfrm>
            <a:off x="6350696" y="6025019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397349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2"/>
          </p:nvPr>
        </p:nvSpPr>
        <p:spPr>
          <a:xfrm>
            <a:off x="383117" y="1684801"/>
            <a:ext cx="11484000" cy="3751263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005749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Tex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96349" y="1684337"/>
            <a:ext cx="3646402" cy="3986417"/>
          </a:xfrm>
          <a:prstGeom prst="rect">
            <a:avLst/>
          </a:prstGeom>
        </p:spPr>
      </p:pic>
      <p:sp>
        <p:nvSpPr>
          <p:cNvPr id="14" name="Textplatzhalter 11"/>
          <p:cNvSpPr>
            <a:spLocks noGrp="1"/>
          </p:cNvSpPr>
          <p:nvPr>
            <p:ph type="body" sz="quarter" idx="14"/>
          </p:nvPr>
        </p:nvSpPr>
        <p:spPr>
          <a:xfrm>
            <a:off x="383117" y="1684800"/>
            <a:ext cx="7560000" cy="3985955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  <a:noFill/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2000" b="1" i="0"/>
            </a:lvl1pPr>
            <a:lvl2pPr marL="216000" indent="180000">
              <a:buClr>
                <a:schemeClr val="tx2"/>
              </a:buClr>
              <a:defRPr sz="1800"/>
            </a:lvl2pPr>
            <a:lvl3pPr marL="432000" indent="180000">
              <a:buClr>
                <a:schemeClr val="tx2"/>
              </a:buClr>
              <a:buFont typeface="Symbol" panose="05050102010706020507" pitchFamily="18" charset="2"/>
              <a:buChar char="-"/>
              <a:defRPr sz="1600"/>
            </a:lvl3pPr>
            <a:lvl4pPr marL="648000" indent="180000">
              <a:buClr>
                <a:schemeClr val="tx2"/>
              </a:buClr>
              <a:buFont typeface="Wingdings" panose="05000000000000000000" pitchFamily="2" charset="2"/>
              <a:buChar char="§"/>
              <a:defRPr sz="1600"/>
            </a:lvl4pPr>
            <a:lvl5pPr marL="864000" indent="180000">
              <a:buClr>
                <a:schemeClr val="tx2"/>
              </a:buClr>
              <a:buFont typeface="Arial" panose="020B0604020202020204" pitchFamily="34" charset="0"/>
              <a:buChar char="-"/>
              <a:defRPr sz="1600"/>
            </a:lvl5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43758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 userDrawn="1"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83117" y="1152525"/>
            <a:ext cx="11483446" cy="3968116"/>
          </a:xfrm>
          <a:prstGeom prst="rect">
            <a:avLst/>
          </a:prstGeom>
        </p:spPr>
      </p:pic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>
          <a:xfrm>
            <a:off x="383117" y="5359401"/>
            <a:ext cx="11484000" cy="49953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r">
              <a:buNone/>
              <a:defRPr sz="900" baseline="0"/>
            </a:lvl1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16776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halt_Diagram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1152000"/>
            <a:ext cx="11484000" cy="252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FontTx/>
              <a:buNone/>
              <a:defRPr sz="2000" b="1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9" name="Diagrammplatzhalter 8"/>
          <p:cNvSpPr>
            <a:spLocks noGrp="1"/>
          </p:cNvSpPr>
          <p:nvPr>
            <p:ph type="chart" sz="quarter" idx="13"/>
          </p:nvPr>
        </p:nvSpPr>
        <p:spPr>
          <a:xfrm>
            <a:off x="383117" y="1684800"/>
            <a:ext cx="11484000" cy="3632200"/>
          </a:xfrm>
          <a:prstGeom prst="rect">
            <a:avLst/>
          </a:prstGeom>
        </p:spPr>
        <p:txBody>
          <a:bodyPr lIns="0" tIns="0" rIns="0" bIns="0"/>
          <a:lstStyle/>
          <a:p>
            <a:pPr lvl="0"/>
            <a:r>
              <a:rPr lang="de-DE" noProof="0"/>
              <a:t>Diagramm durch Klicken auf Symbol hinzufügen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84000" y="201600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de-DE"/>
              <a:t>Titelmasterformat durch Klicken bearbeiten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372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bschluss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Grafik 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sp>
        <p:nvSpPr>
          <p:cNvPr id="3" name="Title 1"/>
          <p:cNvSpPr txBox="1">
            <a:spLocks/>
          </p:cNvSpPr>
          <p:nvPr/>
        </p:nvSpPr>
        <p:spPr>
          <a:xfrm>
            <a:off x="2394065" y="2869199"/>
            <a:ext cx="9472498" cy="697913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de-DE" altLang="de-DE" sz="3200" b="1" dirty="0" err="1">
                <a:solidFill>
                  <a:schemeClr val="tx2"/>
                </a:solidFill>
              </a:rPr>
              <a:t>谢谢</a:t>
            </a:r>
            <a:r>
              <a:rPr lang="zh-CN" altLang="en-US" sz="3200" b="1" dirty="0">
                <a:solidFill>
                  <a:schemeClr val="tx2"/>
                </a:solidFill>
              </a:rPr>
              <a:t>！</a:t>
            </a:r>
            <a:endParaRPr lang="en-US" altLang="de-DE" sz="3200" b="1" dirty="0">
              <a:solidFill>
                <a:schemeClr val="tx2"/>
              </a:solidFill>
            </a:endParaRPr>
          </a:p>
        </p:txBody>
      </p:sp>
      <p:cxnSp>
        <p:nvCxnSpPr>
          <p:cNvPr id="5" name="Gerader Verbinder 11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platzhalter 24"/>
          <p:cNvSpPr>
            <a:spLocks noGrp="1"/>
          </p:cNvSpPr>
          <p:nvPr>
            <p:ph type="body" sz="quarter" idx="11"/>
          </p:nvPr>
        </p:nvSpPr>
        <p:spPr>
          <a:xfrm>
            <a:off x="384000" y="3988800"/>
            <a:ext cx="11484000" cy="1656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600" b="0"/>
            </a:lvl1pPr>
            <a:lvl2pPr marL="457200" indent="0">
              <a:buFontTx/>
              <a:buNone/>
              <a:defRPr sz="1800"/>
            </a:lvl2pPr>
            <a:lvl3pPr marL="914400" indent="0">
              <a:buFontTx/>
              <a:buNone/>
              <a:defRPr sz="1800"/>
            </a:lvl3pPr>
            <a:lvl4pPr marL="1371600" indent="0">
              <a:buFontTx/>
              <a:buNone/>
              <a:defRPr sz="1800"/>
            </a:lvl4pPr>
            <a:lvl5pPr marL="1828800" indent="0">
              <a:buFontTx/>
              <a:buNone/>
              <a:defRPr sz="1800"/>
            </a:lvl5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31292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658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1800" b="1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微软雅黑 Light"/>
                <a:cs typeface="微软雅黑 Ligh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/>
              <a:t>RWTH </a:t>
            </a:r>
            <a:r>
              <a:rPr spc="-5" dirty="0"/>
              <a:t>3+1+2 Program </a:t>
            </a:r>
            <a:r>
              <a:rPr dirty="0"/>
              <a:t>| RWTH </a:t>
            </a:r>
            <a:r>
              <a:rPr spc="-5" dirty="0"/>
              <a:t>International Academy </a:t>
            </a:r>
            <a:r>
              <a:rPr dirty="0"/>
              <a:t>|</a:t>
            </a:r>
            <a:r>
              <a:rPr spc="-30" dirty="0"/>
              <a:t> </a:t>
            </a:r>
            <a:r>
              <a:rPr spc="-5" dirty="0"/>
              <a:t>Intake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00549F"/>
                </a:solidFill>
                <a:latin typeface="Arial"/>
                <a:cs typeface="Arial"/>
              </a:defRPr>
            </a:lvl1pPr>
          </a:lstStyle>
          <a:p>
            <a:pPr marL="254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125976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00549F"/>
                </a:solidFill>
                <a:latin typeface="微软雅黑"/>
                <a:cs typeface="微软雅黑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27510" y="1799122"/>
            <a:ext cx="5062220" cy="3648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84276" y="1030732"/>
            <a:ext cx="5472430" cy="47015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微软雅黑 Light"/>
                <a:cs typeface="微软雅黑 Light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dirty="0"/>
              <a:t>RWTH</a:t>
            </a:r>
            <a:r>
              <a:rPr spc="-5" dirty="0"/>
              <a:t> Aachen University</a:t>
            </a:r>
            <a:r>
              <a:rPr dirty="0"/>
              <a:t> | </a:t>
            </a:r>
            <a:r>
              <a:rPr spc="-5" dirty="0"/>
              <a:t>International</a:t>
            </a:r>
            <a:r>
              <a:rPr dirty="0"/>
              <a:t> </a:t>
            </a:r>
            <a:r>
              <a:rPr spc="-5" dirty="0"/>
              <a:t>Academy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9/10/2026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>
            <a:pPr marL="38100">
              <a:lnSpc>
                <a:spcPct val="100000"/>
              </a:lnSpc>
              <a:spcBef>
                <a:spcPts val="15"/>
              </a:spcBef>
            </a:pPr>
            <a:fld id="{81D60167-4931-47E6-BA6A-407CBD079E47}" type="slidenum">
              <a:rPr dirty="0"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799223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062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 userDrawn="1"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14906" y="6042813"/>
            <a:ext cx="3560038" cy="813600"/>
          </a:xfrm>
          <a:prstGeom prst="rect">
            <a:avLst/>
          </a:prstGeom>
        </p:spPr>
      </p:pic>
      <p:sp>
        <p:nvSpPr>
          <p:cNvPr id="9" name="Slide Number Placeholder 5"/>
          <p:cNvSpPr txBox="1">
            <a:spLocks/>
          </p:cNvSpPr>
          <p:nvPr/>
        </p:nvSpPr>
        <p:spPr>
          <a:xfrm>
            <a:off x="954757" y="6227763"/>
            <a:ext cx="7002462" cy="630237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itchFamily="34" charset="0"/>
                <a:ea typeface="ＭＳ Ｐゴシック" pitchFamily="34" charset="-128"/>
              </a:defRPr>
            </a:lvl9pPr>
          </a:lstStyle>
          <a:p>
            <a:pPr eaLnBrk="1" hangingPunct="1">
              <a:defRPr/>
            </a:pPr>
            <a:r>
              <a:rPr lang="de-DE" altLang="de-DE" sz="900" baseline="0" dirty="0">
                <a:solidFill>
                  <a:schemeClr val="tx1"/>
                </a:solidFill>
              </a:rPr>
              <a:t>RWTH Aachen University | International Academy </a:t>
            </a:r>
            <a:endParaRPr lang="de-DE" altLang="de-DE" sz="900" dirty="0">
              <a:solidFill>
                <a:schemeClr val="tx1"/>
              </a:solidFill>
            </a:endParaRPr>
          </a:p>
        </p:txBody>
      </p:sp>
      <p:cxnSp>
        <p:nvCxnSpPr>
          <p:cNvPr id="11" name="Gerader Verbinder 10"/>
          <p:cNvCxnSpPr/>
          <p:nvPr/>
        </p:nvCxnSpPr>
        <p:spPr>
          <a:xfrm>
            <a:off x="360363" y="81438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Gerader Verbinder 11"/>
          <p:cNvCxnSpPr/>
          <p:nvPr/>
        </p:nvCxnSpPr>
        <p:spPr>
          <a:xfrm>
            <a:off x="360363" y="6040438"/>
            <a:ext cx="1148397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31" name="Textfeld 13"/>
          <p:cNvSpPr txBox="1">
            <a:spLocks noChangeArrowheads="1"/>
          </p:cNvSpPr>
          <p:nvPr/>
        </p:nvSpPr>
        <p:spPr bwMode="auto">
          <a:xfrm>
            <a:off x="360363" y="6227763"/>
            <a:ext cx="730250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ＭＳ Ｐゴシック" panose="020B0600070205080204" pitchFamily="34" charset="-128"/>
              </a:defRPr>
            </a:lvl9pPr>
          </a:lstStyle>
          <a:p>
            <a:pPr eaLnBrk="1" hangingPunct="1"/>
            <a:fld id="{4098625E-664F-4FA4-A405-1CA5D786A485}" type="slidenum">
              <a:rPr lang="de-DE" altLang="de-DE" sz="900">
                <a:solidFill>
                  <a:schemeClr val="tx1"/>
                </a:solidFill>
              </a:rPr>
              <a:pPr eaLnBrk="1" hangingPunct="1"/>
              <a:t>‹#›</a:t>
            </a:fld>
            <a:endParaRPr lang="de-DE" altLang="de-DE" sz="900" dirty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79" r:id="rId1"/>
    <p:sldLayoutId id="2147483880" r:id="rId2"/>
    <p:sldLayoutId id="2147483881" r:id="rId3"/>
    <p:sldLayoutId id="2147483889" r:id="rId4"/>
    <p:sldLayoutId id="2147483882" r:id="rId5"/>
    <p:sldLayoutId id="2147483883" r:id="rId6"/>
    <p:sldLayoutId id="2147483876" r:id="rId7"/>
    <p:sldLayoutId id="2147483877" r:id="rId8"/>
    <p:sldLayoutId id="2147483884" r:id="rId9"/>
    <p:sldLayoutId id="2147483885" r:id="rId10"/>
    <p:sldLayoutId id="2147483878" r:id="rId11"/>
    <p:sldLayoutId id="2147483886" r:id="rId12"/>
    <p:sldLayoutId id="2147483888" r:id="rId13"/>
    <p:sldLayoutId id="2147483890" r:id="rId14"/>
    <p:sldLayoutId id="2147483891" r:id="rId15"/>
    <p:sldLayoutId id="2147483893" r:id="rId16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hf sldNum="0" hdr="0" dt="0"/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215900" indent="-215900" algn="l" defTabSz="21590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•"/>
        <a:tabLst>
          <a:tab pos="215900" algn="l"/>
        </a:tabLst>
        <a:defRPr kern="1200">
          <a:solidFill>
            <a:schemeClr val="tx1"/>
          </a:solidFill>
          <a:latin typeface="Arial" panose="020B0604020202020204" pitchFamily="34" charset="0"/>
          <a:ea typeface="ＭＳ Ｐゴシック" charset="0"/>
          <a:cs typeface="Arial" panose="020B0604020202020204" pitchFamily="34" charset="0"/>
        </a:defRPr>
      </a:lvl1pPr>
      <a:lvl2pPr marL="431800" indent="-215900" algn="l" rtl="0" eaLnBrk="1" fontAlgn="base" hangingPunct="1">
        <a:spcBef>
          <a:spcPct val="0"/>
        </a:spcBef>
        <a:spcAft>
          <a:spcPct val="0"/>
        </a:spcAft>
        <a:buClr>
          <a:schemeClr val="tx2"/>
        </a:buClr>
        <a:buFont typeface="Symbol" panose="05050102010706020507" pitchFamily="18" charset="2"/>
        <a:buChar char="-"/>
        <a:tabLst>
          <a:tab pos="4318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2pPr>
      <a:lvl3pPr marL="647700" indent="-215900" algn="l" defTabSz="21590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0000"/>
        <a:buFont typeface="Wingdings" panose="05000000000000000000" pitchFamily="2" charset="2"/>
        <a:buChar char="§"/>
        <a:tabLst>
          <a:tab pos="6477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3pPr>
      <a:lvl4pPr marL="863600" indent="-215900" algn="l" defTabSz="215900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00000"/>
        <a:buFont typeface="Arial" panose="020B0604020202020204" pitchFamily="34" charset="0"/>
        <a:buChar char="-"/>
        <a:tabLst>
          <a:tab pos="86360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4pPr>
      <a:lvl5pPr marL="863600" indent="-2159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buClr>
          <a:schemeClr val="tx2"/>
        </a:buClr>
        <a:buFont typeface="Arial" panose="020B0604020202020204" pitchFamily="34" charset="0"/>
        <a:buChar char="-"/>
        <a:tabLst>
          <a:tab pos="895350" algn="l"/>
        </a:tabLst>
        <a:defRPr sz="1600" kern="1200">
          <a:solidFill>
            <a:schemeClr val="tx1"/>
          </a:solidFill>
          <a:latin typeface="Arial" panose="020B0604020202020204" pitchFamily="34" charset="0"/>
          <a:ea typeface="Arial" charset="0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tif"/><Relationship Id="rId7" Type="http://schemas.openxmlformats.org/officeDocument/2006/relationships/image" Target="../media/image25.png"/><Relationship Id="rId2" Type="http://schemas.openxmlformats.org/officeDocument/2006/relationships/image" Target="../media/image20.t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tif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3.jpg"/><Relationship Id="rId4" Type="http://schemas.openxmlformats.org/officeDocument/2006/relationships/image" Target="../media/image32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5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tiff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63.png"/><Relationship Id="rId7" Type="http://schemas.openxmlformats.org/officeDocument/2006/relationships/image" Target="../media/image6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66.png"/><Relationship Id="rId11" Type="http://schemas.openxmlformats.org/officeDocument/2006/relationships/image" Target="../media/image71.png"/><Relationship Id="rId5" Type="http://schemas.openxmlformats.org/officeDocument/2006/relationships/image" Target="../media/image65.png"/><Relationship Id="rId10" Type="http://schemas.openxmlformats.org/officeDocument/2006/relationships/image" Target="../media/image70.pn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jpg"/><Relationship Id="rId7" Type="http://schemas.openxmlformats.org/officeDocument/2006/relationships/image" Target="../media/image77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6.png"/><Relationship Id="rId11" Type="http://schemas.openxmlformats.org/officeDocument/2006/relationships/image" Target="../media/image81.png"/><Relationship Id="rId5" Type="http://schemas.openxmlformats.org/officeDocument/2006/relationships/image" Target="../media/image75.png"/><Relationship Id="rId10" Type="http://schemas.openxmlformats.org/officeDocument/2006/relationships/image" Target="../media/image80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3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84000" y="4904134"/>
            <a:ext cx="7877405" cy="906731"/>
          </a:xfrm>
        </p:spPr>
        <p:txBody>
          <a:bodyPr/>
          <a:lstStyle/>
          <a:p>
            <a:pPr>
              <a:lnSpc>
                <a:spcPct val="100000"/>
              </a:lnSpc>
              <a:spcBef>
                <a:spcPts val="1200"/>
              </a:spcBef>
            </a:pPr>
            <a:r>
              <a:rPr lang="zh-CN" altLang="en-US" dirty="0"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亚琛工业大学</a:t>
            </a:r>
            <a:br>
              <a:rPr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</a:br>
            <a:r>
              <a:rPr lang="en-US" altLang="zh-CN" sz="2800" dirty="0">
                <a:solidFill>
                  <a:srgbClr val="F6A8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3+1+2</a:t>
            </a:r>
            <a:r>
              <a:rPr lang="zh-CN" altLang="en-US" sz="2800" dirty="0">
                <a:solidFill>
                  <a:srgbClr val="F6A800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联合培养项目</a:t>
            </a:r>
            <a:br>
              <a:rPr lang="en-US" altLang="zh-CN" dirty="0"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</a:br>
            <a:endParaRPr lang="de-DE" dirty="0">
              <a:latin typeface="+mj-lt"/>
              <a:ea typeface="BM DoHyeon OTF" panose="020B0600000101010101" pitchFamily="34" charset="-127"/>
              <a:cs typeface="Mishafi Gold" pitchFamily="2" charset="-78"/>
            </a:endParaRPr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00" y="0"/>
            <a:ext cx="1585097" cy="1170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0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feld 6">
            <a:extLst>
              <a:ext uri="{FF2B5EF4-FFF2-40B4-BE49-F238E27FC236}">
                <a16:creationId xmlns:a16="http://schemas.microsoft.com/office/drawing/2014/main" id="{FEC48CFF-A9B7-2E40-A123-B5C10721454C}"/>
              </a:ext>
            </a:extLst>
          </p:cNvPr>
          <p:cNvSpPr txBox="1"/>
          <p:nvPr/>
        </p:nvSpPr>
        <p:spPr>
          <a:xfrm>
            <a:off x="3704114" y="3420502"/>
            <a:ext cx="5033976" cy="209281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德国亚琛工业大学</a:t>
            </a:r>
          </a:p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亚琛工大校际联合培养合作情况</a:t>
            </a:r>
            <a:endParaRPr lang="en-US" altLang="zh-CN" sz="20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亚琛工大联合培养项目介绍</a:t>
            </a:r>
            <a:endParaRPr lang="en-US" altLang="zh-CN" sz="2000" b="1" dirty="0">
              <a:solidFill>
                <a:schemeClr val="tx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1200"/>
              </a:spcAft>
              <a:buClr>
                <a:srgbClr val="0054A0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楷体"/>
              </a:rPr>
              <a:t>亚琛工大项目咨询报名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object 2"/>
          <p:cNvSpPr/>
          <p:nvPr/>
        </p:nvSpPr>
        <p:spPr>
          <a:xfrm>
            <a:off x="0" y="0"/>
            <a:ext cx="12192000" cy="25287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文本框 4"/>
          <p:cNvSpPr txBox="1"/>
          <p:nvPr/>
        </p:nvSpPr>
        <p:spPr>
          <a:xfrm>
            <a:off x="924233" y="2835727"/>
            <a:ext cx="24482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目录：</a:t>
            </a:r>
          </a:p>
        </p:txBody>
      </p:sp>
    </p:spTree>
    <p:extLst>
      <p:ext uri="{BB962C8B-B14F-4D97-AF65-F5344CB8AC3E}">
        <p14:creationId xmlns:p14="http://schemas.microsoft.com/office/powerpoint/2010/main" val="4032403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54000" y="1657421"/>
            <a:ext cx="11484000" cy="540000"/>
          </a:xfrm>
        </p:spPr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德国亚琛工业大学 </a:t>
            </a:r>
            <a:endParaRPr lang="de-DE" sz="2400" b="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pic>
        <p:nvPicPr>
          <p:cNvPr id="10" name="Grafik 41">
            <a:extLst>
              <a:ext uri="{FF2B5EF4-FFF2-40B4-BE49-F238E27FC236}">
                <a16:creationId xmlns:a16="http://schemas.microsoft.com/office/drawing/2014/main" id="{20B9E75A-6AFC-B55A-AC99-E5197FFE37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3998" y="3073674"/>
            <a:ext cx="3748919" cy="2224006"/>
          </a:xfrm>
          <a:prstGeom prst="rect">
            <a:avLst/>
          </a:prstGeom>
        </p:spPr>
      </p:pic>
      <p:pic>
        <p:nvPicPr>
          <p:cNvPr id="13" name="Grafik 5">
            <a:extLst>
              <a:ext uri="{FF2B5EF4-FFF2-40B4-BE49-F238E27FC236}">
                <a16:creationId xmlns:a16="http://schemas.microsoft.com/office/drawing/2014/main" id="{F98C5CF6-FDBE-2A2E-77BA-9DAB992E9F2C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089082" y="3073674"/>
            <a:ext cx="3748918" cy="2224006"/>
          </a:xfrm>
          <a:prstGeom prst="rect">
            <a:avLst/>
          </a:prstGeom>
        </p:spPr>
      </p:pic>
      <p:pic>
        <p:nvPicPr>
          <p:cNvPr id="15" name="Grafik 29">
            <a:extLst>
              <a:ext uri="{FF2B5EF4-FFF2-40B4-BE49-F238E27FC236}">
                <a16:creationId xmlns:a16="http://schemas.microsoft.com/office/drawing/2014/main" id="{9C92C733-A581-EA93-CF70-1E03890BC5A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-490"/>
          <a:stretch/>
        </p:blipFill>
        <p:spPr>
          <a:xfrm>
            <a:off x="4221540" y="3073674"/>
            <a:ext cx="3748919" cy="2224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8251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ject 2"/>
          <p:cNvSpPr/>
          <p:nvPr/>
        </p:nvSpPr>
        <p:spPr>
          <a:xfrm>
            <a:off x="0" y="0"/>
            <a:ext cx="12192000" cy="252873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552857" y="0"/>
            <a:ext cx="3301365" cy="6040120"/>
          </a:xfrm>
          <a:custGeom>
            <a:avLst/>
            <a:gdLst/>
            <a:ahLst/>
            <a:cxnLst/>
            <a:rect l="l" t="t" r="r" b="b"/>
            <a:pathLst>
              <a:path w="3301365" h="6040120">
                <a:moveTo>
                  <a:pt x="0" y="0"/>
                </a:moveTo>
                <a:lnTo>
                  <a:pt x="3300755" y="0"/>
                </a:lnTo>
                <a:lnTo>
                  <a:pt x="3300755" y="6040072"/>
                </a:lnTo>
                <a:lnTo>
                  <a:pt x="0" y="6040072"/>
                </a:lnTo>
                <a:lnTo>
                  <a:pt x="0" y="0"/>
                </a:lnTo>
                <a:close/>
              </a:path>
            </a:pathLst>
          </a:custGeom>
          <a:solidFill>
            <a:srgbClr val="E8F1FA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5" name="object 5"/>
          <p:cNvSpPr txBox="1"/>
          <p:nvPr/>
        </p:nvSpPr>
        <p:spPr>
          <a:xfrm>
            <a:off x="8947985" y="1615179"/>
            <a:ext cx="2634415" cy="1774204"/>
          </a:xfrm>
          <a:prstGeom prst="rect">
            <a:avLst/>
          </a:prstGeom>
        </p:spPr>
        <p:txBody>
          <a:bodyPr vert="horz" wrap="square" lIns="0" tIns="182245" rIns="0" bIns="0" rtlCol="0">
            <a:spAutoFit/>
          </a:bodyPr>
          <a:lstStyle/>
          <a:p>
            <a:pPr marL="283845">
              <a:lnSpc>
                <a:spcPct val="100000"/>
              </a:lnSpc>
              <a:spcBef>
                <a:spcPts val="1435"/>
              </a:spcBef>
            </a:pPr>
            <a:r>
              <a:rPr sz="2000" b="1" spc="-5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QS Ranking</a:t>
            </a:r>
            <a:r>
              <a:rPr sz="2000" b="1" spc="-70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sz="2000" b="1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</a:t>
            </a:r>
            <a:r>
              <a:rPr lang="en-US" sz="2000" b="1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endParaRPr sz="20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12700" marR="5080" algn="ctr">
              <a:lnSpc>
                <a:spcPts val="2300"/>
              </a:lnSpc>
              <a:spcBef>
                <a:spcPts val="160"/>
              </a:spcBef>
            </a:pPr>
            <a:r>
              <a:rPr lang="zh-CN" altLang="en-US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机械工程类全球第</a:t>
            </a:r>
            <a:r>
              <a:rPr lang="en-US" altLang="zh-CN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19</a:t>
            </a:r>
            <a:r>
              <a:rPr lang="zh-CN" altLang="en-US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，德国第</a:t>
            </a:r>
            <a:r>
              <a:rPr lang="en-US" altLang="zh-CN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</a:t>
            </a:r>
          </a:p>
          <a:p>
            <a:pPr marL="12700" marR="5080" algn="ctr">
              <a:lnSpc>
                <a:spcPts val="2300"/>
              </a:lnSpc>
              <a:spcBef>
                <a:spcPts val="160"/>
              </a:spcBef>
            </a:pPr>
            <a:r>
              <a:rPr lang="en-US" altLang="zh-CN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 </a:t>
            </a:r>
            <a:r>
              <a:rPr lang="zh-CN" altLang="en-US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土木与结构工程类德国第</a:t>
            </a:r>
            <a:r>
              <a:rPr lang="en-US" altLang="zh-CN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</a:t>
            </a:r>
          </a:p>
          <a:p>
            <a:pPr marL="12700" marR="5080" algn="ctr">
              <a:lnSpc>
                <a:spcPts val="2300"/>
              </a:lnSpc>
              <a:spcBef>
                <a:spcPts val="160"/>
              </a:spcBef>
            </a:pPr>
            <a:r>
              <a:rPr lang="zh-CN" altLang="en-US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材料科学德国第</a:t>
            </a:r>
            <a:r>
              <a:rPr lang="en-US" altLang="zh-CN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2</a:t>
            </a:r>
          </a:p>
          <a:p>
            <a:pPr marL="12700" marR="5080" algn="ctr">
              <a:lnSpc>
                <a:spcPts val="2300"/>
              </a:lnSpc>
              <a:spcBef>
                <a:spcPts val="160"/>
              </a:spcBef>
            </a:pPr>
            <a:r>
              <a:rPr lang="zh-CN" altLang="en-US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电气与电子工程德国第</a:t>
            </a:r>
            <a:r>
              <a:rPr lang="en-US" altLang="zh-CN" sz="1400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9061226" y="4407190"/>
            <a:ext cx="2279015" cy="1381084"/>
          </a:xfrm>
          <a:prstGeom prst="rect">
            <a:avLst/>
          </a:prstGeom>
        </p:spPr>
        <p:txBody>
          <a:bodyPr vert="horz" wrap="square" lIns="0" tIns="160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5"/>
              </a:spcBef>
            </a:pPr>
            <a:r>
              <a:rPr sz="2000" b="1" spc="-45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WiWo </a:t>
            </a:r>
            <a:r>
              <a:rPr sz="2000" b="1" spc="-5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Ranking </a:t>
            </a:r>
            <a:r>
              <a:rPr sz="2000" b="1" dirty="0">
                <a:solidFill>
                  <a:srgbClr val="00549F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2022</a:t>
            </a:r>
            <a:endParaRPr sz="2000" dirty="0"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  <a:p>
            <a:pPr marL="473075" marR="448309" algn="just">
              <a:lnSpc>
                <a:spcPct val="137100"/>
              </a:lnSpc>
              <a:spcBef>
                <a:spcPts val="190"/>
              </a:spcBef>
            </a:pPr>
            <a:r>
              <a:rPr sz="14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工业工程排名第1 电气工程排名第1 机械工程排名第2</a:t>
            </a:r>
            <a:endParaRPr sz="14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9762928" y="1009221"/>
            <a:ext cx="780223" cy="7802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819099" y="3802004"/>
            <a:ext cx="777310" cy="777309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482857" y="3097276"/>
            <a:ext cx="7086600" cy="2479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00"/>
              </a:spcBef>
              <a:buClr>
                <a:srgbClr val="0070C0"/>
              </a:buClr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11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所德国精英大学之一，连续三届入选的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6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所大学之一，并拥有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个精英集群</a:t>
            </a:r>
          </a:p>
          <a:p>
            <a:pPr marL="298450" indent="-285750">
              <a:lnSpc>
                <a:spcPct val="100000"/>
              </a:lnSpc>
              <a:spcBef>
                <a:spcPts val="1485"/>
              </a:spcBef>
              <a:buClr>
                <a:srgbClr val="0070C0"/>
              </a:buClr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9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所顶尖德国理工大学联盟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（TU9）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</a:p>
          <a:p>
            <a:pPr marL="298450" indent="-285750">
              <a:lnSpc>
                <a:spcPct val="100000"/>
              </a:lnSpc>
              <a:spcBef>
                <a:spcPts val="1585"/>
              </a:spcBef>
              <a:buClr>
                <a:srgbClr val="0070C0"/>
              </a:buClr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5</a:t>
            </a:r>
            <a:r>
              <a:rPr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所欧洲顶尖理工大学战略联盟</a:t>
            </a:r>
            <a:r>
              <a:rPr sz="1600" b="1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（IDEA）</a:t>
            </a:r>
            <a:r>
              <a:rPr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</a:p>
          <a:p>
            <a:pPr marL="298450" indent="-285750">
              <a:lnSpc>
                <a:spcPct val="100000"/>
              </a:lnSpc>
              <a:spcBef>
                <a:spcPts val="1560"/>
              </a:spcBef>
              <a:buClr>
                <a:srgbClr val="0070C0"/>
              </a:buClr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7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所欧洲顶尖工业管理者高校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（TIME）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之一</a:t>
            </a:r>
          </a:p>
          <a:p>
            <a:pPr marL="298450" indent="-285750">
              <a:lnSpc>
                <a:spcPct val="100000"/>
              </a:lnSpc>
              <a:spcBef>
                <a:spcPts val="1585"/>
              </a:spcBef>
              <a:buClr>
                <a:srgbClr val="0070C0"/>
              </a:buClr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6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位诺贝尔奖得主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，10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位莱布尼茨奖得主</a:t>
            </a:r>
          </a:p>
          <a:p>
            <a:pPr marL="298450" indent="-285750">
              <a:lnSpc>
                <a:spcPct val="100000"/>
              </a:lnSpc>
              <a:spcBef>
                <a:spcPts val="1585"/>
              </a:spcBef>
              <a:buClr>
                <a:srgbClr val="0070C0"/>
              </a:buClr>
              <a:buFont typeface="Arial"/>
              <a:buChar char="•"/>
              <a:tabLst>
                <a:tab pos="297815" algn="l"/>
                <a:tab pos="298450" algn="l"/>
              </a:tabLst>
            </a:pP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与工业企业界密切合作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，202</a:t>
            </a:r>
            <a:r>
              <a:rPr 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3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年学校总预算中</a:t>
            </a:r>
            <a:r>
              <a:rPr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50%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来自第三方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科研经费</a:t>
            </a:r>
            <a:endParaRPr sz="1600" dirty="0"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8839280" y="412468"/>
            <a:ext cx="27229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chemeClr val="tx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全球顶尖理工大学之一</a:t>
            </a:r>
          </a:p>
        </p:txBody>
      </p:sp>
    </p:spTree>
    <p:extLst>
      <p:ext uri="{BB962C8B-B14F-4D97-AF65-F5344CB8AC3E}">
        <p14:creationId xmlns:p14="http://schemas.microsoft.com/office/powerpoint/2010/main" val="3866598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el 9"/>
          <p:cNvSpPr>
            <a:spLocks noGrp="1"/>
          </p:cNvSpPr>
          <p:nvPr>
            <p:ph type="title"/>
          </p:nvPr>
        </p:nvSpPr>
        <p:spPr bwMode="auto">
          <a:xfrm>
            <a:off x="384000" y="216773"/>
            <a:ext cx="11484000" cy="543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zh-CN" altLang="en-US" sz="24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世界顶尖理工类大学之一，被誉为“欧洲麻省理工”</a:t>
            </a:r>
            <a:endParaRPr lang="de-DE" altLang="de-DE" sz="2400" b="0" dirty="0"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sp>
        <p:nvSpPr>
          <p:cNvPr id="6" name="Textfeld 12">
            <a:extLst>
              <a:ext uri="{FF2B5EF4-FFF2-40B4-BE49-F238E27FC236}">
                <a16:creationId xmlns:a16="http://schemas.microsoft.com/office/drawing/2014/main" id="{CC08B270-2D0C-7015-763E-21AAFBB6BB84}"/>
              </a:ext>
            </a:extLst>
          </p:cNvPr>
          <p:cNvSpPr txBox="1"/>
          <p:nvPr/>
        </p:nvSpPr>
        <p:spPr>
          <a:xfrm>
            <a:off x="6126000" y="4145685"/>
            <a:ext cx="1597828" cy="40011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Arial" panose="020B0604020202020204" pitchFamily="34" charset="0"/>
              </a:rPr>
              <a:t>10</a:t>
            </a:r>
            <a:r>
              <a:rPr lang="de-DE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Arial" panose="020B0604020202020204" pitchFamily="34" charset="0"/>
              </a:rPr>
              <a:t>,</a:t>
            </a:r>
            <a:r>
              <a:rPr lang="en-US" altLang="zh-CN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Arial" panose="020B0604020202020204" pitchFamily="34" charset="0"/>
              </a:rPr>
              <a:t>306</a:t>
            </a:r>
            <a:r>
              <a:rPr lang="de-DE" sz="5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Arial" panose="020B0604020202020204" pitchFamily="34" charset="0"/>
              </a:rPr>
              <a:t> </a:t>
            </a:r>
          </a:p>
          <a:p>
            <a:pPr algn="ctr"/>
            <a:r>
              <a:rPr lang="zh-CN" alt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Arial" panose="020B0604020202020204" pitchFamily="34" charset="0"/>
              </a:rPr>
              <a:t>员工</a:t>
            </a:r>
            <a:endParaRPr lang="de-DE" sz="900" b="1" dirty="0">
              <a:solidFill>
                <a:srgbClr val="000000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Arial" panose="020B0604020202020204" pitchFamily="34" charset="0"/>
            </a:endParaRPr>
          </a:p>
        </p:txBody>
      </p:sp>
      <p:sp>
        <p:nvSpPr>
          <p:cNvPr id="8" name="Textfeld 12">
            <a:extLst>
              <a:ext uri="{FF2B5EF4-FFF2-40B4-BE49-F238E27FC236}">
                <a16:creationId xmlns:a16="http://schemas.microsoft.com/office/drawing/2014/main" id="{D0CBF167-1175-CF7D-2AF8-C4A1D244A773}"/>
              </a:ext>
            </a:extLst>
          </p:cNvPr>
          <p:cNvSpPr txBox="1"/>
          <p:nvPr/>
        </p:nvSpPr>
        <p:spPr>
          <a:xfrm>
            <a:off x="10905345" y="4123423"/>
            <a:ext cx="975010" cy="538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12.55</a:t>
            </a:r>
            <a:endParaRPr lang="en-US" b="1" dirty="0">
              <a:solidFill>
                <a:srgbClr val="F6A800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algn="ctr"/>
            <a:r>
              <a:rPr lang="zh-CN" alt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总预算</a:t>
            </a:r>
            <a:endParaRPr lang="en-US" altLang="zh-CN" sz="900" b="1" dirty="0">
              <a:solidFill>
                <a:srgbClr val="000000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algn="ctr"/>
            <a:r>
              <a:rPr lang="de-DE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(</a:t>
            </a:r>
            <a:r>
              <a:rPr lang="zh-CN" alt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亿欧元</a:t>
            </a:r>
            <a:r>
              <a:rPr lang="de-DE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) </a:t>
            </a:r>
            <a:endParaRPr lang="en-US" sz="900" b="1" dirty="0">
              <a:solidFill>
                <a:srgbClr val="000000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grpSp>
        <p:nvGrpSpPr>
          <p:cNvPr id="9" name="组合 1">
            <a:extLst>
              <a:ext uri="{FF2B5EF4-FFF2-40B4-BE49-F238E27FC236}">
                <a16:creationId xmlns:a16="http://schemas.microsoft.com/office/drawing/2014/main" id="{40E30EC2-D8F0-4E49-CCEF-5E3005EB4950}"/>
              </a:ext>
            </a:extLst>
          </p:cNvPr>
          <p:cNvGrpSpPr/>
          <p:nvPr/>
        </p:nvGrpSpPr>
        <p:grpSpPr>
          <a:xfrm>
            <a:off x="6446632" y="2058817"/>
            <a:ext cx="5472346" cy="2493037"/>
            <a:chOff x="471407" y="1895677"/>
            <a:chExt cx="8045682" cy="3451335"/>
          </a:xfrm>
        </p:grpSpPr>
        <p:cxnSp>
          <p:nvCxnSpPr>
            <p:cNvPr id="10" name="Gerader Verbinder 40">
              <a:extLst>
                <a:ext uri="{FF2B5EF4-FFF2-40B4-BE49-F238E27FC236}">
                  <a16:creationId xmlns:a16="http://schemas.microsoft.com/office/drawing/2014/main" id="{0E505914-CBB9-A103-56EB-A572448E9487}"/>
                </a:ext>
              </a:extLst>
            </p:cNvPr>
            <p:cNvCxnSpPr/>
            <p:nvPr/>
          </p:nvCxnSpPr>
          <p:spPr>
            <a:xfrm>
              <a:off x="851712" y="4248590"/>
              <a:ext cx="6823587" cy="29496"/>
            </a:xfrm>
            <a:prstGeom prst="line">
              <a:avLst/>
            </a:prstGeom>
            <a:ln w="28575">
              <a:solidFill>
                <a:srgbClr val="00549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Textfeld 5">
              <a:extLst>
                <a:ext uri="{FF2B5EF4-FFF2-40B4-BE49-F238E27FC236}">
                  <a16:creationId xmlns:a16="http://schemas.microsoft.com/office/drawing/2014/main" id="{EEADBB2E-E7D1-B3CA-7BB3-D7E2DD65C3C6}"/>
                </a:ext>
              </a:extLst>
            </p:cNvPr>
            <p:cNvSpPr txBox="1"/>
            <p:nvPr/>
          </p:nvSpPr>
          <p:spPr>
            <a:xfrm>
              <a:off x="3833843" y="2846834"/>
              <a:ext cx="1355732" cy="593115"/>
            </a:xfrm>
            <a:prstGeom prst="rect">
              <a:avLst/>
            </a:prstGeom>
            <a:noFill/>
          </p:spPr>
          <p:txBody>
            <a:bodyPr wrap="square" rtlCol="0" anchor="ctr">
              <a:no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137</a:t>
              </a:r>
              <a:endParaRPr lang="de-DE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  <a:p>
              <a:pPr algn="ctr"/>
              <a:r>
                <a:rPr lang="zh-CN" altLang="en-US" sz="900" b="1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国家</a:t>
              </a:r>
              <a:endParaRPr lang="de-DE" sz="9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sp>
          <p:nvSpPr>
            <p:cNvPr id="12" name="Rechteck 2">
              <a:extLst>
                <a:ext uri="{FF2B5EF4-FFF2-40B4-BE49-F238E27FC236}">
                  <a16:creationId xmlns:a16="http://schemas.microsoft.com/office/drawing/2014/main" id="{4C241E1F-200E-F8CB-0CA3-B99F2352928D}"/>
                </a:ext>
              </a:extLst>
            </p:cNvPr>
            <p:cNvSpPr/>
            <p:nvPr/>
          </p:nvSpPr>
          <p:spPr>
            <a:xfrm>
              <a:off x="471407" y="2846835"/>
              <a:ext cx="1244999" cy="55390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de-DE" sz="1100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4</a:t>
              </a:r>
              <a:r>
                <a:rPr lang="en-US" altLang="zh-CN" sz="1100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4</a:t>
              </a:r>
              <a:r>
                <a:rPr lang="de-DE" sz="1100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,</a:t>
              </a:r>
              <a:r>
                <a:rPr lang="en-US" altLang="zh-CN" sz="1100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892</a:t>
              </a:r>
              <a:r>
                <a:rPr lang="de-DE" sz="500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 </a:t>
              </a:r>
            </a:p>
            <a:p>
              <a:pPr algn="ctr"/>
              <a:r>
                <a:rPr lang="zh-CN" altLang="en-US" sz="900" b="1" dirty="0">
                  <a:solidFill>
                    <a:srgbClr val="0000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在校生</a:t>
              </a:r>
              <a:endParaRPr lang="de-DE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sp>
          <p:nvSpPr>
            <p:cNvPr id="13" name="Textfeld 11">
              <a:extLst>
                <a:ext uri="{FF2B5EF4-FFF2-40B4-BE49-F238E27FC236}">
                  <a16:creationId xmlns:a16="http://schemas.microsoft.com/office/drawing/2014/main" id="{0DB232B9-07E8-178C-42DA-F61A1DAB39D6}"/>
                </a:ext>
              </a:extLst>
            </p:cNvPr>
            <p:cNvSpPr txBox="1"/>
            <p:nvPr/>
          </p:nvSpPr>
          <p:spPr>
            <a:xfrm>
              <a:off x="1960568" y="2846834"/>
              <a:ext cx="1703405" cy="553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lvl="0" algn="ctr"/>
              <a:r>
                <a:rPr lang="de-DE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1</a:t>
              </a:r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5</a:t>
              </a:r>
              <a:r>
                <a:rPr lang="de-DE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,</a:t>
              </a:r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270</a:t>
              </a:r>
              <a:endParaRPr lang="de-DE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  <a:p>
              <a:pPr lvl="0" algn="ctr"/>
              <a:r>
                <a:rPr lang="zh-CN" altLang="en-US" sz="900" b="1" dirty="0">
                  <a:solidFill>
                    <a:srgbClr val="0000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国际学生</a:t>
              </a:r>
              <a:endParaRPr 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cxnSp>
          <p:nvCxnSpPr>
            <p:cNvPr id="14" name="Gerader Verbinder 16">
              <a:extLst>
                <a:ext uri="{FF2B5EF4-FFF2-40B4-BE49-F238E27FC236}">
                  <a16:creationId xmlns:a16="http://schemas.microsoft.com/office/drawing/2014/main" id="{6399430E-CBF0-7B1C-2222-A59C26D5C03A}"/>
                </a:ext>
              </a:extLst>
            </p:cNvPr>
            <p:cNvCxnSpPr/>
            <p:nvPr/>
          </p:nvCxnSpPr>
          <p:spPr>
            <a:xfrm>
              <a:off x="1099916" y="2359201"/>
              <a:ext cx="6823587" cy="29496"/>
            </a:xfrm>
            <a:prstGeom prst="line">
              <a:avLst/>
            </a:prstGeom>
            <a:ln w="28575">
              <a:solidFill>
                <a:srgbClr val="00549F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Textfeld 11">
              <a:extLst>
                <a:ext uri="{FF2B5EF4-FFF2-40B4-BE49-F238E27FC236}">
                  <a16:creationId xmlns:a16="http://schemas.microsoft.com/office/drawing/2014/main" id="{9EFE2DB4-686C-5486-5C16-12DD5E33F4BC}"/>
                </a:ext>
              </a:extLst>
            </p:cNvPr>
            <p:cNvSpPr txBox="1"/>
            <p:nvPr/>
          </p:nvSpPr>
          <p:spPr>
            <a:xfrm>
              <a:off x="6970015" y="2846834"/>
              <a:ext cx="1547074" cy="553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9</a:t>
              </a:r>
              <a:r>
                <a:rPr lang="de-DE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,</a:t>
              </a:r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364</a:t>
              </a:r>
              <a:endParaRPr lang="de-DE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  <a:p>
              <a:pPr algn="ctr"/>
              <a:r>
                <a:rPr lang="zh-CN" altLang="en-US" sz="900" b="1" dirty="0">
                  <a:solidFill>
                    <a:srgbClr val="0000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新生人数</a:t>
              </a:r>
              <a:endParaRPr 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sp>
          <p:nvSpPr>
            <p:cNvPr id="16" name="Textfeld 12">
              <a:extLst>
                <a:ext uri="{FF2B5EF4-FFF2-40B4-BE49-F238E27FC236}">
                  <a16:creationId xmlns:a16="http://schemas.microsoft.com/office/drawing/2014/main" id="{0EEFF2EF-D868-BB28-9D27-3ECFDB877D73}"/>
                </a:ext>
              </a:extLst>
            </p:cNvPr>
            <p:cNvSpPr txBox="1"/>
            <p:nvPr/>
          </p:nvSpPr>
          <p:spPr>
            <a:xfrm>
              <a:off x="1719950" y="4765725"/>
              <a:ext cx="2186502" cy="553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569</a:t>
              </a:r>
            </a:p>
            <a:p>
              <a:pPr algn="ctr"/>
              <a:r>
                <a:rPr lang="zh-CN" altLang="en-US" sz="900" b="1" dirty="0">
                  <a:solidFill>
                    <a:srgbClr val="0000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教授</a:t>
              </a:r>
              <a:endParaRPr 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sp>
          <p:nvSpPr>
            <p:cNvPr id="17" name="Textfeld 10">
              <a:extLst>
                <a:ext uri="{FF2B5EF4-FFF2-40B4-BE49-F238E27FC236}">
                  <a16:creationId xmlns:a16="http://schemas.microsoft.com/office/drawing/2014/main" id="{E1043F76-FAB8-0D17-F0D2-AA981F3638B4}"/>
                </a:ext>
              </a:extLst>
            </p:cNvPr>
            <p:cNvSpPr txBox="1"/>
            <p:nvPr/>
          </p:nvSpPr>
          <p:spPr>
            <a:xfrm>
              <a:off x="4882554" y="2846835"/>
              <a:ext cx="2428522" cy="553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7</a:t>
              </a:r>
              <a:r>
                <a:rPr lang="de-DE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,</a:t>
              </a:r>
              <a:r>
                <a:rPr lang="en-US" altLang="zh-CN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293</a:t>
              </a:r>
              <a:endParaRPr lang="de-DE" b="1" dirty="0">
                <a:solidFill>
                  <a:srgbClr val="F6A8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  <a:p>
              <a:pPr algn="ctr"/>
              <a:r>
                <a:rPr lang="zh-CN" altLang="en-US" sz="900" b="1" dirty="0">
                  <a:solidFill>
                    <a:srgbClr val="0000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应届毕业生</a:t>
              </a:r>
              <a:endParaRPr 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pic>
          <p:nvPicPr>
            <p:cNvPr id="18" name="Grafik 59">
              <a:extLst>
                <a:ext uri="{FF2B5EF4-FFF2-40B4-BE49-F238E27FC236}">
                  <a16:creationId xmlns:a16="http://schemas.microsoft.com/office/drawing/2014/main" id="{D4D30892-9F9C-0B63-C177-0C0433E69CF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46816" y="1895677"/>
              <a:ext cx="900000" cy="929999"/>
            </a:xfrm>
            <a:prstGeom prst="rect">
              <a:avLst/>
            </a:prstGeom>
          </p:spPr>
        </p:pic>
        <p:pic>
          <p:nvPicPr>
            <p:cNvPr id="19" name="Grafik 60">
              <a:extLst>
                <a:ext uri="{FF2B5EF4-FFF2-40B4-BE49-F238E27FC236}">
                  <a16:creationId xmlns:a16="http://schemas.microsoft.com/office/drawing/2014/main" id="{FC99D376-5DD9-520E-5364-0AA33C27F9FA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3257" y="3765663"/>
              <a:ext cx="899999" cy="929999"/>
            </a:xfrm>
            <a:prstGeom prst="rect">
              <a:avLst/>
            </a:prstGeom>
          </p:spPr>
        </p:pic>
        <p:pic>
          <p:nvPicPr>
            <p:cNvPr id="20" name="Grafik 62">
              <a:extLst>
                <a:ext uri="{FF2B5EF4-FFF2-40B4-BE49-F238E27FC236}">
                  <a16:creationId xmlns:a16="http://schemas.microsoft.com/office/drawing/2014/main" id="{3034CECE-CEF7-DB98-1834-69BE4D8F8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624316" y="3762283"/>
              <a:ext cx="936000" cy="967199"/>
            </a:xfrm>
            <a:prstGeom prst="rect">
              <a:avLst/>
            </a:prstGeom>
          </p:spPr>
        </p:pic>
        <p:pic>
          <p:nvPicPr>
            <p:cNvPr id="21" name="Grafik 3">
              <a:extLst>
                <a:ext uri="{FF2B5EF4-FFF2-40B4-BE49-F238E27FC236}">
                  <a16:creationId xmlns:a16="http://schemas.microsoft.com/office/drawing/2014/main" id="{152577B9-B83E-8F6B-710C-073D4B299B0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353338" y="1910676"/>
              <a:ext cx="900000" cy="900000"/>
            </a:xfrm>
            <a:prstGeom prst="rect">
              <a:avLst/>
            </a:prstGeom>
          </p:spPr>
        </p:pic>
        <p:pic>
          <p:nvPicPr>
            <p:cNvPr id="22" name="Grafik 4">
              <a:extLst>
                <a:ext uri="{FF2B5EF4-FFF2-40B4-BE49-F238E27FC236}">
                  <a16:creationId xmlns:a16="http://schemas.microsoft.com/office/drawing/2014/main" id="{8C95CBF7-BE7B-30CF-DFF1-01D64D03485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93554" y="3804105"/>
              <a:ext cx="899999" cy="900000"/>
            </a:xfrm>
            <a:prstGeom prst="rect">
              <a:avLst/>
            </a:prstGeom>
          </p:spPr>
        </p:pic>
        <p:pic>
          <p:nvPicPr>
            <p:cNvPr id="23" name="Grafik 8">
              <a:extLst>
                <a:ext uri="{FF2B5EF4-FFF2-40B4-BE49-F238E27FC236}">
                  <a16:creationId xmlns:a16="http://schemas.microsoft.com/office/drawing/2014/main" id="{6A68D28E-625E-91CF-C51A-88663CEED57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4598" y="3795882"/>
              <a:ext cx="900000" cy="900000"/>
            </a:xfrm>
            <a:prstGeom prst="rect">
              <a:avLst/>
            </a:prstGeom>
          </p:spPr>
        </p:pic>
        <p:pic>
          <p:nvPicPr>
            <p:cNvPr id="24" name="Grafik 9">
              <a:extLst>
                <a:ext uri="{FF2B5EF4-FFF2-40B4-BE49-F238E27FC236}">
                  <a16:creationId xmlns:a16="http://schemas.microsoft.com/office/drawing/2014/main" id="{1C259192-244F-8453-201B-C222BB350DF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42598" y="1928676"/>
              <a:ext cx="864000" cy="864000"/>
            </a:xfrm>
            <a:prstGeom prst="rect">
              <a:avLst/>
            </a:prstGeom>
          </p:spPr>
        </p:pic>
        <p:sp>
          <p:nvSpPr>
            <p:cNvPr id="25" name="Textfeld 24">
              <a:extLst>
                <a:ext uri="{FF2B5EF4-FFF2-40B4-BE49-F238E27FC236}">
                  <a16:creationId xmlns:a16="http://schemas.microsoft.com/office/drawing/2014/main" id="{B68B0138-E0C8-0967-F801-D03829CF9E38}"/>
                </a:ext>
              </a:extLst>
            </p:cNvPr>
            <p:cNvSpPr txBox="1"/>
            <p:nvPr/>
          </p:nvSpPr>
          <p:spPr>
            <a:xfrm>
              <a:off x="5480878" y="4793104"/>
              <a:ext cx="1222875" cy="553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100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260</a:t>
              </a:r>
              <a:r>
                <a:rPr lang="de-DE" sz="1100" b="1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 </a:t>
              </a:r>
            </a:p>
            <a:p>
              <a:pPr algn="ctr"/>
              <a:r>
                <a:rPr lang="zh-CN" altLang="en-US" sz="900" b="1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研究所</a:t>
              </a:r>
              <a:endParaRPr lang="de-DE" sz="9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  <p:pic>
          <p:nvPicPr>
            <p:cNvPr id="26" name="Grafik 10">
              <a:extLst>
                <a:ext uri="{FF2B5EF4-FFF2-40B4-BE49-F238E27FC236}">
                  <a16:creationId xmlns:a16="http://schemas.microsoft.com/office/drawing/2014/main" id="{490117DD-560A-AC4C-69DF-C668C72EE60E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7293556" y="1910676"/>
              <a:ext cx="900000" cy="900000"/>
            </a:xfrm>
            <a:prstGeom prst="rect">
              <a:avLst/>
            </a:prstGeom>
          </p:spPr>
        </p:pic>
        <p:pic>
          <p:nvPicPr>
            <p:cNvPr id="27" name="Grafik 11">
              <a:extLst>
                <a:ext uri="{FF2B5EF4-FFF2-40B4-BE49-F238E27FC236}">
                  <a16:creationId xmlns:a16="http://schemas.microsoft.com/office/drawing/2014/main" id="{4F732933-1B63-0394-F4F6-AF79DB0B7E3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066215" y="3795882"/>
              <a:ext cx="899999" cy="900000"/>
            </a:xfrm>
            <a:prstGeom prst="rect">
              <a:avLst/>
            </a:prstGeom>
          </p:spPr>
        </p:pic>
        <p:sp>
          <p:nvSpPr>
            <p:cNvPr id="28" name="Textfeld 10">
              <a:extLst>
                <a:ext uri="{FF2B5EF4-FFF2-40B4-BE49-F238E27FC236}">
                  <a16:creationId xmlns:a16="http://schemas.microsoft.com/office/drawing/2014/main" id="{D7DCF3D6-C817-78F0-276B-2AA894A45424}"/>
                </a:ext>
              </a:extLst>
            </p:cNvPr>
            <p:cNvSpPr txBox="1"/>
            <p:nvPr/>
          </p:nvSpPr>
          <p:spPr>
            <a:xfrm>
              <a:off x="3838856" y="4776241"/>
              <a:ext cx="1350719" cy="55390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lvl1pPr marL="0" indent="0">
                <a:defRPr sz="1100"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de-DE" b="1" dirty="0">
                  <a:solidFill>
                    <a:srgbClr val="F6A8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10</a:t>
              </a:r>
              <a:endParaRPr lang="de-DE" sz="5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  <a:p>
              <a:pPr algn="ctr"/>
              <a:r>
                <a:rPr lang="zh-CN" altLang="en-US" sz="900" b="1" dirty="0">
                  <a:solidFill>
                    <a:srgbClr val="000000"/>
                  </a:solidFill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学院</a:t>
              </a:r>
              <a:endParaRPr lang="en-US" sz="900" b="1" dirty="0">
                <a:solidFill>
                  <a:srgbClr val="0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endParaRPr>
            </a:p>
          </p:txBody>
        </p:sp>
      </p:grpSp>
      <p:sp>
        <p:nvSpPr>
          <p:cNvPr id="29" name="文本框 4">
            <a:extLst>
              <a:ext uri="{FF2B5EF4-FFF2-40B4-BE49-F238E27FC236}">
                <a16:creationId xmlns:a16="http://schemas.microsoft.com/office/drawing/2014/main" id="{6EDB0CB2-1EFC-AB50-E55D-270F9F5A0813}"/>
              </a:ext>
            </a:extLst>
          </p:cNvPr>
          <p:cNvSpPr txBox="1"/>
          <p:nvPr/>
        </p:nvSpPr>
        <p:spPr>
          <a:xfrm>
            <a:off x="315778" y="918383"/>
            <a:ext cx="6895842" cy="4977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所德国精英大学之一，连续三届入选的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6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所大学之一，并拥有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3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个精英集群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9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所顶尖德国理工大学联盟（</a:t>
            </a:r>
            <a:r>
              <a:rPr kumimoji="1" lang="de-DE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TU9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）之一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5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所欧洲顶尖理工大学战略联盟（</a:t>
            </a:r>
            <a:r>
              <a:rPr kumimoji="1" lang="de-DE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IDEA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）之一</a:t>
            </a:r>
            <a:endParaRPr kumimoji="1" lang="de-DE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7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所欧洲顶尖工业管理者高校（</a:t>
            </a:r>
            <a:r>
              <a:rPr kumimoji="1" lang="de-DE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TIME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）之一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2025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年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QS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排名全球第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99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；其中：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                                                  </a:t>
            </a: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70000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机械工程全球第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19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、德国第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；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70000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土木与结构工程德国第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，化学工程德国第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3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70000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计算机科学与信息工程德国第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4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70000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电气与电子工程德国第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3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，矿业工程德国第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Bef>
                <a:spcPts val="0"/>
              </a:spcBef>
              <a:spcAft>
                <a:spcPts val="600"/>
              </a:spcAft>
              <a:buClr>
                <a:srgbClr val="0070C0"/>
              </a:buClr>
              <a:buSzPct val="70000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材料科学德国第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                                       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《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德国经济周刊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》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排名：机械、电子及自然科学全德国第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</a:t>
            </a: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6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位诺贝尔奖得主，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10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位莱布尼茨奖得主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Bef>
                <a:spcPts val="600"/>
              </a:spcBef>
              <a:spcAft>
                <a:spcPts val="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与工业企业界密切合作，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2024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年学校总预算中约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50%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来自第三方项目资金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30" name="Inhaltsplatzhalter 3">
            <a:extLst>
              <a:ext uri="{FF2B5EF4-FFF2-40B4-BE49-F238E27FC236}">
                <a16:creationId xmlns:a16="http://schemas.microsoft.com/office/drawing/2014/main" id="{7FF9A786-1A44-DA42-E3CD-4230A9F4108A}"/>
              </a:ext>
            </a:extLst>
          </p:cNvPr>
          <p:cNvSpPr txBox="1">
            <a:spLocks/>
          </p:cNvSpPr>
          <p:nvPr/>
        </p:nvSpPr>
        <p:spPr bwMode="auto">
          <a:xfrm>
            <a:off x="8991601" y="4769363"/>
            <a:ext cx="2776188" cy="30547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 algn="l" defTabSz="215900" rtl="0" eaLnBrk="1" fontAlgn="base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  <a:buClr>
                <a:schemeClr val="tx2"/>
              </a:buClr>
              <a:buFontTx/>
              <a:buNone/>
              <a:tabLst>
                <a:tab pos="215900" algn="l"/>
              </a:tabLst>
              <a:defRPr sz="2000" b="1" i="0" kern="1200">
                <a:solidFill>
                  <a:schemeClr val="tx1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1pPr>
            <a:lvl2pPr marL="216000" indent="180000" algn="l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Symbol" panose="05050102010706020507" pitchFamily="18" charset="2"/>
              <a:buChar char="-"/>
              <a:tabLst>
                <a:tab pos="431800" algn="l"/>
              </a:tabLst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2pPr>
            <a:lvl3pPr marL="432000" indent="180000" algn="l" defTabSz="21590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80000"/>
              <a:buFont typeface="Symbol" panose="05050102010706020507" pitchFamily="18" charset="2"/>
              <a:buChar char="-"/>
              <a:tabLst>
                <a:tab pos="6477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3pPr>
            <a:lvl4pPr marL="648000" indent="180000" algn="l" defTabSz="215900" rtl="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SzPct val="100000"/>
              <a:buFont typeface="Wingdings" panose="05000000000000000000" pitchFamily="2" charset="2"/>
              <a:buChar char="§"/>
              <a:tabLst>
                <a:tab pos="86360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4pPr>
            <a:lvl5pPr marL="864000" indent="1800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>
                <a:schemeClr val="tx2"/>
              </a:buClr>
              <a:buFont typeface="Arial" panose="020B0604020202020204" pitchFamily="34" charset="0"/>
              <a:buChar char="-"/>
              <a:tabLst>
                <a:tab pos="895350" algn="l"/>
              </a:tabLst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Arial" charset="0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spcBef>
                <a:spcPct val="0"/>
              </a:spcBef>
            </a:pPr>
            <a:r>
              <a:rPr lang="zh-CN" altLang="en-US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*</a:t>
            </a:r>
            <a:r>
              <a:rPr lang="en-US" altLang="zh-CN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2024/2025</a:t>
            </a:r>
            <a:r>
              <a:rPr lang="zh-CN" altLang="en-US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数据</a:t>
            </a:r>
            <a:endParaRPr lang="en-US" altLang="zh-CN" sz="1000" b="0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  <a:p>
            <a:pPr algn="r">
              <a:spcBef>
                <a:spcPct val="0"/>
              </a:spcBef>
            </a:pPr>
            <a:r>
              <a:rPr lang="en-US" altLang="zh-CN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2025</a:t>
            </a:r>
            <a:r>
              <a:rPr lang="zh-CN" altLang="en-US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年</a:t>
            </a:r>
            <a:r>
              <a:rPr lang="en-US" altLang="zh-CN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10</a:t>
            </a:r>
            <a:r>
              <a:rPr lang="zh-CN" altLang="en-US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月</a:t>
            </a:r>
            <a:r>
              <a:rPr lang="en-US" altLang="zh-CN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1</a:t>
            </a:r>
            <a:r>
              <a:rPr lang="zh-CN" altLang="en-US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日起新增第九学院</a:t>
            </a:r>
            <a:r>
              <a:rPr lang="en-US" altLang="zh-CN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-</a:t>
            </a:r>
            <a:r>
              <a:rPr lang="zh-CN" altLang="en-US" sz="10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计算机科学学院</a:t>
            </a:r>
            <a:endParaRPr lang="de-DE" altLang="de-DE" sz="1000" b="0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pic>
        <p:nvPicPr>
          <p:cNvPr id="37" name="Grafik 81">
            <a:extLst>
              <a:ext uri="{FF2B5EF4-FFF2-40B4-BE49-F238E27FC236}">
                <a16:creationId xmlns:a16="http://schemas.microsoft.com/office/drawing/2014/main" id="{BE0DB49C-3E0D-36D6-0612-6FF53C17536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885545" y="2082653"/>
            <a:ext cx="618272" cy="618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94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92000" cy="2313305"/>
          </a:xfrm>
          <a:custGeom>
            <a:avLst/>
            <a:gdLst/>
            <a:ahLst/>
            <a:cxnLst/>
            <a:rect l="l" t="t" r="r" b="b"/>
            <a:pathLst>
              <a:path w="12192000" h="2313305">
                <a:moveTo>
                  <a:pt x="0" y="0"/>
                </a:moveTo>
                <a:lnTo>
                  <a:pt x="12192000" y="0"/>
                </a:lnTo>
                <a:lnTo>
                  <a:pt x="12192000" y="2312987"/>
                </a:lnTo>
                <a:lnTo>
                  <a:pt x="0" y="2312987"/>
                </a:lnTo>
                <a:lnTo>
                  <a:pt x="0" y="0"/>
                </a:lnTo>
                <a:close/>
              </a:path>
            </a:pathLst>
          </a:custGeom>
          <a:solidFill>
            <a:srgbClr val="00549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481448" y="6208853"/>
            <a:ext cx="3393680" cy="49812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60363" y="6040437"/>
            <a:ext cx="11478260" cy="0"/>
          </a:xfrm>
          <a:custGeom>
            <a:avLst/>
            <a:gdLst/>
            <a:ahLst/>
            <a:cxnLst/>
            <a:rect l="l" t="t" r="r" b="b"/>
            <a:pathLst>
              <a:path w="11478260">
                <a:moveTo>
                  <a:pt x="0" y="0"/>
                </a:moveTo>
                <a:lnTo>
                  <a:pt x="11478118" y="0"/>
                </a:lnTo>
              </a:path>
            </a:pathLst>
          </a:custGeom>
          <a:ln w="6346">
            <a:solidFill>
              <a:srgbClr val="0000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6769563" y="6040437"/>
            <a:ext cx="3404985" cy="815974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372499" y="2412491"/>
            <a:ext cx="327660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德国亚琛工业大学</a:t>
            </a:r>
            <a:endParaRPr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404719" y="3105403"/>
            <a:ext cx="5283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dirty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被誉为“欧洲的麻省理工”</a:t>
            </a:r>
            <a:endParaRPr sz="1800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9860736" y="2479465"/>
            <a:ext cx="2040682" cy="6517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50894" y="3776614"/>
            <a:ext cx="5401913" cy="2114329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6098628" y="3575030"/>
            <a:ext cx="5598477" cy="211500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>
              <a:lnSpc>
                <a:spcPct val="151800"/>
              </a:lnSpc>
              <a:spcBef>
                <a:spcPts val="1105"/>
              </a:spcBef>
            </a:pPr>
            <a:r>
              <a:rPr lang="en-US" sz="1200" spc="38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Sans Serif"/>
              </a:rPr>
              <a:t>U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中国著名校友：</a:t>
            </a:r>
            <a:r>
              <a:rPr lang="zh-CN" altLang="en-US" sz="1600" b="1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中国科学院前院长路甬祥、教育部副部长韦钰、清华大学前校长王大中、北京科技大学前校长徐金梧</a:t>
            </a:r>
          </a:p>
          <a:p>
            <a:pPr marL="298450" marR="5080" indent="-285750">
              <a:lnSpc>
                <a:spcPct val="151800"/>
              </a:lnSpc>
              <a:spcBef>
                <a:spcPts val="1800"/>
              </a:spcBef>
            </a:pPr>
            <a:r>
              <a:rPr lang="en-US" altLang="zh-CN" sz="1600" spc="38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Sans Serif"/>
              </a:rPr>
              <a:t>u</a:t>
            </a:r>
            <a:r>
              <a:rPr lang="en-US" altLang="zh-CN" sz="1600" spc="450" dirty="0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Microsoft Sans Serif"/>
              </a:rPr>
              <a:t> </a:t>
            </a: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 Light"/>
              </a:rPr>
              <a:t>欧洲机电一体化研究中心、爱立信德国总部、诺基亚德国分部、福特欧洲总部、三菱德国电子中心等高科技公司均设在亚琛，飞利浦、联合科技等也在亚琛建立了分部</a:t>
            </a:r>
          </a:p>
        </p:txBody>
      </p:sp>
    </p:spTree>
    <p:extLst>
      <p:ext uri="{BB962C8B-B14F-4D97-AF65-F5344CB8AC3E}">
        <p14:creationId xmlns:p14="http://schemas.microsoft.com/office/powerpoint/2010/main" val="3926620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Titel 9"/>
          <p:cNvSpPr>
            <a:spLocks noGrp="1"/>
          </p:cNvSpPr>
          <p:nvPr>
            <p:ph type="title"/>
          </p:nvPr>
        </p:nvSpPr>
        <p:spPr bwMode="auto">
          <a:xfrm>
            <a:off x="384000" y="216773"/>
            <a:ext cx="11484000" cy="543600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compatLnSpc="1">
            <a:prstTxWarp prst="textNoShape">
              <a:avLst/>
            </a:prstTxWarp>
          </a:bodyPr>
          <a:lstStyle/>
          <a:p>
            <a:r>
              <a:rPr lang="zh-CN" altLang="en-US" sz="2400" b="0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科研实力重要指标：第三方科研经费</a:t>
            </a:r>
            <a:endParaRPr lang="de-DE" altLang="de-DE" sz="2400" b="0" dirty="0"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graphicFrame>
        <p:nvGraphicFramePr>
          <p:cNvPr id="2" name="Table 6">
            <a:extLst>
              <a:ext uri="{FF2B5EF4-FFF2-40B4-BE49-F238E27FC236}">
                <a16:creationId xmlns:a16="http://schemas.microsoft.com/office/drawing/2014/main" id="{66D1320B-F134-4C41-880E-6AE07151561C}"/>
              </a:ext>
            </a:extLst>
          </p:cNvPr>
          <p:cNvGraphicFramePr>
            <a:graphicFrameLocks noGrp="1"/>
          </p:cNvGraphicFramePr>
          <p:nvPr/>
        </p:nvGraphicFramePr>
        <p:xfrm>
          <a:off x="383999" y="2367658"/>
          <a:ext cx="5895444" cy="3019753"/>
        </p:xfrm>
        <a:graphic>
          <a:graphicData uri="http://schemas.openxmlformats.org/drawingml/2006/table">
            <a:tbl>
              <a:tblPr firstRow="1" bandRow="1">
                <a:tableStyleId>{0660B408-B3CF-4A94-85FC-2B1E0A45F4A2}</a:tableStyleId>
              </a:tblPr>
              <a:tblGrid>
                <a:gridCol w="900544">
                  <a:extLst>
                    <a:ext uri="{9D8B030D-6E8A-4147-A177-3AD203B41FA5}">
                      <a16:colId xmlns:a16="http://schemas.microsoft.com/office/drawing/2014/main" val="4103313335"/>
                    </a:ext>
                  </a:extLst>
                </a:gridCol>
                <a:gridCol w="1112017">
                  <a:extLst>
                    <a:ext uri="{9D8B030D-6E8A-4147-A177-3AD203B41FA5}">
                      <a16:colId xmlns:a16="http://schemas.microsoft.com/office/drawing/2014/main" val="322147480"/>
                    </a:ext>
                  </a:extLst>
                </a:gridCol>
                <a:gridCol w="647148">
                  <a:extLst>
                    <a:ext uri="{9D8B030D-6E8A-4147-A177-3AD203B41FA5}">
                      <a16:colId xmlns:a16="http://schemas.microsoft.com/office/drawing/2014/main" val="321348903"/>
                    </a:ext>
                  </a:extLst>
                </a:gridCol>
                <a:gridCol w="647147">
                  <a:extLst>
                    <a:ext uri="{9D8B030D-6E8A-4147-A177-3AD203B41FA5}">
                      <a16:colId xmlns:a16="http://schemas.microsoft.com/office/drawing/2014/main" val="2925115188"/>
                    </a:ext>
                  </a:extLst>
                </a:gridCol>
                <a:gridCol w="647147">
                  <a:extLst>
                    <a:ext uri="{9D8B030D-6E8A-4147-A177-3AD203B41FA5}">
                      <a16:colId xmlns:a16="http://schemas.microsoft.com/office/drawing/2014/main" val="1180630200"/>
                    </a:ext>
                  </a:extLst>
                </a:gridCol>
                <a:gridCol w="647147">
                  <a:extLst>
                    <a:ext uri="{9D8B030D-6E8A-4147-A177-3AD203B41FA5}">
                      <a16:colId xmlns:a16="http://schemas.microsoft.com/office/drawing/2014/main" val="2616550702"/>
                    </a:ext>
                  </a:extLst>
                </a:gridCol>
                <a:gridCol w="647147">
                  <a:extLst>
                    <a:ext uri="{9D8B030D-6E8A-4147-A177-3AD203B41FA5}">
                      <a16:colId xmlns:a16="http://schemas.microsoft.com/office/drawing/2014/main" val="4023923499"/>
                    </a:ext>
                  </a:extLst>
                </a:gridCol>
                <a:gridCol w="647147">
                  <a:extLst>
                    <a:ext uri="{9D8B030D-6E8A-4147-A177-3AD203B41FA5}">
                      <a16:colId xmlns:a16="http://schemas.microsoft.com/office/drawing/2014/main" val="1227096112"/>
                    </a:ext>
                  </a:extLst>
                </a:gridCol>
              </a:tblGrid>
              <a:tr h="438213">
                <a:tc gridSpan="2">
                  <a:txBody>
                    <a:bodyPr/>
                    <a:lstStyle/>
                    <a:p>
                      <a:pPr algn="ctr"/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solidFill>
                      <a:srgbClr val="00549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/>
                        <a:t>2019</a:t>
                      </a:r>
                      <a:endParaRPr lang="en-US" sz="1400" b="1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400" b="1" dirty="0"/>
                        <a:t>2020</a:t>
                      </a:r>
                      <a:endParaRPr lang="en-US" sz="1400" b="1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/>
                        <a:t>2021</a:t>
                      </a:r>
                      <a:endParaRPr lang="en-US" sz="1400" b="1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2022</a:t>
                      </a: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2023</a:t>
                      </a: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400" b="1" kern="1200" dirty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2024</a:t>
                      </a:r>
                      <a:endParaRPr lang="en-US" sz="1400" b="1" kern="1200" dirty="0">
                        <a:solidFill>
                          <a:schemeClr val="lt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54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4301967"/>
                  </a:ext>
                </a:extLst>
              </a:tr>
              <a:tr h="415865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>
                          <a:solidFill>
                            <a:schemeClr val="tx1"/>
                          </a:solidFill>
                        </a:rPr>
                        <a:t>亚琛工大</a:t>
                      </a:r>
                      <a:endParaRPr lang="en-US" sz="1400" b="0" i="0" dirty="0">
                        <a:solidFill>
                          <a:schemeClr val="tx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/>
                        <a:t>第三方科研经费</a:t>
                      </a:r>
                      <a:endParaRPr lang="en-US" sz="1000" b="0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5.06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/>
                        <a:t>4.87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/>
                        <a:t>5.54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6.07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6.18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6.25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4218967"/>
                  </a:ext>
                </a:extLst>
              </a:tr>
              <a:tr h="475997">
                <a:tc vMerge="1">
                  <a:txBody>
                    <a:bodyPr/>
                    <a:lstStyle/>
                    <a:p>
                      <a:pPr algn="ctr"/>
                      <a:endParaRPr lang="en-US" sz="14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/>
                        <a:t>其中</a:t>
                      </a:r>
                      <a:r>
                        <a:rPr lang="zh-CN" altLang="en-US" sz="1000" b="0" dirty="0"/>
                        <a:t> </a:t>
                      </a:r>
                      <a:r>
                        <a:rPr lang="en-US" sz="1000" b="0" dirty="0" err="1"/>
                        <a:t>工业界经费</a:t>
                      </a:r>
                      <a:endParaRPr lang="en-US" sz="1000" b="0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1.03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0.84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/>
                        <a:t>0.75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0.82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0.88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0.88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1546990"/>
                  </a:ext>
                </a:extLst>
              </a:tr>
              <a:tr h="415865">
                <a:tc rowSpan="2">
                  <a:txBody>
                    <a:bodyPr/>
                    <a:lstStyle/>
                    <a:p>
                      <a:pPr algn="ctr"/>
                      <a:r>
                        <a:rPr lang="zh-CN" altLang="en-US" sz="1400" b="0" dirty="0">
                          <a:solidFill>
                            <a:schemeClr val="tx1"/>
                          </a:solidFill>
                        </a:rPr>
                        <a:t>慕尼黑</a:t>
                      </a:r>
                      <a:endParaRPr lang="en-US" altLang="zh-CN" sz="1400" b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zh-CN" altLang="en-US" sz="1400" b="0" dirty="0">
                          <a:solidFill>
                            <a:schemeClr val="tx1"/>
                          </a:solidFill>
                        </a:rPr>
                        <a:t>工大</a:t>
                      </a:r>
                      <a:endParaRPr lang="en-US" sz="1400" b="0" i="0" dirty="0">
                        <a:solidFill>
                          <a:schemeClr val="tx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err="1"/>
                        <a:t>第三方科研经费</a:t>
                      </a:r>
                      <a:endParaRPr lang="en-US" sz="1000" b="0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3.79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3.98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/>
                        <a:t>4.30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4.64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4.80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5.44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4718773"/>
                  </a:ext>
                </a:extLst>
              </a:tr>
              <a:tr h="475997">
                <a:tc vMerge="1">
                  <a:txBody>
                    <a:bodyPr/>
                    <a:lstStyle/>
                    <a:p>
                      <a:pPr algn="ctr"/>
                      <a:endParaRPr lang="en-US" sz="14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 err="1"/>
                        <a:t>其中</a:t>
                      </a:r>
                      <a:r>
                        <a:rPr lang="zh-CN" altLang="en-US" sz="1000" b="0" dirty="0"/>
                        <a:t> </a:t>
                      </a:r>
                      <a:r>
                        <a:rPr lang="en-US" sz="1000" b="0" dirty="0" err="1"/>
                        <a:t>工业界经费</a:t>
                      </a:r>
                      <a:endParaRPr lang="en-US" sz="1000" b="0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0.50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0.48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/>
                        <a:t>0.53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0.54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0.58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0.58</a:t>
                      </a:r>
                      <a:endParaRPr lang="en-US" sz="12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8139171"/>
                  </a:ext>
                </a:extLst>
              </a:tr>
              <a:tr h="415865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dirty="0">
                          <a:solidFill>
                            <a:schemeClr val="tx1"/>
                          </a:solidFill>
                        </a:rPr>
                        <a:t>德累斯顿</a:t>
                      </a:r>
                      <a:endParaRPr lang="en-US" altLang="zh-CN" sz="1400" b="0" dirty="0">
                        <a:solidFill>
                          <a:schemeClr val="tx1"/>
                        </a:solidFill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CN" altLang="en-US" sz="1400" b="0" i="0" dirty="0">
                          <a:solidFill>
                            <a:schemeClr val="tx1"/>
                          </a:solidFill>
                          <a:latin typeface="Microsoft YaHei" panose="020B0503020204020204" pitchFamily="34" charset="-122"/>
                          <a:ea typeface="Microsoft YaHei" panose="020B0503020204020204" pitchFamily="34" charset="-122"/>
                        </a:rPr>
                        <a:t>工大</a:t>
                      </a:r>
                      <a:endParaRPr lang="en-US" sz="1400" b="0" i="0" dirty="0">
                        <a:solidFill>
                          <a:schemeClr val="tx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 err="1"/>
                        <a:t>第三方科研经费</a:t>
                      </a:r>
                      <a:endParaRPr lang="en-US" sz="1000" b="0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2.56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CN" sz="1200" b="0" dirty="0"/>
                        <a:t>3.35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b="0" dirty="0"/>
                        <a:t>3.25</a:t>
                      </a:r>
                      <a:endParaRPr lang="en-US" altLang="zh-CN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3.76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3.61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CN" sz="1200" b="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3.69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113238"/>
                  </a:ext>
                </a:extLst>
              </a:tr>
              <a:tr h="381951">
                <a:tc vMerge="1">
                  <a:txBody>
                    <a:bodyPr/>
                    <a:lstStyle/>
                    <a:p>
                      <a:pPr algn="ctr"/>
                      <a:endParaRPr lang="en-US" sz="1600" b="1" i="0" dirty="0">
                        <a:latin typeface="Microsoft YaHei" panose="020B0503020204020204" pitchFamily="34" charset="-122"/>
                        <a:ea typeface="Microsoft YaHei" panose="020B0503020204020204" pitchFamily="34" charset="-122"/>
                      </a:endParaRPr>
                    </a:p>
                  </a:txBody>
                  <a:tcPr anchor="ctr">
                    <a:solidFill>
                      <a:srgbClr val="96C1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kern="1200" dirty="0" err="1">
                          <a:solidFill>
                            <a:schemeClr val="tx1"/>
                          </a:solidFill>
                        </a:rPr>
                        <a:t>其中</a:t>
                      </a:r>
                      <a:r>
                        <a:rPr lang="zh-CN" altLang="en-US" sz="1000" b="0" kern="1200" dirty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US" sz="1000" b="0" kern="1200" dirty="0" err="1">
                          <a:solidFill>
                            <a:schemeClr val="tx1"/>
                          </a:solidFill>
                        </a:rPr>
                        <a:t>工业界经费</a:t>
                      </a:r>
                      <a:endParaRPr lang="en-US" sz="1000" b="0" i="0" kern="1200" dirty="0">
                        <a:solidFill>
                          <a:schemeClr val="tx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en-US" sz="1200" b="0" i="0" dirty="0" err="1">
                          <a:latin typeface="Microsoft YaHei Light" panose="020B0502040204020203" pitchFamily="34" charset="-122"/>
                          <a:ea typeface="Microsoft YaHei Light" panose="020B0502040204020203" pitchFamily="34" charset="-122"/>
                        </a:rPr>
                        <a:t>无具体信息</a:t>
                      </a:r>
                      <a:endParaRPr lang="en-US" sz="12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6C1E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solidFill>
                      <a:srgbClr val="96C1E3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 i="0" dirty="0">
                        <a:latin typeface="Microsoft YaHei Light" panose="020B0502040204020203" pitchFamily="34" charset="-122"/>
                        <a:ea typeface="Microsoft YaHei Light" panose="020B0502040204020203" pitchFamily="34" charset="-122"/>
                      </a:endParaRPr>
                    </a:p>
                  </a:txBody>
                  <a:tcPr anchor="ctr">
                    <a:solidFill>
                      <a:srgbClr val="96C1E3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200" b="0" i="0" kern="1200" dirty="0">
                        <a:solidFill>
                          <a:schemeClr val="dk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+mn-cs"/>
                      </a:endParaRPr>
                    </a:p>
                  </a:txBody>
                  <a:tcPr anchor="ctr"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1200" b="0" i="0" kern="1200" dirty="0">
                        <a:solidFill>
                          <a:schemeClr val="tx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zh-CN" sz="1200" b="0" i="0" kern="1200" dirty="0">
                        <a:solidFill>
                          <a:schemeClr val="tx1"/>
                        </a:solidFill>
                        <a:latin typeface="Microsoft YaHei" panose="020B0503020204020204" pitchFamily="34" charset="-122"/>
                        <a:ea typeface="Microsoft YaHei" panose="020B0503020204020204" pitchFamily="34" charset="-122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838627"/>
                  </a:ext>
                </a:extLst>
              </a:tr>
            </a:tbl>
          </a:graphicData>
        </a:graphic>
      </p:graphicFrame>
      <p:sp>
        <p:nvSpPr>
          <p:cNvPr id="31" name="文本框 51">
            <a:extLst>
              <a:ext uri="{FF2B5EF4-FFF2-40B4-BE49-F238E27FC236}">
                <a16:creationId xmlns:a16="http://schemas.microsoft.com/office/drawing/2014/main" id="{A82D8892-49E0-4D4C-88A7-0A6860B5D87D}"/>
              </a:ext>
            </a:extLst>
          </p:cNvPr>
          <p:cNvSpPr txBox="1"/>
          <p:nvPr/>
        </p:nvSpPr>
        <p:spPr>
          <a:xfrm>
            <a:off x="2318422" y="5522552"/>
            <a:ext cx="396102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zh-CN" altLang="en-US" sz="1100" dirty="0">
                <a:latin typeface="Microsoft YaHei UI Light" panose="020B0503020204020204" pitchFamily="34" charset="-122"/>
                <a:ea typeface="Microsoft YaHei UI Light" panose="020B0503020204020204" pitchFamily="34" charset="-122"/>
                <a:cs typeface="楷体"/>
              </a:rPr>
              <a:t>单位：亿欧元</a:t>
            </a:r>
            <a:endParaRPr kumimoji="1" lang="en-US" altLang="zh-CN" sz="1100" dirty="0">
              <a:latin typeface="Microsoft YaHei UI Light" panose="020B0503020204020204" pitchFamily="34" charset="-122"/>
              <a:ea typeface="Microsoft YaHei UI Light" panose="020B0503020204020204" pitchFamily="34" charset="-122"/>
              <a:cs typeface="楷体"/>
            </a:endParaRPr>
          </a:p>
          <a:p>
            <a:pPr algn="r"/>
            <a:r>
              <a:rPr kumimoji="1" lang="zh-CN" altLang="en-US" sz="11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数据来源：各校官网、年报</a:t>
            </a:r>
            <a:endParaRPr kumimoji="1" lang="en-US" altLang="zh-CN" sz="11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4" name="文本框 3">
            <a:extLst>
              <a:ext uri="{FF2B5EF4-FFF2-40B4-BE49-F238E27FC236}">
                <a16:creationId xmlns:a16="http://schemas.microsoft.com/office/drawing/2014/main" id="{E4408225-E396-5EF4-5853-33E375EEA5C4}"/>
              </a:ext>
            </a:extLst>
          </p:cNvPr>
          <p:cNvSpPr txBox="1"/>
          <p:nvPr/>
        </p:nvSpPr>
        <p:spPr>
          <a:xfrm>
            <a:off x="6772311" y="1062967"/>
            <a:ext cx="5215798" cy="47320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>
                <a:solidFill>
                  <a:srgbClr val="ECA235"/>
                </a:solidFill>
                <a:latin typeface="+mn-lt"/>
                <a:ea typeface="Microsoft YaHei" panose="020B0503020204020204" pitchFamily="34" charset="-122"/>
              </a:rPr>
              <a:t>DFG</a:t>
            </a:r>
            <a:r>
              <a:rPr lang="zh-CN" altLang="en-US" sz="1400" b="1" dirty="0">
                <a:solidFill>
                  <a:srgbClr val="ECA235"/>
                </a:solidFill>
                <a:latin typeface="+mn-lt"/>
                <a:ea typeface="Microsoft YaHei" panose="020B0503020204020204" pitchFamily="34" charset="-122"/>
              </a:rPr>
              <a:t>经费研究项目</a:t>
            </a:r>
            <a:endParaRPr lang="en-US" altLang="zh-CN" sz="1400" b="1" dirty="0">
              <a:solidFill>
                <a:srgbClr val="ECA235"/>
              </a:solidFill>
              <a:latin typeface="+mn-lt"/>
              <a:ea typeface="Microsoft YaHei" panose="020B0503020204020204" pitchFamily="34" charset="-122"/>
            </a:endParaRP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Reliable AI for Marine Robotics </a:t>
            </a: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Simulation in Multiscale Physical and Biological Systems </a:t>
            </a: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Automatic Generation of Chemical Models </a:t>
            </a: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Sustainable Product, Energy and Resource Recovery from Wastewater</a:t>
            </a:r>
          </a:p>
          <a:p>
            <a:endParaRPr lang="en-US" altLang="zh-CN" sz="1200" dirty="0">
              <a:latin typeface="+mn-lt"/>
              <a:ea typeface="Microsoft YaHei" panose="020B0503020204020204" pitchFamily="34" charset="-122"/>
            </a:endParaRPr>
          </a:p>
          <a:p>
            <a:r>
              <a:rPr lang="zh-CN" altLang="en-US" sz="1400" b="1" dirty="0">
                <a:solidFill>
                  <a:srgbClr val="ECA235"/>
                </a:solidFill>
                <a:latin typeface="+mn-lt"/>
                <a:ea typeface="Microsoft YaHei" panose="020B0503020204020204" pitchFamily="34" charset="-122"/>
              </a:rPr>
              <a:t>欧盟经费研究项目</a:t>
            </a:r>
            <a:endParaRPr lang="en-US" altLang="zh-CN" sz="1400" b="1" dirty="0">
              <a:solidFill>
                <a:srgbClr val="ECA235"/>
              </a:solidFill>
              <a:latin typeface="+mn-lt"/>
              <a:ea typeface="Microsoft YaHei" panose="020B0503020204020204" pitchFamily="34" charset="-122"/>
            </a:endParaRPr>
          </a:p>
          <a:p>
            <a:pPr marL="171450" indent="-171450">
              <a:spcAft>
                <a:spcPts val="300"/>
              </a:spcAft>
              <a:buClr>
                <a:srgbClr val="ECA235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Advancing Sustainability of Process Industries through Digital and HORIZON 2020 2020 2023 Circular Water Use Innovations </a:t>
            </a:r>
          </a:p>
          <a:p>
            <a:pPr marL="171450" indent="-171450">
              <a:spcAft>
                <a:spcPts val="300"/>
              </a:spcAft>
              <a:buClr>
                <a:srgbClr val="ECA235"/>
              </a:buClr>
              <a:buFont typeface="Arial" panose="020B0604020202020204" pitchFamily="34" charset="0"/>
              <a:buChar char="•"/>
            </a:pPr>
            <a:r>
              <a:rPr lang="en-US" altLang="zh-CN" sz="1300" dirty="0" err="1">
                <a:latin typeface="+mn-lt"/>
                <a:ea typeface="Microsoft YaHei" panose="020B0503020204020204" pitchFamily="34" charset="-122"/>
              </a:rPr>
              <a:t>PLATform</a:t>
            </a: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 for Operation of distribution Networks </a:t>
            </a:r>
          </a:p>
          <a:p>
            <a:pPr marL="171450" indent="-171450">
              <a:spcAft>
                <a:spcPts val="300"/>
              </a:spcAft>
              <a:buClr>
                <a:srgbClr val="ECA235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Integrated Planning of Multi-Energy Systems </a:t>
            </a:r>
          </a:p>
          <a:p>
            <a:pPr marL="171450" indent="-171450">
              <a:spcAft>
                <a:spcPts val="300"/>
              </a:spcAft>
              <a:buClr>
                <a:srgbClr val="ECA235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Controlling Fluid Resistances at Membranes 2016 - 2021 </a:t>
            </a:r>
          </a:p>
          <a:p>
            <a:pPr>
              <a:spcAft>
                <a:spcPts val="300"/>
              </a:spcAft>
            </a:pPr>
            <a:endParaRPr lang="en-US" altLang="zh-CN" sz="1200" dirty="0">
              <a:latin typeface="+mn-lt"/>
              <a:ea typeface="Microsoft YaHei" panose="020B0503020204020204" pitchFamily="34" charset="-122"/>
            </a:endParaRPr>
          </a:p>
          <a:p>
            <a:r>
              <a:rPr lang="zh-CN" altLang="en-US" sz="1400" b="1" dirty="0">
                <a:solidFill>
                  <a:srgbClr val="ECA235"/>
                </a:solidFill>
                <a:latin typeface="+mn-lt"/>
                <a:ea typeface="Microsoft YaHei" panose="020B0503020204020204" pitchFamily="34" charset="-122"/>
              </a:rPr>
              <a:t>工业界经费研究项目</a:t>
            </a:r>
            <a:endParaRPr lang="en-US" altLang="zh-CN" sz="1400" b="1" dirty="0">
              <a:solidFill>
                <a:srgbClr val="ECA235"/>
              </a:solidFill>
              <a:latin typeface="+mn-lt"/>
              <a:ea typeface="Microsoft YaHei" panose="020B0503020204020204" pitchFamily="34" charset="-122"/>
            </a:endParaRP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Deutsche Post AG : Optimization of Distribution Networks Faculty of Economics</a:t>
            </a: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Robert Bosch GmbH</a:t>
            </a:r>
            <a:r>
              <a:rPr lang="zh-CN" altLang="en-US" sz="1300" dirty="0">
                <a:latin typeface="+mn-lt"/>
                <a:ea typeface="Microsoft YaHei" panose="020B0503020204020204" pitchFamily="34" charset="-122"/>
              </a:rPr>
              <a:t>：</a:t>
            </a: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Production Engineering of E-Mobility Components Faculty of Mechanical Engineering </a:t>
            </a:r>
          </a:p>
          <a:p>
            <a:pPr marL="171450" indent="-171450">
              <a:spcAft>
                <a:spcPts val="30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Volkswagen AG </a:t>
            </a:r>
            <a:r>
              <a:rPr lang="zh-CN" altLang="en-US" sz="1300" dirty="0">
                <a:latin typeface="+mn-lt"/>
                <a:ea typeface="Microsoft YaHei" panose="020B0503020204020204" pitchFamily="34" charset="-122"/>
              </a:rPr>
              <a:t>：</a:t>
            </a: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Robust planning in medical care</a:t>
            </a:r>
            <a:r>
              <a:rPr lang="zh-CN" altLang="en-US" sz="1300" dirty="0">
                <a:latin typeface="+mn-lt"/>
                <a:ea typeface="Microsoft YaHei" panose="020B0503020204020204" pitchFamily="34" charset="-122"/>
              </a:rPr>
              <a:t> </a:t>
            </a:r>
            <a:r>
              <a:rPr lang="en-US" altLang="zh-CN" sz="1300" dirty="0">
                <a:latin typeface="+mn-lt"/>
                <a:ea typeface="Microsoft YaHei" panose="020B0503020204020204" pitchFamily="34" charset="-122"/>
              </a:rPr>
              <a:t>Faculty of Mathematics, Informatics and Natural Sciences</a:t>
            </a:r>
            <a:endParaRPr lang="en-US" altLang="zh-CN" sz="1300" dirty="0"/>
          </a:p>
        </p:txBody>
      </p:sp>
      <p:sp>
        <p:nvSpPr>
          <p:cNvPr id="3" name="文本框 28">
            <a:extLst>
              <a:ext uri="{FF2B5EF4-FFF2-40B4-BE49-F238E27FC236}">
                <a16:creationId xmlns:a16="http://schemas.microsoft.com/office/drawing/2014/main" id="{32D392C7-07D2-66AA-BA4B-319A46AC9B52}"/>
              </a:ext>
            </a:extLst>
          </p:cNvPr>
          <p:cNvSpPr txBox="1"/>
          <p:nvPr/>
        </p:nvSpPr>
        <p:spPr>
          <a:xfrm>
            <a:off x="383999" y="1062967"/>
            <a:ext cx="5895445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Aft>
                <a:spcPts val="120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根据德国联邦统计局数据，亚琛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工大的第三方科研经费</a:t>
            </a:r>
            <a:r>
              <a:rPr lang="zh-CN" altLang="en-US" sz="1500" b="1" dirty="0">
                <a:solidFill>
                  <a:srgbClr val="ECA235"/>
                </a:solidFill>
                <a:latin typeface="+mn-lt"/>
                <a:ea typeface="Microsoft YaHei" panose="020B0503020204020204" pitchFamily="34" charset="-122"/>
              </a:rPr>
              <a:t>常年位居全德高校第一</a:t>
            </a:r>
            <a:endParaRPr lang="en-US" altLang="zh-CN" sz="1500" b="1" dirty="0">
              <a:solidFill>
                <a:srgbClr val="ECA235"/>
              </a:solidFill>
              <a:latin typeface="+mn-lt"/>
              <a:ea typeface="Microsoft YaHei" panose="020B0503020204020204" pitchFamily="34" charset="-122"/>
            </a:endParaRPr>
          </a:p>
          <a:p>
            <a:pPr marL="285750" indent="-285750">
              <a:spcAft>
                <a:spcPts val="1200"/>
              </a:spcAft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德国高校第三方科研经费主要来源：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DFG(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德国科学基金会</a:t>
            </a:r>
            <a:r>
              <a:rPr kumimoji="1" lang="en-US" altLang="zh-CN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)</a:t>
            </a:r>
            <a:r>
              <a:rPr kumimoji="1" lang="zh-CN" altLang="en-US" sz="15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、欧盟、工业界、德国联邦政府、其他基金会等</a:t>
            </a:r>
            <a:endParaRPr kumimoji="1" lang="en-US" altLang="zh-CN" sz="15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</p:spTree>
    <p:extLst>
      <p:ext uri="{BB962C8B-B14F-4D97-AF65-F5344CB8AC3E}">
        <p14:creationId xmlns:p14="http://schemas.microsoft.com/office/powerpoint/2010/main" val="3486226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54000" y="1657421"/>
            <a:ext cx="11484000" cy="540000"/>
          </a:xfrm>
        </p:spPr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亚琛工大校际联合培养合作情况</a:t>
            </a:r>
            <a:endParaRPr lang="de-DE" sz="2400" b="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pic>
        <p:nvPicPr>
          <p:cNvPr id="4" name="Picture 3" descr="A picture containing indoor, automaton&#10;&#10;Description automatically generated">
            <a:extLst>
              <a:ext uri="{FF2B5EF4-FFF2-40B4-BE49-F238E27FC236}">
                <a16:creationId xmlns:a16="http://schemas.microsoft.com/office/drawing/2014/main" id="{8822760D-5793-EC4D-B4E1-2AFD6FDEB1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000" y="3090260"/>
            <a:ext cx="3748919" cy="2110318"/>
          </a:xfrm>
          <a:prstGeom prst="rect">
            <a:avLst/>
          </a:prstGeom>
        </p:spPr>
      </p:pic>
      <p:pic>
        <p:nvPicPr>
          <p:cNvPr id="5" name="Picture 4" descr="A picture containing text, person, indoor, appliance&#10;&#10;Description automatically generated">
            <a:extLst>
              <a:ext uri="{FF2B5EF4-FFF2-40B4-BE49-F238E27FC236}">
                <a16:creationId xmlns:a16="http://schemas.microsoft.com/office/drawing/2014/main" id="{3CD371EC-39A8-544C-8E78-C61CB95AF8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20973" y="3090260"/>
            <a:ext cx="3748919" cy="2110319"/>
          </a:xfrm>
          <a:prstGeom prst="rect">
            <a:avLst/>
          </a:prstGeom>
        </p:spPr>
      </p:pic>
      <p:pic>
        <p:nvPicPr>
          <p:cNvPr id="6" name="Picture 5" descr="A picture containing person, indoor&#10;&#10;Description automatically generated">
            <a:extLst>
              <a:ext uri="{FF2B5EF4-FFF2-40B4-BE49-F238E27FC236}">
                <a16:creationId xmlns:a16="http://schemas.microsoft.com/office/drawing/2014/main" id="{8850DFCD-F9DD-DD4E-B09E-979E2455850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87946" y="3090260"/>
            <a:ext cx="3749487" cy="21106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738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标题 2">
            <a:extLst>
              <a:ext uri="{FF2B5EF4-FFF2-40B4-BE49-F238E27FC236}">
                <a16:creationId xmlns:a16="http://schemas.microsoft.com/office/drawing/2014/main" id="{547FB26D-8D10-014F-A24C-66A7C4B34213}"/>
              </a:ext>
            </a:extLst>
          </p:cNvPr>
          <p:cNvSpPr>
            <a:spLocks noGrp="1"/>
          </p:cNvSpPr>
          <p:nvPr/>
        </p:nvSpPr>
        <p:spPr>
          <a:xfrm>
            <a:off x="378064" y="197433"/>
            <a:ext cx="11484000" cy="543600"/>
          </a:xfrm>
          <a:prstGeom prst="rect">
            <a:avLst/>
          </a:prstGeom>
        </p:spPr>
        <p:txBody>
          <a:bodyPr lIns="0" tIns="0" rIns="0" bIns="0" anchor="b" anchorCtr="0"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2000" b="1" kern="1200">
                <a:solidFill>
                  <a:schemeClr val="tx2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ea typeface="ＭＳ Ｐゴシック" charset="0"/>
                <a:cs typeface="Arial" panose="020B060402020202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亚琛工大</a:t>
            </a:r>
            <a:r>
              <a:rPr kumimoji="1" lang="en-US" altLang="zh-CN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4+2</a:t>
            </a:r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项目部分</a:t>
            </a:r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合作高校</a:t>
            </a:r>
          </a:p>
        </p:txBody>
      </p:sp>
      <p:sp>
        <p:nvSpPr>
          <p:cNvPr id="7" name="Textfeld 6">
            <a:extLst>
              <a:ext uri="{FF2B5EF4-FFF2-40B4-BE49-F238E27FC236}">
                <a16:creationId xmlns:a16="http://schemas.microsoft.com/office/drawing/2014/main" id="{0AEEBE00-922D-BA48-8067-4D1C85135B44}"/>
              </a:ext>
            </a:extLst>
          </p:cNvPr>
          <p:cNvSpPr txBox="1"/>
          <p:nvPr/>
        </p:nvSpPr>
        <p:spPr>
          <a:xfrm>
            <a:off x="987433" y="825702"/>
            <a:ext cx="2379234" cy="462137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北京工业大学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北京交通大学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北京科技大学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长安大学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大连理工大学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大连海事大学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电子科技大学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福州大学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哈尔滨工业大学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河海大学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华南理工大学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华南农业大学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华中农业大学</a:t>
            </a:r>
            <a:endParaRPr lang="de-DE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8" name="Textfeld 6">
            <a:extLst>
              <a:ext uri="{FF2B5EF4-FFF2-40B4-BE49-F238E27FC236}">
                <a16:creationId xmlns:a16="http://schemas.microsoft.com/office/drawing/2014/main" id="{287B31E0-95EC-A14C-A6D1-F61CEA7C9072}"/>
              </a:ext>
            </a:extLst>
          </p:cNvPr>
          <p:cNvSpPr txBox="1"/>
          <p:nvPr/>
        </p:nvSpPr>
        <p:spPr>
          <a:xfrm>
            <a:off x="4784568" y="825702"/>
            <a:ext cx="2379234" cy="449668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de-DE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华中科技大学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吉林大学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南京航空航天大学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南京理工大学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南京林业大学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内蒙古大学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青海大学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太原理工大学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上海大学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山西大学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山东大学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深圳大学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深圳技术大学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endParaRPr lang="zh-CN" altLang="en-US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9" name="Textfeld 6">
            <a:extLst>
              <a:ext uri="{FF2B5EF4-FFF2-40B4-BE49-F238E27FC236}">
                <a16:creationId xmlns:a16="http://schemas.microsoft.com/office/drawing/2014/main" id="{DE899E71-E088-509E-8E34-68CF6275C345}"/>
              </a:ext>
            </a:extLst>
          </p:cNvPr>
          <p:cNvSpPr txBox="1"/>
          <p:nvPr/>
        </p:nvSpPr>
        <p:spPr>
          <a:xfrm>
            <a:off x="8574782" y="825702"/>
            <a:ext cx="2982685" cy="48430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苏州大学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武汉大学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武汉理工大学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de-DE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西安电子</a:t>
            </a: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科技大学</a:t>
            </a:r>
            <a:endParaRPr lang="de-DE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西北工业大学</a:t>
            </a:r>
            <a:endParaRPr lang="de-DE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西南交通大学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郑州大学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中南大学</a:t>
            </a:r>
            <a:endParaRPr lang="en-US" altLang="zh-CN" sz="1700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中国地质大学（武汉）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rgbClr val="00549F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中国矿业大学（北京）</a:t>
            </a: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中国石油大学（北京）</a:t>
            </a:r>
            <a:endParaRPr lang="en-US" altLang="zh-CN" sz="1700" dirty="0">
              <a:solidFill>
                <a:schemeClr val="tx2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700" b="1" dirty="0">
                <a:solidFill>
                  <a:srgbClr val="C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中国石油大学（华东）</a:t>
            </a:r>
            <a:endParaRPr lang="en-US" altLang="zh-CN" sz="1700" b="1" dirty="0">
              <a:solidFill>
                <a:srgbClr val="C00000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en-US" altLang="zh-CN" sz="1700" dirty="0">
                <a:solidFill>
                  <a:schemeClr val="tx2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……</a:t>
            </a:r>
          </a:p>
        </p:txBody>
      </p:sp>
    </p:spTree>
    <p:extLst>
      <p:ext uri="{BB962C8B-B14F-4D97-AF65-F5344CB8AC3E}">
        <p14:creationId xmlns:p14="http://schemas.microsoft.com/office/powerpoint/2010/main" val="13341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354000" y="1657421"/>
            <a:ext cx="11484000" cy="540000"/>
          </a:xfrm>
        </p:spPr>
        <p:txBody>
          <a:bodyPr/>
          <a:lstStyle/>
          <a:p>
            <a:r>
              <a:rPr lang="zh-CN" altLang="en-US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亚琛工大</a:t>
            </a:r>
            <a:r>
              <a:rPr lang="en-US" altLang="zh-CN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3+1+2</a:t>
            </a:r>
            <a:r>
              <a:rPr lang="zh-CN" altLang="en-US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联合培养项目介绍</a:t>
            </a:r>
            <a:endParaRPr lang="de-DE" sz="2400" b="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F2B80F58-D05B-A54E-AE2D-A4FE2F6F8F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7143" y="2483932"/>
            <a:ext cx="11497713" cy="33969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547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384000" y="243994"/>
            <a:ext cx="11484000" cy="543600"/>
          </a:xfrm>
        </p:spPr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亚琛工业大学</a:t>
            </a:r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英授国际硕士</a:t>
            </a:r>
          </a:p>
        </p:txBody>
      </p:sp>
      <p:grpSp>
        <p:nvGrpSpPr>
          <p:cNvPr id="8" name="组合 7">
            <a:extLst>
              <a:ext uri="{FF2B5EF4-FFF2-40B4-BE49-F238E27FC236}">
                <a16:creationId xmlns:a16="http://schemas.microsoft.com/office/drawing/2014/main" id="{8995F812-76E5-2E56-5EF5-D2A6DE3FDA3A}"/>
              </a:ext>
            </a:extLst>
          </p:cNvPr>
          <p:cNvGrpSpPr/>
          <p:nvPr/>
        </p:nvGrpSpPr>
        <p:grpSpPr>
          <a:xfrm>
            <a:off x="6358355" y="1052204"/>
            <a:ext cx="5476462" cy="3549783"/>
            <a:chOff x="6331540" y="1114861"/>
            <a:chExt cx="5476462" cy="3549783"/>
          </a:xfrm>
        </p:grpSpPr>
        <p:sp>
          <p:nvSpPr>
            <p:cNvPr id="13" name="Rechteck 11">
              <a:extLst>
                <a:ext uri="{FF2B5EF4-FFF2-40B4-BE49-F238E27FC236}">
                  <a16:creationId xmlns:a16="http://schemas.microsoft.com/office/drawing/2014/main" id="{3BA996CB-02D0-B449-AFCC-7E6BA39D42B4}"/>
                </a:ext>
              </a:extLst>
            </p:cNvPr>
            <p:cNvSpPr/>
            <p:nvPr/>
          </p:nvSpPr>
          <p:spPr>
            <a:xfrm>
              <a:off x="6331541" y="3402279"/>
              <a:ext cx="5476461" cy="52631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dirty="0"/>
            </a:p>
          </p:txBody>
        </p:sp>
        <p:sp>
          <p:nvSpPr>
            <p:cNvPr id="14" name="Rechteck 10">
              <a:extLst>
                <a:ext uri="{FF2B5EF4-FFF2-40B4-BE49-F238E27FC236}">
                  <a16:creationId xmlns:a16="http://schemas.microsoft.com/office/drawing/2014/main" id="{67F5173A-4293-DB4A-A5BB-C41ED0FEF26B}"/>
                </a:ext>
              </a:extLst>
            </p:cNvPr>
            <p:cNvSpPr/>
            <p:nvPr/>
          </p:nvSpPr>
          <p:spPr>
            <a:xfrm>
              <a:off x="6331540" y="1114861"/>
              <a:ext cx="5476462" cy="526316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sp>
          <p:nvSpPr>
            <p:cNvPr id="15" name="文本框 4">
              <a:extLst>
                <a:ext uri="{FF2B5EF4-FFF2-40B4-BE49-F238E27FC236}">
                  <a16:creationId xmlns:a16="http://schemas.microsoft.com/office/drawing/2014/main" id="{A4429D2E-92EC-3C44-8C47-633EE2830D03}"/>
                </a:ext>
              </a:extLst>
            </p:cNvPr>
            <p:cNvSpPr txBox="1"/>
            <p:nvPr/>
          </p:nvSpPr>
          <p:spPr>
            <a:xfrm>
              <a:off x="6432225" y="1185474"/>
              <a:ext cx="5182774" cy="148470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kumimoji="1" lang="zh-CN" altLang="en-US" sz="2000" b="1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楷体"/>
                </a:rPr>
                <a:t>工程类硕士</a:t>
              </a:r>
              <a:endParaRPr kumimoji="1" lang="en-US" altLang="zh-CN" dirty="0"/>
            </a:p>
            <a:p>
              <a:pPr marL="285750" indent="-285750">
                <a:lnSpc>
                  <a:spcPct val="130000"/>
                </a:lnSpc>
                <a:buClr>
                  <a:srgbClr val="F6A800"/>
                </a:buClr>
                <a:buSzPct val="70000"/>
                <a:buFont typeface="Arial" panose="020B0604020202020204" pitchFamily="34" charset="0"/>
                <a:buChar char="•"/>
              </a:pPr>
              <a:r>
                <a:rPr kumimoji="1" lang="zh-CN" altLang="en-US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机械工程计算机辅助设计与制造</a:t>
              </a:r>
              <a:r>
                <a:rPr kumimoji="1" lang="en-US" altLang="zh-CN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 (CAME)</a:t>
              </a:r>
            </a:p>
            <a:p>
              <a:pPr marL="285750" indent="-285750">
                <a:lnSpc>
                  <a:spcPct val="130000"/>
                </a:lnSpc>
                <a:buClr>
                  <a:srgbClr val="F6A800"/>
                </a:buClr>
                <a:buSzPct val="70000"/>
                <a:buFont typeface="Arial" panose="020B0604020202020204" pitchFamily="34" charset="0"/>
                <a:buChar char="•"/>
              </a:pPr>
              <a:r>
                <a:rPr kumimoji="1" lang="zh-CN" altLang="en-US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智能制造工程</a:t>
              </a:r>
              <a:r>
                <a:rPr kumimoji="1" lang="en-US" altLang="zh-CN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 (SPE)</a:t>
              </a:r>
            </a:p>
            <a:p>
              <a:pPr marL="285750" indent="-285750">
                <a:lnSpc>
                  <a:spcPct val="130000"/>
                </a:lnSpc>
                <a:buClr>
                  <a:srgbClr val="F6A800"/>
                </a:buClr>
                <a:buSzPct val="70000"/>
                <a:buFont typeface="Arial" panose="020B0604020202020204" pitchFamily="34" charset="0"/>
                <a:buChar char="•"/>
              </a:pPr>
              <a:r>
                <a:rPr kumimoji="1" lang="zh-CN" altLang="en-US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机器人系统工程</a:t>
              </a:r>
              <a:r>
                <a:rPr kumimoji="1" lang="en-US" altLang="zh-CN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 (</a:t>
              </a:r>
              <a:r>
                <a:rPr kumimoji="1" lang="en-US" altLang="zh-CN" sz="1600" dirty="0" err="1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RoboSys</a:t>
              </a:r>
              <a:r>
                <a:rPr kumimoji="1" lang="en-US" altLang="zh-CN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)</a:t>
              </a:r>
            </a:p>
          </p:txBody>
        </p:sp>
        <p:sp>
          <p:nvSpPr>
            <p:cNvPr id="16" name="文本框 5">
              <a:extLst>
                <a:ext uri="{FF2B5EF4-FFF2-40B4-BE49-F238E27FC236}">
                  <a16:creationId xmlns:a16="http://schemas.microsoft.com/office/drawing/2014/main" id="{A7C8FAC9-9A3B-7642-BD9D-3032BF2344F5}"/>
                </a:ext>
              </a:extLst>
            </p:cNvPr>
            <p:cNvSpPr txBox="1"/>
            <p:nvPr/>
          </p:nvSpPr>
          <p:spPr>
            <a:xfrm>
              <a:off x="6432225" y="3470471"/>
              <a:ext cx="4739489" cy="11941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1200"/>
                </a:spcAft>
              </a:pPr>
              <a:r>
                <a:rPr kumimoji="1" lang="zh-CN" altLang="en-US" sz="2000" b="1" dirty="0">
                  <a:solidFill>
                    <a:schemeClr val="bg1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楷体"/>
                </a:rPr>
                <a:t>工程管理类硕士</a:t>
              </a:r>
              <a:endParaRPr kumimoji="1" lang="en-US" altLang="zh-CN" dirty="0">
                <a:latin typeface="楷体"/>
                <a:ea typeface="楷体"/>
                <a:cs typeface="楷体"/>
              </a:endParaRPr>
            </a:p>
            <a:p>
              <a:pPr marL="285750" indent="-285750">
                <a:lnSpc>
                  <a:spcPct val="130000"/>
                </a:lnSpc>
                <a:buClr>
                  <a:srgbClr val="F6A800"/>
                </a:buClr>
                <a:buSzPct val="70000"/>
                <a:buFont typeface="Arial" panose="020B0604020202020204" pitchFamily="34" charset="0"/>
                <a:buChar char="•"/>
              </a:pPr>
              <a:r>
                <a:rPr kumimoji="1" lang="zh-CN" altLang="en-US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机械工程数字化工业管理</a:t>
              </a:r>
              <a:r>
                <a:rPr kumimoji="1" lang="en-US" altLang="zh-CN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(MME-CAME)</a:t>
              </a:r>
            </a:p>
            <a:p>
              <a:pPr marL="285750" indent="-285750">
                <a:lnSpc>
                  <a:spcPct val="130000"/>
                </a:lnSpc>
                <a:buClr>
                  <a:srgbClr val="F6A800"/>
                </a:buClr>
                <a:buSzPct val="70000"/>
                <a:buFont typeface="Arial" panose="020B0604020202020204" pitchFamily="34" charset="0"/>
                <a:buChar char="•"/>
              </a:pPr>
              <a:r>
                <a:rPr kumimoji="1" lang="zh-CN" altLang="en-US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先进制造技术与工业管理</a:t>
              </a:r>
              <a:r>
                <a:rPr kumimoji="1" lang="en-US" altLang="zh-CN" sz="1600" dirty="0">
                  <a:latin typeface="Microsoft YaHei Light" panose="020B0502040204020203" pitchFamily="34" charset="-122"/>
                  <a:ea typeface="Microsoft YaHei Light" panose="020B0502040204020203" pitchFamily="34" charset="-122"/>
                  <a:cs typeface="楷体"/>
                </a:rPr>
                <a:t>(MME-PS)</a:t>
              </a:r>
              <a:endParaRPr kumimoji="1"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</a:endParaRPr>
            </a:p>
          </p:txBody>
        </p:sp>
      </p:grpSp>
      <p:sp>
        <p:nvSpPr>
          <p:cNvPr id="2" name="Textfeld 6">
            <a:extLst>
              <a:ext uri="{FF2B5EF4-FFF2-40B4-BE49-F238E27FC236}">
                <a16:creationId xmlns:a16="http://schemas.microsoft.com/office/drawing/2014/main" id="{325524D2-9C49-2D83-E6B2-B07169A579AA}"/>
              </a:ext>
            </a:extLst>
          </p:cNvPr>
          <p:cNvSpPr txBox="1"/>
          <p:nvPr/>
        </p:nvSpPr>
        <p:spPr>
          <a:xfrm>
            <a:off x="317409" y="1922488"/>
            <a:ext cx="5948628" cy="21854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50000"/>
              </a:lnSpc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授课地点：</a:t>
            </a:r>
            <a:r>
              <a:rPr kumimoji="1" lang="de-DE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亚琛工业大学</a:t>
            </a:r>
            <a:endParaRPr kumimoji="1"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常规学制：</a:t>
            </a:r>
            <a:r>
              <a:rPr kumimoji="1" lang="de-DE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2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年（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4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个学期）</a:t>
            </a:r>
            <a:endParaRPr kumimoji="1"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授课语言：</a:t>
            </a:r>
            <a:r>
              <a:rPr kumimoji="1" lang="de-DE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英语</a:t>
            </a:r>
            <a:endParaRPr kumimoji="1"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学费：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       </a:t>
            </a:r>
            <a:r>
              <a:rPr kumimoji="1" lang="de-DE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6000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欧元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/</a:t>
            </a:r>
            <a:r>
              <a:rPr kumimoji="1" lang="zh-CN" altLang="de-DE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学期</a:t>
            </a:r>
            <a:endParaRPr kumimoji="1"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285750" indent="-285750">
              <a:lnSpc>
                <a:spcPct val="150000"/>
              </a:lnSpc>
              <a:buClr>
                <a:srgbClr val="0070C0"/>
              </a:buClr>
              <a:buSzPct val="70000"/>
              <a:buFont typeface="Wingdings 3" panose="05040102010807070707" pitchFamily="18" charset="2"/>
              <a:buChar char="u"/>
            </a:pP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教学形式：</a:t>
            </a:r>
            <a:r>
              <a:rPr kumimoji="1" lang="de-DE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	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讲授课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+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练习课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+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实习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+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项目设计</a:t>
            </a:r>
            <a:r>
              <a:rPr kumimoji="1"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/</a:t>
            </a:r>
            <a:r>
              <a:rPr kumimoji="1"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毕业论文</a:t>
            </a:r>
            <a:endParaRPr kumimoji="1"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pic>
        <p:nvPicPr>
          <p:cNvPr id="7" name="图片 6" descr="文本&#10;&#10;描述已自动生成">
            <a:extLst>
              <a:ext uri="{FF2B5EF4-FFF2-40B4-BE49-F238E27FC236}">
                <a16:creationId xmlns:a16="http://schemas.microsoft.com/office/drawing/2014/main" id="{09901E82-DBF5-39B8-88DA-85F682D51F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449" y="4460145"/>
            <a:ext cx="5282100" cy="1203145"/>
          </a:xfrm>
          <a:prstGeom prst="rect">
            <a:avLst/>
          </a:prstGeom>
        </p:spPr>
      </p:pic>
      <p:sp>
        <p:nvSpPr>
          <p:cNvPr id="9" name="内容占位符 6">
            <a:extLst>
              <a:ext uri="{FF2B5EF4-FFF2-40B4-BE49-F238E27FC236}">
                <a16:creationId xmlns:a16="http://schemas.microsoft.com/office/drawing/2014/main" id="{CF29F141-FF86-FA92-9257-2D83B5621A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000" y="1266419"/>
            <a:ext cx="4488251" cy="526315"/>
          </a:xfrm>
        </p:spPr>
        <p:txBody>
          <a:bodyPr/>
          <a:lstStyle/>
          <a:p>
            <a:r>
              <a:rPr kumimoji="1" lang="zh-CN" altLang="en-US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亚琛工大英授硕士重要信息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60762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工程类硕士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4001" y="986011"/>
            <a:ext cx="674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机械工程计算机辅助设计与制造</a:t>
            </a:r>
            <a:r>
              <a:rPr kumimoji="1" lang="en-US" altLang="zh-CN" sz="2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(CAME</a:t>
            </a:r>
            <a:r>
              <a:rPr kumimoji="1" lang="en-US" altLang="zh-CN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)</a:t>
            </a:r>
            <a:endParaRPr kumimoji="1" lang="en-US" altLang="zh-CN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4000" y="2080528"/>
            <a:ext cx="3024982" cy="419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i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机械工程学院通用力学研究所</a:t>
            </a:r>
            <a:endParaRPr lang="en-US" altLang="zh-CN" sz="1600" i="1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BF6221F-DEE5-DF4C-8531-EE394A868AC0}"/>
              </a:ext>
            </a:extLst>
          </p:cNvPr>
          <p:cNvSpPr txBox="1"/>
          <p:nvPr/>
        </p:nvSpPr>
        <p:spPr>
          <a:xfrm>
            <a:off x="3820368" y="1481267"/>
            <a:ext cx="8047631" cy="24203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针对未来学科交叉的高度融合，结合电动汽车和智能制造的发展趋势，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培养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行业新型仿真工程师和专业研究人才。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机械设计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开发和应用创新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产品设计理论，计算方法和人工智能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高效的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实现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未来更复杂的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机械结构和系统的构造及设计。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机械制造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结合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现代工业先进生产制造技术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发展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和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虚拟现实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系统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的应用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，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实施工业</a:t>
            </a: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4.0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变革下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制造技术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的智能化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、生产系统和工业管理</a:t>
            </a:r>
            <a:r>
              <a:rPr lang="zh-CN" altLang="de-DE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的数字化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。</a:t>
            </a:r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C57F31C1-3D43-A14B-9C83-26E989E1C3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171" y="1566317"/>
            <a:ext cx="2818690" cy="687428"/>
          </a:xfrm>
          <a:prstGeom prst="rect">
            <a:avLst/>
          </a:prstGeom>
        </p:spPr>
      </p:pic>
      <p:sp>
        <p:nvSpPr>
          <p:cNvPr id="4" name="Textfeld 6">
            <a:extLst>
              <a:ext uri="{FF2B5EF4-FFF2-40B4-BE49-F238E27FC236}">
                <a16:creationId xmlns:a16="http://schemas.microsoft.com/office/drawing/2014/main" id="{D788773E-124F-7C94-F1E8-4695B311A02A}"/>
              </a:ext>
            </a:extLst>
          </p:cNvPr>
          <p:cNvSpPr txBox="1"/>
          <p:nvPr/>
        </p:nvSpPr>
        <p:spPr>
          <a:xfrm>
            <a:off x="384000" y="2607584"/>
            <a:ext cx="3496367" cy="97992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de-DE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创新医疗器械，电动汽车和航空航天飞行器</a:t>
            </a: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的设计、应用和优化</a:t>
            </a:r>
            <a:endParaRPr lang="en-US" altLang="zh-CN" sz="1200" i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de-DE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大型计算仿真软件开发工程师和仿真专家</a:t>
            </a:r>
            <a:endParaRPr lang="de-DE" altLang="zh-CN" sz="1200" i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pic>
        <p:nvPicPr>
          <p:cNvPr id="9" name="Picture 2" descr="Person walking with a rollator">
            <a:extLst>
              <a:ext uri="{FF2B5EF4-FFF2-40B4-BE49-F238E27FC236}">
                <a16:creationId xmlns:a16="http://schemas.microsoft.com/office/drawing/2014/main" id="{763D1B1B-7C0B-F4AB-E5C4-7F60D0E48A4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893270" y="4155418"/>
            <a:ext cx="3421929" cy="1713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图片 1">
            <a:extLst>
              <a:ext uri="{FF2B5EF4-FFF2-40B4-BE49-F238E27FC236}">
                <a16:creationId xmlns:a16="http://schemas.microsoft.com/office/drawing/2014/main" id="{E0B6F492-BD3E-A128-8D63-04D8E6B94BC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371735" y="4145992"/>
            <a:ext cx="4496264" cy="17151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>
            <a:extLst>
              <a:ext uri="{FF2B5EF4-FFF2-40B4-BE49-F238E27FC236}">
                <a16:creationId xmlns:a16="http://schemas.microsoft.com/office/drawing/2014/main" id="{ABF4AAA5-AA1D-6F24-78FB-095671E0A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001" y="3475208"/>
            <a:ext cx="3563342" cy="247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154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工程类硕士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4001" y="986011"/>
            <a:ext cx="67448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智能制造工程</a:t>
            </a:r>
            <a:r>
              <a:rPr kumimoji="1" lang="en-US" altLang="zh-CN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(SPE)</a:t>
            </a:r>
          </a:p>
          <a:p>
            <a:endParaRPr kumimoji="1" lang="en-US" altLang="zh-CN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BF6221F-DEE5-DF4C-8531-EE394A868AC0}"/>
              </a:ext>
            </a:extLst>
          </p:cNvPr>
          <p:cNvSpPr txBox="1"/>
          <p:nvPr/>
        </p:nvSpPr>
        <p:spPr>
          <a:xfrm>
            <a:off x="3820368" y="1412464"/>
            <a:ext cx="8047631" cy="25742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面向未来的智能制造，学习物联网与先进制造工程的开发、设计和管理；涵盖当今欧洲及全球工业相关重大课题。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智能工厂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所有厂房、产品及生产流程互联的自组织工厂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增材制造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最新技术和材料的制造。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电动交通工具生产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交通工具全球趋势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endParaRPr lang="zh-CN" altLang="en-US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4" name="Textfeld 6">
            <a:extLst>
              <a:ext uri="{FF2B5EF4-FFF2-40B4-BE49-F238E27FC236}">
                <a16:creationId xmlns:a16="http://schemas.microsoft.com/office/drawing/2014/main" id="{D788773E-124F-7C94-F1E8-4695B311A02A}"/>
              </a:ext>
            </a:extLst>
          </p:cNvPr>
          <p:cNvSpPr txBox="1"/>
          <p:nvPr/>
        </p:nvSpPr>
        <p:spPr>
          <a:xfrm>
            <a:off x="318011" y="2699579"/>
            <a:ext cx="3974622" cy="9212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开发灵活、数字化、互联的先进制造系统</a:t>
            </a:r>
          </a:p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开发先进的加工制造技术</a:t>
            </a:r>
          </a:p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智能制造领域的解决方案提供者、决策者</a:t>
            </a:r>
          </a:p>
        </p:txBody>
      </p:sp>
      <p:pic>
        <p:nvPicPr>
          <p:cNvPr id="7" name="Picture 11" descr="A white car driving down a road&#10;&#10;Description automatically generated with medium confidence">
            <a:extLst>
              <a:ext uri="{FF2B5EF4-FFF2-40B4-BE49-F238E27FC236}">
                <a16:creationId xmlns:a16="http://schemas.microsoft.com/office/drawing/2014/main" id="{DBD4B6E4-FF86-A74F-2876-7F53E39FEDF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02697" y="3774690"/>
            <a:ext cx="2578382" cy="2097299"/>
          </a:xfrm>
          <a:prstGeom prst="rect">
            <a:avLst/>
          </a:prstGeom>
        </p:spPr>
      </p:pic>
      <p:pic>
        <p:nvPicPr>
          <p:cNvPr id="12" name="图片 11" descr="图片包含 游戏机, 桌子&#10;&#10;描述已自动生成">
            <a:extLst>
              <a:ext uri="{FF2B5EF4-FFF2-40B4-BE49-F238E27FC236}">
                <a16:creationId xmlns:a16="http://schemas.microsoft.com/office/drawing/2014/main" id="{D78E647C-E265-9A57-9F6E-41570A730D06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561056" y="3792157"/>
            <a:ext cx="2656989" cy="2083184"/>
          </a:xfrm>
          <a:prstGeom prst="rect">
            <a:avLst/>
          </a:prstGeom>
        </p:spPr>
      </p:pic>
      <p:pic>
        <p:nvPicPr>
          <p:cNvPr id="13" name="Picture 6" descr="A picture containing text, person, indoor, ceiling&#10;&#10;Description automatically generated">
            <a:extLst>
              <a:ext uri="{FF2B5EF4-FFF2-40B4-BE49-F238E27FC236}">
                <a16:creationId xmlns:a16="http://schemas.microsoft.com/office/drawing/2014/main" id="{680B2357-ED91-84A8-64B0-0D7A120AD93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89616" y="3774690"/>
            <a:ext cx="2578383" cy="2097299"/>
          </a:xfrm>
          <a:prstGeom prst="rect">
            <a:avLst/>
          </a:prstGeom>
        </p:spPr>
      </p:pic>
      <p:pic>
        <p:nvPicPr>
          <p:cNvPr id="4098" name="Picture 2">
            <a:extLst>
              <a:ext uri="{FF2B5EF4-FFF2-40B4-BE49-F238E27FC236}">
                <a16:creationId xmlns:a16="http://schemas.microsoft.com/office/drawing/2014/main" id="{1A84EAA9-7451-6789-1E54-7B9B268AE3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816" y="3609977"/>
            <a:ext cx="3523881" cy="2371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">
            <a:extLst>
              <a:ext uri="{FF2B5EF4-FFF2-40B4-BE49-F238E27FC236}">
                <a16:creationId xmlns:a16="http://schemas.microsoft.com/office/drawing/2014/main" id="{9692784C-69BD-475E-A3E2-B5677608691C}"/>
              </a:ext>
            </a:extLst>
          </p:cNvPr>
          <p:cNvSpPr txBox="1"/>
          <p:nvPr/>
        </p:nvSpPr>
        <p:spPr>
          <a:xfrm>
            <a:off x="318011" y="2153787"/>
            <a:ext cx="3241250" cy="41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i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机械工程学院制造技术研究所</a:t>
            </a:r>
          </a:p>
        </p:txBody>
      </p:sp>
      <p:pic>
        <p:nvPicPr>
          <p:cNvPr id="15" name="Picture 5" descr="A close-up of a logo&#10;&#10;AI-generated content may be incorrect.">
            <a:extLst>
              <a:ext uri="{FF2B5EF4-FFF2-40B4-BE49-F238E27FC236}">
                <a16:creationId xmlns:a16="http://schemas.microsoft.com/office/drawing/2014/main" id="{D4CBF85F-9141-4558-943C-E9FB122CD9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011" y="1506992"/>
            <a:ext cx="2918977" cy="60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461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工程类硕士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4001" y="986011"/>
            <a:ext cx="67448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机器人系统工程</a:t>
            </a:r>
            <a:r>
              <a:rPr kumimoji="1" lang="en-US" altLang="zh-CN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(</a:t>
            </a:r>
            <a:r>
              <a:rPr kumimoji="1" lang="en-US" altLang="zh-CN" sz="2000" b="1" dirty="0" err="1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RoboSys</a:t>
            </a:r>
            <a:r>
              <a:rPr kumimoji="1" lang="en-US" altLang="zh-CN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)</a:t>
            </a:r>
            <a:endParaRPr kumimoji="1" lang="zh-CN" altLang="en-US" sz="2000" b="1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  <a:p>
            <a:endParaRPr kumimoji="1" lang="en-US" altLang="zh-CN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234743" y="2179200"/>
            <a:ext cx="3674883" cy="419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i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机械工程学院机械设计与机器人研究所 </a:t>
            </a: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BF6221F-DEE5-DF4C-8531-EE394A868AC0}"/>
              </a:ext>
            </a:extLst>
          </p:cNvPr>
          <p:cNvSpPr txBox="1"/>
          <p:nvPr/>
        </p:nvSpPr>
        <p:spPr>
          <a:xfrm>
            <a:off x="4381908" y="1439484"/>
            <a:ext cx="7484535" cy="19958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聚焦工业机器人的优化应用，以及下一代机器人系统的开发和构建。开发创新、智能机器人解决方案和系统，以应对当今最紧迫的全球挑战：工业生产力、能源效率、环境责任和移动服务等。三个面向机器人创新趋势的学习方向：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开发与设计：</a:t>
            </a:r>
            <a:r>
              <a:rPr lang="zh-CN" altLang="en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机器人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及机器人系统的开发设计，及其相关知识和技能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数据与人工智能：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复杂机器人系统及人工智能算法的设计、应用与评估等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lnSpc>
                <a:spcPts val="22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自动化与基于传感器的机器人系统：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传感技术、控制结构、系统监测、操作优化</a:t>
            </a:r>
          </a:p>
        </p:txBody>
      </p:sp>
      <p:sp>
        <p:nvSpPr>
          <p:cNvPr id="4" name="Textfeld 6">
            <a:extLst>
              <a:ext uri="{FF2B5EF4-FFF2-40B4-BE49-F238E27FC236}">
                <a16:creationId xmlns:a16="http://schemas.microsoft.com/office/drawing/2014/main" id="{D788773E-124F-7C94-F1E8-4695B311A02A}"/>
              </a:ext>
            </a:extLst>
          </p:cNvPr>
          <p:cNvSpPr txBox="1"/>
          <p:nvPr/>
        </p:nvSpPr>
        <p:spPr>
          <a:xfrm>
            <a:off x="234743" y="2688127"/>
            <a:ext cx="3654745" cy="849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不同自主级别机器人系统的开发、架构和编程</a:t>
            </a:r>
          </a:p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不同领域机器人的设计与优化</a:t>
            </a:r>
          </a:p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200" i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嵌入式生产系统或智能仓库的机器人系统开发</a:t>
            </a:r>
          </a:p>
          <a:p>
            <a:pPr marL="285750" indent="-285750">
              <a:lnSpc>
                <a:spcPct val="120000"/>
              </a:lnSpc>
              <a:spcAft>
                <a:spcPts val="45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endParaRPr lang="en-US" altLang="zh-CN" sz="1200" i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pic>
        <p:nvPicPr>
          <p:cNvPr id="6" name="Picture 9" descr="Text, logo&#10;&#10;Description automatically generated">
            <a:extLst>
              <a:ext uri="{FF2B5EF4-FFF2-40B4-BE49-F238E27FC236}">
                <a16:creationId xmlns:a16="http://schemas.microsoft.com/office/drawing/2014/main" id="{69D047F2-D598-A47D-AC4C-3A11ED0B20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2946" y="1449306"/>
            <a:ext cx="3098478" cy="973807"/>
          </a:xfrm>
          <a:prstGeom prst="rect">
            <a:avLst/>
          </a:prstGeom>
        </p:spPr>
      </p:pic>
      <p:pic>
        <p:nvPicPr>
          <p:cNvPr id="7" name="Grafik 36">
            <a:extLst>
              <a:ext uri="{FF2B5EF4-FFF2-40B4-BE49-F238E27FC236}">
                <a16:creationId xmlns:a16="http://schemas.microsoft.com/office/drawing/2014/main" id="{4C726AF6-DA35-DFCB-92A3-C6BE33D715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83463" y="3713136"/>
            <a:ext cx="4798243" cy="2145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图片 4" descr="图片包含 室内, 建筑, 窗户, 桌子&#10;&#10;描述已自动生成">
            <a:extLst>
              <a:ext uri="{FF2B5EF4-FFF2-40B4-BE49-F238E27FC236}">
                <a16:creationId xmlns:a16="http://schemas.microsoft.com/office/drawing/2014/main" id="{640526CA-3BF0-2B94-74C8-CC4F333B12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63277" y="3713136"/>
            <a:ext cx="2604722" cy="2145850"/>
          </a:xfrm>
          <a:prstGeom prst="rect">
            <a:avLst/>
          </a:prstGeom>
        </p:spPr>
      </p:pic>
      <p:pic>
        <p:nvPicPr>
          <p:cNvPr id="5122" name="Picture 2">
            <a:extLst>
              <a:ext uri="{FF2B5EF4-FFF2-40B4-BE49-F238E27FC236}">
                <a16:creationId xmlns:a16="http://schemas.microsoft.com/office/drawing/2014/main" id="{96CF2D45-B10D-14E9-AC2B-60BFB45E41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4001" y="3624003"/>
            <a:ext cx="3654745" cy="2299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98297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工程管理类硕士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4001" y="986011"/>
            <a:ext cx="67448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机械工程数字化工业管理</a:t>
            </a:r>
            <a:r>
              <a:rPr kumimoji="1" lang="en-US" altLang="zh-CN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(MME-CAME)</a:t>
            </a:r>
            <a:endParaRPr kumimoji="1" lang="zh-CN" altLang="en-US" sz="2000" b="1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  <a:p>
            <a:endParaRPr kumimoji="1" lang="en-US" altLang="zh-CN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楷体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84000" y="2177330"/>
            <a:ext cx="3024982" cy="419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i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机械工程学院通用力学研究所</a:t>
            </a:r>
            <a:endParaRPr lang="en-US" altLang="zh-CN" sz="1600" i="1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BF6221F-DEE5-DF4C-8531-EE394A868AC0}"/>
              </a:ext>
            </a:extLst>
          </p:cNvPr>
          <p:cNvSpPr txBox="1"/>
          <p:nvPr/>
        </p:nvSpPr>
        <p:spPr>
          <a:xfrm>
            <a:off x="4447309" y="1527497"/>
            <a:ext cx="7578436" cy="13123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根据行业工程管理人才发展趋势，学习最新的工业技术发展，以及核心管理技能。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工程模拟与仿真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利用计算机辅助设计软件为复杂问题开发解决方案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数字化工程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——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先进生产网络的技术应用，集成式生产链的管理与设计</a:t>
            </a:r>
          </a:p>
        </p:txBody>
      </p:sp>
      <p:pic>
        <p:nvPicPr>
          <p:cNvPr id="10" name="Picture 9" descr="Text&#10;&#10;Description automatically generated">
            <a:extLst>
              <a:ext uri="{FF2B5EF4-FFF2-40B4-BE49-F238E27FC236}">
                <a16:creationId xmlns:a16="http://schemas.microsoft.com/office/drawing/2014/main" id="{C57F31C1-3D43-A14B-9C83-26E989E1C3A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171" y="1663119"/>
            <a:ext cx="2818690" cy="687428"/>
          </a:xfrm>
          <a:prstGeom prst="rect">
            <a:avLst/>
          </a:prstGeom>
        </p:spPr>
      </p:pic>
      <p:pic>
        <p:nvPicPr>
          <p:cNvPr id="6" name="Grafik 5">
            <a:extLst>
              <a:ext uri="{FF2B5EF4-FFF2-40B4-BE49-F238E27FC236}">
                <a16:creationId xmlns:a16="http://schemas.microsoft.com/office/drawing/2014/main" id="{8CA4DEB6-F70A-DEC8-8A83-62C0A5CBA89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47309" y="3593285"/>
            <a:ext cx="5145708" cy="2278704"/>
          </a:xfrm>
          <a:prstGeom prst="rect">
            <a:avLst/>
          </a:prstGeom>
        </p:spPr>
      </p:pic>
      <p:pic>
        <p:nvPicPr>
          <p:cNvPr id="7" name="Grafik 54">
            <a:extLst>
              <a:ext uri="{FF2B5EF4-FFF2-40B4-BE49-F238E27FC236}">
                <a16:creationId xmlns:a16="http://schemas.microsoft.com/office/drawing/2014/main" id="{F1DBA3CD-65B5-7F47-72E0-3792A31FBBF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93017" y="3593285"/>
            <a:ext cx="2258616" cy="2009578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0E1FC9AB-9072-1D12-159C-2630670489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0367" y="3118538"/>
            <a:ext cx="4118066" cy="2753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6209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工程管理类硕士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324001" y="986011"/>
            <a:ext cx="67448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先进制造技术与工业管理</a:t>
            </a:r>
            <a:r>
              <a:rPr kumimoji="1" lang="en-US" altLang="zh-CN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(MME-PS)</a:t>
            </a:r>
            <a:endParaRPr kumimoji="1" lang="zh-CN" altLang="en-US" sz="2000" b="1" dirty="0">
              <a:solidFill>
                <a:srgbClr val="00549F"/>
              </a:solidFill>
              <a:latin typeface="Microsoft YaHei" panose="020B0503020204020204" pitchFamily="34" charset="-122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" name="文本框 1">
            <a:extLst>
              <a:ext uri="{FF2B5EF4-FFF2-40B4-BE49-F238E27FC236}">
                <a16:creationId xmlns:a16="http://schemas.microsoft.com/office/drawing/2014/main" id="{EBF6221F-DEE5-DF4C-8531-EE394A868AC0}"/>
              </a:ext>
            </a:extLst>
          </p:cNvPr>
          <p:cNvSpPr txBox="1"/>
          <p:nvPr/>
        </p:nvSpPr>
        <p:spPr>
          <a:xfrm>
            <a:off x="4241304" y="1482614"/>
            <a:ext cx="7699597" cy="160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聚焦于研发工作的四个方面：生产组织、先进制造技术、生产机器和原料、质量管理。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WZL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的科研经验直接融入教学内容。</a:t>
            </a: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结合以工业实践为导向的管理课程，学习从技术视角和管理视角理解先进制造流程的开发与管理，解锁万物互联的巨大潜力。</a:t>
            </a:r>
          </a:p>
        </p:txBody>
      </p:sp>
      <p:pic>
        <p:nvPicPr>
          <p:cNvPr id="11" name="Picture 9" descr="A person standing next to a helicopter&#10;&#10;Description automatically generated">
            <a:extLst>
              <a:ext uri="{FF2B5EF4-FFF2-40B4-BE49-F238E27FC236}">
                <a16:creationId xmlns:a16="http://schemas.microsoft.com/office/drawing/2014/main" id="{14288A36-FE19-3886-A155-C43F5B5C050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41304" y="3647964"/>
            <a:ext cx="2827553" cy="22240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8331EB9-6E3D-9AE0-A657-22BE012B8D5F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04017" y="3647964"/>
            <a:ext cx="4663983" cy="2224025"/>
          </a:xfrm>
          <a:prstGeom prst="rect">
            <a:avLst/>
          </a:prstGeom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E10868BB-A808-0989-69E1-32C0CF2524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4000" y="3010822"/>
            <a:ext cx="4077164" cy="286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文本框 1">
            <a:extLst>
              <a:ext uri="{FF2B5EF4-FFF2-40B4-BE49-F238E27FC236}">
                <a16:creationId xmlns:a16="http://schemas.microsoft.com/office/drawing/2014/main" id="{FEB602C1-F464-4A26-A618-AD1840F3E66D}"/>
              </a:ext>
            </a:extLst>
          </p:cNvPr>
          <p:cNvSpPr txBox="1"/>
          <p:nvPr/>
        </p:nvSpPr>
        <p:spPr>
          <a:xfrm>
            <a:off x="318011" y="2153787"/>
            <a:ext cx="3241250" cy="419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zh-CN" altLang="en-US" sz="1600" i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机械工程学院制造技术研究所</a:t>
            </a:r>
          </a:p>
        </p:txBody>
      </p:sp>
      <p:pic>
        <p:nvPicPr>
          <p:cNvPr id="15" name="Picture 5" descr="A close-up of a logo&#10;&#10;AI-generated content may be incorrect.">
            <a:extLst>
              <a:ext uri="{FF2B5EF4-FFF2-40B4-BE49-F238E27FC236}">
                <a16:creationId xmlns:a16="http://schemas.microsoft.com/office/drawing/2014/main" id="{41B9A2FA-79B4-4695-92B1-6DDA09AB534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8011" y="1506992"/>
            <a:ext cx="2918977" cy="605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250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Rechteck 35">
            <a:extLst>
              <a:ext uri="{FF2B5EF4-FFF2-40B4-BE49-F238E27FC236}">
                <a16:creationId xmlns:a16="http://schemas.microsoft.com/office/drawing/2014/main" id="{32BE7628-81BF-4105-BE09-019A41690F3C}"/>
              </a:ext>
            </a:extLst>
          </p:cNvPr>
          <p:cNvSpPr/>
          <p:nvPr/>
        </p:nvSpPr>
        <p:spPr>
          <a:xfrm>
            <a:off x="-1" y="914054"/>
            <a:ext cx="12192001" cy="2514945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  <a:p>
            <a:pPr algn="ctr"/>
            <a:endParaRPr lang="en-US"/>
          </a:p>
        </p:txBody>
      </p:sp>
      <p:sp>
        <p:nvSpPr>
          <p:cNvPr id="2" name="Textplatzhalter 1">
            <a:extLst>
              <a:ext uri="{FF2B5EF4-FFF2-40B4-BE49-F238E27FC236}">
                <a16:creationId xmlns:a16="http://schemas.microsoft.com/office/drawing/2014/main" id="{1CB439E6-B30F-4232-9D52-071B3683B8E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17581" y="3524475"/>
            <a:ext cx="7989385" cy="2419471"/>
          </a:xfrm>
        </p:spPr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sz="2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项目费用</a:t>
            </a:r>
            <a:r>
              <a:rPr lang="en-US" altLang="zh-CN" sz="2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16,500</a:t>
            </a:r>
            <a:r>
              <a:rPr lang="zh-CN" altLang="en-US" sz="20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欧元，</a:t>
            </a:r>
            <a:r>
              <a:rPr lang="en-US" sz="20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包含</a:t>
            </a:r>
            <a:endParaRPr lang="en-US" sz="20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360000" lvl="1" indent="-180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zh-CN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41.5</a:t>
            </a: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学分的课程和实习（英语教学）</a:t>
            </a:r>
          </a:p>
          <a:p>
            <a:pPr marL="360000" lvl="1" indent="-180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亚琛工业大学的学期费</a:t>
            </a:r>
          </a:p>
          <a:p>
            <a:pPr marL="360000" lvl="1" indent="-180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亚琛工业大学学生卡 </a:t>
            </a:r>
          </a:p>
          <a:p>
            <a:pPr marL="360000" lvl="1" indent="-180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北威州内的公共交通卡</a:t>
            </a:r>
          </a:p>
          <a:p>
            <a:pPr marL="360000" lvl="1" indent="-180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在德国学习</a:t>
            </a:r>
            <a:r>
              <a:rPr lang="de-DE" altLang="zh-CN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2</a:t>
            </a: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个月期间 </a:t>
            </a:r>
            <a:r>
              <a:rPr lang="en-US" altLang="zh-CN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“</a:t>
            </a:r>
            <a:r>
              <a:rPr 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Mensa”（</a:t>
            </a: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学生食堂）的就餐额度</a:t>
            </a:r>
          </a:p>
          <a:p>
            <a:pPr marL="360000" lvl="1" indent="-180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400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双人间住宿</a:t>
            </a:r>
            <a:endParaRPr lang="en-US" sz="1400" dirty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3" name="Titel 2">
            <a:extLst>
              <a:ext uri="{FF2B5EF4-FFF2-40B4-BE49-F238E27FC236}">
                <a16:creationId xmlns:a16="http://schemas.microsoft.com/office/drawing/2014/main" id="{1D31189F-2A1C-4193-83B1-0D4D08A1CD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3+1+2项目结构</a:t>
            </a:r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DACB10CE-C48F-4BC7-B2B9-4482DA73B080}"/>
              </a:ext>
            </a:extLst>
          </p:cNvPr>
          <p:cNvGrpSpPr/>
          <p:nvPr/>
        </p:nvGrpSpPr>
        <p:grpSpPr>
          <a:xfrm>
            <a:off x="8674964" y="914054"/>
            <a:ext cx="3517036" cy="5029892"/>
            <a:chOff x="8543925" y="-106593"/>
            <a:chExt cx="3532839" cy="6127882"/>
          </a:xfrm>
        </p:grpSpPr>
        <p:sp>
          <p:nvSpPr>
            <p:cNvPr id="6" name="Rechteck 5">
              <a:extLst>
                <a:ext uri="{FF2B5EF4-FFF2-40B4-BE49-F238E27FC236}">
                  <a16:creationId xmlns:a16="http://schemas.microsoft.com/office/drawing/2014/main" id="{72C77D0C-3517-4224-8244-DE7B36C6EC3F}"/>
                </a:ext>
              </a:extLst>
            </p:cNvPr>
            <p:cNvSpPr/>
            <p:nvPr/>
          </p:nvSpPr>
          <p:spPr>
            <a:xfrm>
              <a:off x="8543925" y="-106593"/>
              <a:ext cx="3300755" cy="6127882"/>
            </a:xfrm>
            <a:prstGeom prst="rect">
              <a:avLst/>
            </a:prstGeom>
            <a:solidFill>
              <a:schemeClr val="tx2"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8" name="Textplatzhalter 1">
              <a:extLst>
                <a:ext uri="{FF2B5EF4-FFF2-40B4-BE49-F238E27FC236}">
                  <a16:creationId xmlns:a16="http://schemas.microsoft.com/office/drawing/2014/main" id="{8771820D-5B2D-45C1-BEC5-600C05156447}"/>
                </a:ext>
              </a:extLst>
            </p:cNvPr>
            <p:cNvSpPr txBox="1">
              <a:spLocks/>
            </p:cNvSpPr>
            <p:nvPr/>
          </p:nvSpPr>
          <p:spPr>
            <a:xfrm>
              <a:off x="8604755" y="2425280"/>
              <a:ext cx="3472009" cy="2442312"/>
            </a:xfrm>
            <a:prstGeom prst="rect">
              <a:avLst/>
            </a:prstGeom>
          </p:spPr>
          <p:txBody>
            <a:bodyPr lIns="0" tIns="0" rIns="0" bIns="0"/>
            <a:lstStyle>
              <a:lvl1pPr marL="35900" indent="0" algn="l" defTabSz="215900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None/>
                <a:tabLst>
                  <a:tab pos="215900" algn="l"/>
                </a:tabLst>
                <a:defRPr b="1" kern="1200">
                  <a:solidFill>
                    <a:schemeClr val="tx2"/>
                  </a:solidFill>
                  <a:latin typeface="Arial" panose="020B0604020202020204" pitchFamily="34" charset="0"/>
                  <a:ea typeface="ＭＳ Ｐゴシック" charset="0"/>
                  <a:cs typeface="Arial" panose="020B0604020202020204" pitchFamily="34" charset="0"/>
                </a:defRPr>
              </a:lvl1pPr>
              <a:lvl2pPr marL="431800" indent="-180000" algn="l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•"/>
                <a:tabLst>
                  <a:tab pos="4318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Arial" charset="0"/>
                  <a:cs typeface="Arial" panose="020B0604020202020204" pitchFamily="34" charset="0"/>
                </a:defRPr>
              </a:lvl2pPr>
              <a:lvl3pPr marL="647700" indent="-180000" algn="l" defTabSz="215900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80000"/>
                <a:buFont typeface="Arial" panose="020B0604020202020204" pitchFamily="34" charset="0"/>
                <a:buChar char="•"/>
                <a:tabLst>
                  <a:tab pos="6477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Arial" charset="0"/>
                  <a:cs typeface="Arial" panose="020B0604020202020204" pitchFamily="34" charset="0"/>
                </a:defRPr>
              </a:lvl3pPr>
              <a:lvl4pPr marL="863600" indent="-180000" algn="l" defTabSz="215900" rtl="0" eaLnBrk="1" fontAlgn="base" hangingPunct="1"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SzPct val="100000"/>
                <a:buFont typeface="Arial" panose="020B0604020202020204" pitchFamily="34" charset="0"/>
                <a:buChar char="•"/>
                <a:tabLst>
                  <a:tab pos="86360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Arial" charset="0"/>
                  <a:cs typeface="Arial" panose="020B0604020202020204" pitchFamily="34" charset="0"/>
                </a:defRPr>
              </a:lvl4pPr>
              <a:lvl5pPr marL="863600" indent="-215900" algn="l" rtl="0" eaLnBrk="1" fontAlgn="base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>
                  <a:schemeClr val="tx2"/>
                </a:buClr>
                <a:buFont typeface="Arial" panose="020B0604020202020204" pitchFamily="34" charset="0"/>
                <a:buChar char="-"/>
                <a:tabLst>
                  <a:tab pos="895350" algn="l"/>
                </a:tabLst>
                <a:defRPr sz="1600" kern="1200">
                  <a:solidFill>
                    <a:schemeClr val="tx1"/>
                  </a:solidFill>
                  <a:latin typeface="Arial" panose="020B0604020202020204" pitchFamily="34" charset="0"/>
                  <a:ea typeface="Arial" charset="0"/>
                  <a:cs typeface="Arial" panose="020B0604020202020204" pitchFamily="34" charset="0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en-US" sz="1400">
                <a:solidFill>
                  <a:schemeClr val="bg1"/>
                </a:solidFill>
              </a:endParaRPr>
            </a:p>
          </p:txBody>
        </p:sp>
      </p:grpSp>
      <p:pic>
        <p:nvPicPr>
          <p:cNvPr id="39" name="Grafik 38">
            <a:extLst>
              <a:ext uri="{FF2B5EF4-FFF2-40B4-BE49-F238E27FC236}">
                <a16:creationId xmlns:a16="http://schemas.microsoft.com/office/drawing/2014/main" id="{FF08F085-4211-4F2D-8E21-5354178277D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654" y="1458261"/>
            <a:ext cx="540000" cy="540000"/>
          </a:xfrm>
          <a:prstGeom prst="rect">
            <a:avLst/>
          </a:prstGeom>
        </p:spPr>
      </p:pic>
      <p:pic>
        <p:nvPicPr>
          <p:cNvPr id="62" name="Grafik 61">
            <a:extLst>
              <a:ext uri="{FF2B5EF4-FFF2-40B4-BE49-F238E27FC236}">
                <a16:creationId xmlns:a16="http://schemas.microsoft.com/office/drawing/2014/main" id="{8E8037DE-4748-46E2-A6D0-10C7C434727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138498" y="1458261"/>
            <a:ext cx="540000" cy="540000"/>
          </a:xfrm>
          <a:prstGeom prst="rect">
            <a:avLst/>
          </a:prstGeom>
        </p:spPr>
      </p:pic>
      <p:sp>
        <p:nvSpPr>
          <p:cNvPr id="63" name="Textfeld 62">
            <a:extLst>
              <a:ext uri="{FF2B5EF4-FFF2-40B4-BE49-F238E27FC236}">
                <a16:creationId xmlns:a16="http://schemas.microsoft.com/office/drawing/2014/main" id="{B7E93A82-7819-4DAA-91C7-72EEBADF579D}"/>
              </a:ext>
            </a:extLst>
          </p:cNvPr>
          <p:cNvSpPr txBox="1"/>
          <p:nvPr/>
        </p:nvSpPr>
        <p:spPr>
          <a:xfrm>
            <a:off x="2017977" y="2221118"/>
            <a:ext cx="781041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GEC</a:t>
            </a:r>
          </a:p>
          <a:p>
            <a:pPr algn="ctr"/>
            <a:r>
              <a:rPr lang="en-US" sz="14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线上课</a:t>
            </a:r>
            <a:endParaRPr lang="en-US" sz="14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pic>
        <p:nvPicPr>
          <p:cNvPr id="64" name="Picture 4">
            <a:extLst>
              <a:ext uri="{FF2B5EF4-FFF2-40B4-BE49-F238E27FC236}">
                <a16:creationId xmlns:a16="http://schemas.microsoft.com/office/drawing/2014/main" id="{81B20E4C-611A-4477-8891-599266757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717343" y="1458261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Grafik 65">
            <a:extLst>
              <a:ext uri="{FF2B5EF4-FFF2-40B4-BE49-F238E27FC236}">
                <a16:creationId xmlns:a16="http://schemas.microsoft.com/office/drawing/2014/main" id="{01624A06-C17C-429E-8252-F650BA79025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96188" y="1458261"/>
            <a:ext cx="540000" cy="540000"/>
          </a:xfrm>
          <a:prstGeom prst="rect">
            <a:avLst/>
          </a:prstGeom>
        </p:spPr>
      </p:pic>
      <p:pic>
        <p:nvPicPr>
          <p:cNvPr id="68" name="Grafik 67">
            <a:extLst>
              <a:ext uri="{FF2B5EF4-FFF2-40B4-BE49-F238E27FC236}">
                <a16:creationId xmlns:a16="http://schemas.microsoft.com/office/drawing/2014/main" id="{A5E0ED36-5CE3-48E1-892E-E83D1F7215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033" y="1458261"/>
            <a:ext cx="540000" cy="540000"/>
          </a:xfrm>
          <a:prstGeom prst="rect">
            <a:avLst/>
          </a:prstGeom>
        </p:spPr>
      </p:pic>
      <p:sp>
        <p:nvSpPr>
          <p:cNvPr id="70" name="Pfeil nach rechts 60">
            <a:extLst>
              <a:ext uri="{FF2B5EF4-FFF2-40B4-BE49-F238E27FC236}">
                <a16:creationId xmlns:a16="http://schemas.microsoft.com/office/drawing/2014/main" id="{D106F24D-7595-49D0-AB9D-4FCE11B5B46E}"/>
              </a:ext>
            </a:extLst>
          </p:cNvPr>
          <p:cNvSpPr/>
          <p:nvPr/>
        </p:nvSpPr>
        <p:spPr>
          <a:xfrm>
            <a:off x="1355670" y="1592592"/>
            <a:ext cx="526811" cy="271338"/>
          </a:xfrm>
          <a:prstGeom prst="rightArrow">
            <a:avLst/>
          </a:prstGeom>
          <a:solidFill>
            <a:srgbClr val="BBD6EF"/>
          </a:solidFill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Pfeil nach rechts 60">
            <a:extLst>
              <a:ext uri="{FF2B5EF4-FFF2-40B4-BE49-F238E27FC236}">
                <a16:creationId xmlns:a16="http://schemas.microsoft.com/office/drawing/2014/main" id="{9984D3E9-11C8-4D71-9D30-E3B1A0DCE83D}"/>
              </a:ext>
            </a:extLst>
          </p:cNvPr>
          <p:cNvSpPr/>
          <p:nvPr/>
        </p:nvSpPr>
        <p:spPr>
          <a:xfrm>
            <a:off x="2940583" y="1587130"/>
            <a:ext cx="526811" cy="271338"/>
          </a:xfrm>
          <a:prstGeom prst="rightArrow">
            <a:avLst/>
          </a:prstGeom>
          <a:solidFill>
            <a:srgbClr val="BBD6EF"/>
          </a:solidFill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Pfeil nach rechts 60">
            <a:extLst>
              <a:ext uri="{FF2B5EF4-FFF2-40B4-BE49-F238E27FC236}">
                <a16:creationId xmlns:a16="http://schemas.microsoft.com/office/drawing/2014/main" id="{418E92FD-2F3D-497B-9027-108D8C65A942}"/>
              </a:ext>
            </a:extLst>
          </p:cNvPr>
          <p:cNvSpPr/>
          <p:nvPr/>
        </p:nvSpPr>
        <p:spPr>
          <a:xfrm>
            <a:off x="4501145" y="1587130"/>
            <a:ext cx="526811" cy="271338"/>
          </a:xfrm>
          <a:prstGeom prst="rightArrow">
            <a:avLst/>
          </a:prstGeom>
          <a:solidFill>
            <a:srgbClr val="BBD6EF"/>
          </a:solidFill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3" name="Pfeil nach rechts 60">
            <a:extLst>
              <a:ext uri="{FF2B5EF4-FFF2-40B4-BE49-F238E27FC236}">
                <a16:creationId xmlns:a16="http://schemas.microsoft.com/office/drawing/2014/main" id="{C0427A27-A891-43BC-B794-69586A60580C}"/>
              </a:ext>
            </a:extLst>
          </p:cNvPr>
          <p:cNvSpPr/>
          <p:nvPr/>
        </p:nvSpPr>
        <p:spPr>
          <a:xfrm>
            <a:off x="6101066" y="1587130"/>
            <a:ext cx="526811" cy="271338"/>
          </a:xfrm>
          <a:prstGeom prst="rightArrow">
            <a:avLst/>
          </a:prstGeom>
          <a:solidFill>
            <a:srgbClr val="BBD6EF"/>
          </a:solidFill>
          <a:ln w="0">
            <a:noFill/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4" name="Textfeld 73">
            <a:extLst>
              <a:ext uri="{FF2B5EF4-FFF2-40B4-BE49-F238E27FC236}">
                <a16:creationId xmlns:a16="http://schemas.microsoft.com/office/drawing/2014/main" id="{323AF3BF-CB6F-47E2-A793-C9E860612C09}"/>
              </a:ext>
            </a:extLst>
          </p:cNvPr>
          <p:cNvSpPr txBox="1"/>
          <p:nvPr/>
        </p:nvSpPr>
        <p:spPr>
          <a:xfrm>
            <a:off x="3452464" y="2221118"/>
            <a:ext cx="1122168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亚琛</a:t>
            </a:r>
            <a:endParaRPr lang="en-US" sz="14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en-US" sz="14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线下课</a:t>
            </a:r>
            <a:endParaRPr lang="en-US" sz="14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5" name="Textfeld 74">
            <a:extLst>
              <a:ext uri="{FF2B5EF4-FFF2-40B4-BE49-F238E27FC236}">
                <a16:creationId xmlns:a16="http://schemas.microsoft.com/office/drawing/2014/main" id="{5B9A2407-59E1-4859-BB4D-F266BC4CDB40}"/>
              </a:ext>
            </a:extLst>
          </p:cNvPr>
          <p:cNvSpPr txBox="1"/>
          <p:nvPr/>
        </p:nvSpPr>
        <p:spPr>
          <a:xfrm>
            <a:off x="5101176" y="2221118"/>
            <a:ext cx="925399" cy="43088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研究所</a:t>
            </a:r>
            <a:endParaRPr lang="en-US" sz="14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algn="ctr"/>
            <a:r>
              <a:rPr lang="en-US" sz="14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实习</a:t>
            </a:r>
            <a:endParaRPr lang="en-US" sz="14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6" name="Textfeld 75">
            <a:extLst>
              <a:ext uri="{FF2B5EF4-FFF2-40B4-BE49-F238E27FC236}">
                <a16:creationId xmlns:a16="http://schemas.microsoft.com/office/drawing/2014/main" id="{EA7299C1-4B5E-4839-888A-A8FBF21F74DD}"/>
              </a:ext>
            </a:extLst>
          </p:cNvPr>
          <p:cNvSpPr txBox="1"/>
          <p:nvPr/>
        </p:nvSpPr>
        <p:spPr>
          <a:xfrm>
            <a:off x="6581277" y="2221118"/>
            <a:ext cx="1122168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i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亚琛工大硕士</a:t>
            </a:r>
            <a:endParaRPr lang="en-US" sz="1400" b="1" i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7" name="Textfeld 76">
            <a:extLst>
              <a:ext uri="{FF2B5EF4-FFF2-40B4-BE49-F238E27FC236}">
                <a16:creationId xmlns:a16="http://schemas.microsoft.com/office/drawing/2014/main" id="{8BC0873F-C862-42B1-8D9B-181FEBD76366}"/>
              </a:ext>
            </a:extLst>
          </p:cNvPr>
          <p:cNvSpPr txBox="1"/>
          <p:nvPr/>
        </p:nvSpPr>
        <p:spPr>
          <a:xfrm>
            <a:off x="317582" y="2221118"/>
            <a:ext cx="1109051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400" b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报名</a:t>
            </a:r>
            <a:endParaRPr lang="en-US" sz="1400" b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8" name="Textfeld 77">
            <a:extLst>
              <a:ext uri="{FF2B5EF4-FFF2-40B4-BE49-F238E27FC236}">
                <a16:creationId xmlns:a16="http://schemas.microsoft.com/office/drawing/2014/main" id="{061B46C1-20B9-4094-992B-AA3B05CE3395}"/>
              </a:ext>
            </a:extLst>
          </p:cNvPr>
          <p:cNvSpPr txBox="1"/>
          <p:nvPr/>
        </p:nvSpPr>
        <p:spPr>
          <a:xfrm>
            <a:off x="317581" y="2819371"/>
            <a:ext cx="102414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大一</a:t>
            </a:r>
            <a:r>
              <a:rPr lang="en-US" altLang="zh-CN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/</a:t>
            </a:r>
            <a:r>
              <a:rPr lang="en-US" sz="1200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大二</a:t>
            </a:r>
            <a:endParaRPr lang="en-US" sz="1200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79" name="Textfeld 78">
            <a:extLst>
              <a:ext uri="{FF2B5EF4-FFF2-40B4-BE49-F238E27FC236}">
                <a16:creationId xmlns:a16="http://schemas.microsoft.com/office/drawing/2014/main" id="{ADF1218F-046F-40FC-A2CB-FFEC3CC9FF42}"/>
              </a:ext>
            </a:extLst>
          </p:cNvPr>
          <p:cNvSpPr txBox="1"/>
          <p:nvPr/>
        </p:nvSpPr>
        <p:spPr>
          <a:xfrm>
            <a:off x="1896425" y="2838942"/>
            <a:ext cx="102414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大三</a:t>
            </a:r>
            <a:endParaRPr lang="en-US" sz="1200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80" name="Textfeld 79">
            <a:extLst>
              <a:ext uri="{FF2B5EF4-FFF2-40B4-BE49-F238E27FC236}">
                <a16:creationId xmlns:a16="http://schemas.microsoft.com/office/drawing/2014/main" id="{0B5DFB10-919A-4BD1-9D8F-B7AE567D0DEC}"/>
              </a:ext>
            </a:extLst>
          </p:cNvPr>
          <p:cNvSpPr txBox="1"/>
          <p:nvPr/>
        </p:nvSpPr>
        <p:spPr>
          <a:xfrm>
            <a:off x="3477002" y="2824872"/>
            <a:ext cx="243501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大四</a:t>
            </a:r>
            <a:endParaRPr lang="en-US" sz="1200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cxnSp>
        <p:nvCxnSpPr>
          <p:cNvPr id="82" name="Gerader Verbinder 81">
            <a:extLst>
              <a:ext uri="{FF2B5EF4-FFF2-40B4-BE49-F238E27FC236}">
                <a16:creationId xmlns:a16="http://schemas.microsoft.com/office/drawing/2014/main" id="{28750C99-18B8-487C-96A1-3F0CCF8FA07F}"/>
              </a:ext>
            </a:extLst>
          </p:cNvPr>
          <p:cNvCxnSpPr>
            <a:cxnSpLocks/>
          </p:cNvCxnSpPr>
          <p:nvPr/>
        </p:nvCxnSpPr>
        <p:spPr>
          <a:xfrm>
            <a:off x="1286492" y="2940124"/>
            <a:ext cx="595989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Gerader Verbinder 83">
            <a:extLst>
              <a:ext uri="{FF2B5EF4-FFF2-40B4-BE49-F238E27FC236}">
                <a16:creationId xmlns:a16="http://schemas.microsoft.com/office/drawing/2014/main" id="{C519FFD7-CFF5-48E5-AD25-6AAC26B8C0FA}"/>
              </a:ext>
            </a:extLst>
          </p:cNvPr>
          <p:cNvCxnSpPr>
            <a:cxnSpLocks/>
          </p:cNvCxnSpPr>
          <p:nvPr/>
        </p:nvCxnSpPr>
        <p:spPr>
          <a:xfrm>
            <a:off x="3118757" y="2940124"/>
            <a:ext cx="1138586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Gerader Verbinder 85">
            <a:extLst>
              <a:ext uri="{FF2B5EF4-FFF2-40B4-BE49-F238E27FC236}">
                <a16:creationId xmlns:a16="http://schemas.microsoft.com/office/drawing/2014/main" id="{5AA1532B-BCC3-475A-95B8-7C6EC4DDCAEB}"/>
              </a:ext>
            </a:extLst>
          </p:cNvPr>
          <p:cNvCxnSpPr>
            <a:cxnSpLocks/>
          </p:cNvCxnSpPr>
          <p:nvPr/>
        </p:nvCxnSpPr>
        <p:spPr>
          <a:xfrm>
            <a:off x="5159944" y="2940124"/>
            <a:ext cx="1349011" cy="0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Textfeld 89">
            <a:extLst>
              <a:ext uri="{FF2B5EF4-FFF2-40B4-BE49-F238E27FC236}">
                <a16:creationId xmlns:a16="http://schemas.microsoft.com/office/drawing/2014/main" id="{31473276-A0D1-4DB3-A3ED-718CDF894F44}"/>
              </a:ext>
            </a:extLst>
          </p:cNvPr>
          <p:cNvSpPr txBox="1"/>
          <p:nvPr/>
        </p:nvSpPr>
        <p:spPr>
          <a:xfrm>
            <a:off x="5933710" y="2819371"/>
            <a:ext cx="2435013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sz="1200" i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硕士</a:t>
            </a:r>
            <a:r>
              <a:rPr lang="zh-CN" altLang="en-US" sz="1200" i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（</a:t>
            </a:r>
            <a:r>
              <a:rPr lang="en-US" sz="1200" i="1" dirty="0" err="1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两年</a:t>
            </a:r>
            <a:r>
              <a:rPr lang="zh-CN" altLang="en-US" sz="1200" i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）</a:t>
            </a:r>
            <a:endParaRPr lang="en-US" sz="1200" i="1" dirty="0">
              <a:solidFill>
                <a:schemeClr val="tx2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sp>
        <p:nvSpPr>
          <p:cNvPr id="4" name="Textfeld 4">
            <a:extLst>
              <a:ext uri="{FF2B5EF4-FFF2-40B4-BE49-F238E27FC236}">
                <a16:creationId xmlns:a16="http://schemas.microsoft.com/office/drawing/2014/main" id="{9CD61A8F-4FB5-C753-69C2-8C8A60870389}"/>
              </a:ext>
            </a:extLst>
          </p:cNvPr>
          <p:cNvSpPr txBox="1"/>
          <p:nvPr/>
        </p:nvSpPr>
        <p:spPr>
          <a:xfrm>
            <a:off x="8858328" y="1555217"/>
            <a:ext cx="2974325" cy="3747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熟悉亚琛工大教学模式和标准</a:t>
            </a:r>
            <a:endParaRPr lang="en-US" altLang="zh-CN" sz="14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适应英语教学环境</a:t>
            </a:r>
            <a:endParaRPr lang="en-US" sz="14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通过实习获得专业实践经验</a:t>
            </a:r>
            <a:endParaRPr lang="en-US" altLang="zh-CN" sz="14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双导师指导完成科研论文</a:t>
            </a:r>
            <a:endParaRPr lang="en-US" sz="1400" b="0" i="0" u="none" strike="noStrike" baseline="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亚琛工大理工类英授硕士专业学习位置</a:t>
            </a:r>
            <a:endParaRPr lang="en-US" altLang="zh-CN" sz="14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400" dirty="0" err="1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亚琛工大语言中心英语考试替代雅思</a:t>
            </a:r>
            <a:r>
              <a:rPr lang="en-US" altLang="zh-CN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/</a:t>
            </a: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托福</a:t>
            </a:r>
            <a:endParaRPr lang="en-US" altLang="zh-CN" sz="14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  <a:p>
            <a:pPr marL="180000" indent="-180000">
              <a:lnSpc>
                <a:spcPct val="150000"/>
              </a:lnSpc>
              <a:spcAft>
                <a:spcPts val="600"/>
              </a:spcAft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zh-CN" altLang="en-US" sz="1400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rPr>
              <a:t>交换年直接在亚琛办理延签，无需回国重新办理硕士阶段签证</a:t>
            </a:r>
            <a:endParaRPr lang="en-US" sz="1400" dirty="0">
              <a:solidFill>
                <a:schemeClr val="bg1"/>
              </a:solidFill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693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3125287-427C-42DF-9B09-D1E9A4E2D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240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教学模块组合（机械方向）</a:t>
            </a:r>
            <a:endParaRPr lang="de-DE" sz="2400" dirty="0">
              <a:latin typeface="Microsoft YaHei" panose="020B0503020204020204" pitchFamily="34" charset="-122"/>
              <a:ea typeface="Microsoft YaHei" panose="020B0503020204020204" pitchFamily="34" charset="-122"/>
            </a:endParaRPr>
          </a:p>
        </p:txBody>
      </p:sp>
      <p:grpSp>
        <p:nvGrpSpPr>
          <p:cNvPr id="4" name="Gruppieren 16">
            <a:extLst>
              <a:ext uri="{FF2B5EF4-FFF2-40B4-BE49-F238E27FC236}">
                <a16:creationId xmlns:a16="http://schemas.microsoft.com/office/drawing/2014/main" id="{D169EB87-9A8A-A941-7569-1FD2D29FA8FD}"/>
              </a:ext>
            </a:extLst>
          </p:cNvPr>
          <p:cNvGrpSpPr/>
          <p:nvPr/>
        </p:nvGrpSpPr>
        <p:grpSpPr>
          <a:xfrm>
            <a:off x="378063" y="1244921"/>
            <a:ext cx="2630560" cy="4546874"/>
            <a:chOff x="384000" y="1283825"/>
            <a:chExt cx="2543874" cy="4546874"/>
          </a:xfrm>
        </p:grpSpPr>
        <p:grpSp>
          <p:nvGrpSpPr>
            <p:cNvPr id="29" name="Gruppieren 4">
              <a:extLst>
                <a:ext uri="{FF2B5EF4-FFF2-40B4-BE49-F238E27FC236}">
                  <a16:creationId xmlns:a16="http://schemas.microsoft.com/office/drawing/2014/main" id="{CA31C342-7291-1EC1-7AFB-47F2BF3EBF1B}"/>
                </a:ext>
              </a:extLst>
            </p:cNvPr>
            <p:cNvGrpSpPr/>
            <p:nvPr/>
          </p:nvGrpSpPr>
          <p:grpSpPr>
            <a:xfrm>
              <a:off x="384000" y="1283825"/>
              <a:ext cx="2543874" cy="4546874"/>
              <a:chOff x="370267" y="1288392"/>
              <a:chExt cx="2543874" cy="4546874"/>
            </a:xfrm>
          </p:grpSpPr>
          <p:sp>
            <p:nvSpPr>
              <p:cNvPr id="35" name="Rechteck 5">
                <a:extLst>
                  <a:ext uri="{FF2B5EF4-FFF2-40B4-BE49-F238E27FC236}">
                    <a16:creationId xmlns:a16="http://schemas.microsoft.com/office/drawing/2014/main" id="{D247052F-240B-FF94-B316-686B80865D0F}"/>
                  </a:ext>
                </a:extLst>
              </p:cNvPr>
              <p:cNvSpPr/>
              <p:nvPr/>
            </p:nvSpPr>
            <p:spPr>
              <a:xfrm>
                <a:off x="370267" y="1678223"/>
                <a:ext cx="2468226" cy="4157043"/>
              </a:xfrm>
              <a:prstGeom prst="rect">
                <a:avLst/>
              </a:prstGeom>
              <a:solidFill>
                <a:schemeClr val="bg1">
                  <a:lumMod val="95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dirty="0"/>
              </a:p>
            </p:txBody>
          </p:sp>
          <p:pic>
            <p:nvPicPr>
              <p:cNvPr id="36" name="Grafik 6">
                <a:extLst>
                  <a:ext uri="{FF2B5EF4-FFF2-40B4-BE49-F238E27FC236}">
                    <a16:creationId xmlns:a16="http://schemas.microsoft.com/office/drawing/2014/main" id="{8B383EBC-591D-1CC8-5E68-4BBE93A17C0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3012" y="1892913"/>
                <a:ext cx="1152376" cy="1151506"/>
              </a:xfrm>
              <a:prstGeom prst="rect">
                <a:avLst/>
              </a:prstGeom>
            </p:spPr>
          </p:pic>
          <p:pic>
            <p:nvPicPr>
              <p:cNvPr id="38" name="Grafik 7">
                <a:extLst>
                  <a:ext uri="{FF2B5EF4-FFF2-40B4-BE49-F238E27FC236}">
                    <a16:creationId xmlns:a16="http://schemas.microsoft.com/office/drawing/2014/main" id="{22CDE319-0CAF-FDDA-C08A-E9196EC2574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513012" y="3162924"/>
                <a:ext cx="1152376" cy="1151506"/>
              </a:xfrm>
              <a:prstGeom prst="rect">
                <a:avLst/>
              </a:prstGeom>
            </p:spPr>
          </p:pic>
          <p:sp>
            <p:nvSpPr>
              <p:cNvPr id="39" name="Ellipse 8">
                <a:extLst>
                  <a:ext uri="{FF2B5EF4-FFF2-40B4-BE49-F238E27FC236}">
                    <a16:creationId xmlns:a16="http://schemas.microsoft.com/office/drawing/2014/main" id="{E21F01DB-9E1D-2930-E88E-586F4047B178}"/>
                  </a:ext>
                </a:extLst>
              </p:cNvPr>
              <p:cNvSpPr/>
              <p:nvPr/>
            </p:nvSpPr>
            <p:spPr>
              <a:xfrm>
                <a:off x="667098" y="2042164"/>
                <a:ext cx="828000" cy="828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41" name="Ellipse 9">
                <a:extLst>
                  <a:ext uri="{FF2B5EF4-FFF2-40B4-BE49-F238E27FC236}">
                    <a16:creationId xmlns:a16="http://schemas.microsoft.com/office/drawing/2014/main" id="{7C2B827C-7FE0-E88A-4120-B193E168776E}"/>
                  </a:ext>
                </a:extLst>
              </p:cNvPr>
              <p:cNvSpPr/>
              <p:nvPr/>
            </p:nvSpPr>
            <p:spPr>
              <a:xfrm>
                <a:off x="680466" y="3336510"/>
                <a:ext cx="828000" cy="828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pic>
            <p:nvPicPr>
              <p:cNvPr id="42" name="Grafik 10">
                <a:extLst>
                  <a:ext uri="{FF2B5EF4-FFF2-40B4-BE49-F238E27FC236}">
                    <a16:creationId xmlns:a16="http://schemas.microsoft.com/office/drawing/2014/main" id="{6A725F25-6FAB-54B7-68EC-95A4B585E9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493834" y="4432265"/>
                <a:ext cx="1152376" cy="1151506"/>
              </a:xfrm>
              <a:prstGeom prst="rect">
                <a:avLst/>
              </a:prstGeom>
            </p:spPr>
          </p:pic>
          <p:sp>
            <p:nvSpPr>
              <p:cNvPr id="43" name="Textfeld 11">
                <a:extLst>
                  <a:ext uri="{FF2B5EF4-FFF2-40B4-BE49-F238E27FC236}">
                    <a16:creationId xmlns:a16="http://schemas.microsoft.com/office/drawing/2014/main" id="{2C93AB02-E4CE-1B08-44AB-C0E58B98AB6B}"/>
                  </a:ext>
                </a:extLst>
              </p:cNvPr>
              <p:cNvSpPr txBox="1"/>
              <p:nvPr/>
            </p:nvSpPr>
            <p:spPr>
              <a:xfrm>
                <a:off x="370267" y="1288392"/>
                <a:ext cx="2462260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/>
                <a:r>
                  <a:rPr lang="de-DE" sz="1600" b="1" dirty="0" err="1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Arial"/>
                  </a:rPr>
                  <a:t>在线学习</a:t>
                </a:r>
                <a:r>
                  <a:rPr lang="zh-CN" altLang="en-US" sz="16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Arial"/>
                  </a:rPr>
                  <a:t> </a:t>
                </a:r>
                <a:r>
                  <a:rPr lang="de-DE" sz="16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Arial"/>
                  </a:rPr>
                  <a:t>(GEC)</a:t>
                </a:r>
              </a:p>
            </p:txBody>
          </p:sp>
          <p:sp>
            <p:nvSpPr>
              <p:cNvPr id="44" name="Rechteck 12">
                <a:extLst>
                  <a:ext uri="{FF2B5EF4-FFF2-40B4-BE49-F238E27FC236}">
                    <a16:creationId xmlns:a16="http://schemas.microsoft.com/office/drawing/2014/main" id="{8538A9F8-3826-1474-0DC8-DF89C76979EA}"/>
                  </a:ext>
                </a:extLst>
              </p:cNvPr>
              <p:cNvSpPr/>
              <p:nvPr/>
            </p:nvSpPr>
            <p:spPr>
              <a:xfrm>
                <a:off x="1761765" y="2376558"/>
                <a:ext cx="1152376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400" b="1" dirty="0" err="1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机械设计II</a:t>
                </a:r>
                <a:endParaRPr lang="en-US" sz="1400" b="1" dirty="0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endParaRPr>
              </a:p>
            </p:txBody>
          </p:sp>
          <p:sp>
            <p:nvSpPr>
              <p:cNvPr id="45" name="Rechteck 13">
                <a:extLst>
                  <a:ext uri="{FF2B5EF4-FFF2-40B4-BE49-F238E27FC236}">
                    <a16:creationId xmlns:a16="http://schemas.microsoft.com/office/drawing/2014/main" id="{F8F71675-1C6D-7680-F802-E97A1B04535C}"/>
                  </a:ext>
                </a:extLst>
              </p:cNvPr>
              <p:cNvSpPr/>
              <p:nvPr/>
            </p:nvSpPr>
            <p:spPr>
              <a:xfrm>
                <a:off x="1789843" y="3663759"/>
                <a:ext cx="792965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400" b="1" dirty="0" err="1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力学</a:t>
                </a:r>
                <a:r>
                  <a:rPr lang="en-US" sz="14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 III</a:t>
                </a:r>
              </a:p>
            </p:txBody>
          </p:sp>
          <p:sp>
            <p:nvSpPr>
              <p:cNvPr id="46" name="Rechteck 14">
                <a:extLst>
                  <a:ext uri="{FF2B5EF4-FFF2-40B4-BE49-F238E27FC236}">
                    <a16:creationId xmlns:a16="http://schemas.microsoft.com/office/drawing/2014/main" id="{EE496C08-54BF-F780-CAAD-F287EC099519}"/>
                  </a:ext>
                </a:extLst>
              </p:cNvPr>
              <p:cNvSpPr/>
              <p:nvPr/>
            </p:nvSpPr>
            <p:spPr>
              <a:xfrm>
                <a:off x="1776445" y="4917818"/>
                <a:ext cx="1085737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en-US" sz="1400" b="1" dirty="0" err="1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高数</a:t>
                </a:r>
                <a:r>
                  <a:rPr lang="en-US" sz="14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 III</a:t>
                </a:r>
              </a:p>
            </p:txBody>
          </p:sp>
          <p:pic>
            <p:nvPicPr>
              <p:cNvPr id="47" name="Grafik 15">
                <a:extLst>
                  <a:ext uri="{FF2B5EF4-FFF2-40B4-BE49-F238E27FC236}">
                    <a16:creationId xmlns:a16="http://schemas.microsoft.com/office/drawing/2014/main" id="{03B5EDCE-FF2B-2E62-E8AE-0A6190908DD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8914" y="3375038"/>
                <a:ext cx="722377" cy="725425"/>
              </a:xfrm>
              <a:prstGeom prst="rect">
                <a:avLst/>
              </a:prstGeom>
            </p:spPr>
          </p:pic>
          <p:sp>
            <p:nvSpPr>
              <p:cNvPr id="48" name="Ellipse 17">
                <a:extLst>
                  <a:ext uri="{FF2B5EF4-FFF2-40B4-BE49-F238E27FC236}">
                    <a16:creationId xmlns:a16="http://schemas.microsoft.com/office/drawing/2014/main" id="{7937D8C8-C436-998C-F632-2EC4D8A00814}"/>
                  </a:ext>
                </a:extLst>
              </p:cNvPr>
              <p:cNvSpPr/>
              <p:nvPr/>
            </p:nvSpPr>
            <p:spPr>
              <a:xfrm>
                <a:off x="656022" y="4594017"/>
                <a:ext cx="828000" cy="828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pic>
            <p:nvPicPr>
              <p:cNvPr id="50" name="Grafik 18">
                <a:extLst>
                  <a:ext uri="{FF2B5EF4-FFF2-40B4-BE49-F238E27FC236}">
                    <a16:creationId xmlns:a16="http://schemas.microsoft.com/office/drawing/2014/main" id="{66C4C6D3-58BF-05F5-0EC3-9D65D5EC0FF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20022" y="4646829"/>
                <a:ext cx="722377" cy="722377"/>
              </a:xfrm>
              <a:prstGeom prst="rect">
                <a:avLst/>
              </a:prstGeom>
            </p:spPr>
          </p:pic>
          <p:sp>
            <p:nvSpPr>
              <p:cNvPr id="52" name="Rechteck 19">
                <a:extLst>
                  <a:ext uri="{FF2B5EF4-FFF2-40B4-BE49-F238E27FC236}">
                    <a16:creationId xmlns:a16="http://schemas.microsoft.com/office/drawing/2014/main" id="{753B5AA0-19D1-E1D8-CDFD-8F83011C63C0}"/>
                  </a:ext>
                </a:extLst>
              </p:cNvPr>
              <p:cNvSpPr/>
              <p:nvPr/>
            </p:nvSpPr>
            <p:spPr>
              <a:xfrm>
                <a:off x="376233" y="1661977"/>
                <a:ext cx="2462260" cy="4571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34" name="Grafik 20">
              <a:extLst>
                <a:ext uri="{FF2B5EF4-FFF2-40B4-BE49-F238E27FC236}">
                  <a16:creationId xmlns:a16="http://schemas.microsoft.com/office/drawing/2014/main" id="{CF1E5A7B-9ADA-A41F-B977-9AD04716DA81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2647" y="2082714"/>
              <a:ext cx="722377" cy="725425"/>
            </a:xfrm>
            <a:prstGeom prst="rect">
              <a:avLst/>
            </a:prstGeom>
          </p:spPr>
        </p:pic>
      </p:grpSp>
      <p:grpSp>
        <p:nvGrpSpPr>
          <p:cNvPr id="55" name="Gruppieren 21">
            <a:extLst>
              <a:ext uri="{FF2B5EF4-FFF2-40B4-BE49-F238E27FC236}">
                <a16:creationId xmlns:a16="http://schemas.microsoft.com/office/drawing/2014/main" id="{DB668338-427E-E18E-2FF6-F80ED9172187}"/>
              </a:ext>
            </a:extLst>
          </p:cNvPr>
          <p:cNvGrpSpPr/>
          <p:nvPr/>
        </p:nvGrpSpPr>
        <p:grpSpPr>
          <a:xfrm>
            <a:off x="3848592" y="1261585"/>
            <a:ext cx="5055845" cy="4530210"/>
            <a:chOff x="4620449" y="1300489"/>
            <a:chExt cx="5055845" cy="4530210"/>
          </a:xfrm>
        </p:grpSpPr>
        <p:grpSp>
          <p:nvGrpSpPr>
            <p:cNvPr id="56" name="Gruppieren 22">
              <a:extLst>
                <a:ext uri="{FF2B5EF4-FFF2-40B4-BE49-F238E27FC236}">
                  <a16:creationId xmlns:a16="http://schemas.microsoft.com/office/drawing/2014/main" id="{1ABFC603-51B3-B3AB-82E5-AF4E44BC6FF6}"/>
                </a:ext>
              </a:extLst>
            </p:cNvPr>
            <p:cNvGrpSpPr/>
            <p:nvPr/>
          </p:nvGrpSpPr>
          <p:grpSpPr>
            <a:xfrm>
              <a:off x="4620449" y="1300489"/>
              <a:ext cx="4984978" cy="4530210"/>
              <a:chOff x="633296" y="1305056"/>
              <a:chExt cx="4984978" cy="4530210"/>
            </a:xfrm>
          </p:grpSpPr>
          <p:sp>
            <p:nvSpPr>
              <p:cNvPr id="72" name="Rechteck 23">
                <a:extLst>
                  <a:ext uri="{FF2B5EF4-FFF2-40B4-BE49-F238E27FC236}">
                    <a16:creationId xmlns:a16="http://schemas.microsoft.com/office/drawing/2014/main" id="{AF395489-E68A-15D4-B069-F7732A24DACA}"/>
                  </a:ext>
                </a:extLst>
              </p:cNvPr>
              <p:cNvSpPr/>
              <p:nvPr/>
            </p:nvSpPr>
            <p:spPr>
              <a:xfrm>
                <a:off x="633296" y="1678223"/>
                <a:ext cx="4984978" cy="4157043"/>
              </a:xfrm>
              <a:prstGeom prst="rect">
                <a:avLst/>
              </a:prstGeom>
              <a:solidFill>
                <a:schemeClr val="bg2">
                  <a:lumMod val="20000"/>
                  <a:lumOff val="80000"/>
                  <a:alpha val="9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 sz="2000" dirty="0">
                  <a:latin typeface="Microsoft YaHei" panose="020B0503020204020204" pitchFamily="34" charset="-122"/>
                  <a:ea typeface="Microsoft YaHei" panose="020B0503020204020204" pitchFamily="34" charset="-122"/>
                </a:endParaRPr>
              </a:p>
            </p:txBody>
          </p:sp>
          <p:pic>
            <p:nvPicPr>
              <p:cNvPr id="73" name="Grafik 24">
                <a:extLst>
                  <a:ext uri="{FF2B5EF4-FFF2-40B4-BE49-F238E27FC236}">
                    <a16:creationId xmlns:a16="http://schemas.microsoft.com/office/drawing/2014/main" id="{F93E5767-E45A-94D7-E20D-8BDF2764EB6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01893" y="2187201"/>
                <a:ext cx="1152376" cy="1151506"/>
              </a:xfrm>
              <a:prstGeom prst="rect">
                <a:avLst/>
              </a:prstGeom>
            </p:spPr>
          </p:pic>
          <p:pic>
            <p:nvPicPr>
              <p:cNvPr id="74" name="Grafik 25">
                <a:extLst>
                  <a:ext uri="{FF2B5EF4-FFF2-40B4-BE49-F238E27FC236}">
                    <a16:creationId xmlns:a16="http://schemas.microsoft.com/office/drawing/2014/main" id="{B2A554F2-C6BF-D6FE-44CE-EED25135D57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922917" y="4171915"/>
                <a:ext cx="1152376" cy="1151506"/>
              </a:xfrm>
              <a:prstGeom prst="rect">
                <a:avLst/>
              </a:prstGeom>
            </p:spPr>
          </p:pic>
          <p:sp>
            <p:nvSpPr>
              <p:cNvPr id="75" name="Ellipse 26">
                <a:extLst>
                  <a:ext uri="{FF2B5EF4-FFF2-40B4-BE49-F238E27FC236}">
                    <a16:creationId xmlns:a16="http://schemas.microsoft.com/office/drawing/2014/main" id="{E7CB2B6C-40F9-A3FA-5AA9-1C0231E983CB}"/>
                  </a:ext>
                </a:extLst>
              </p:cNvPr>
              <p:cNvSpPr/>
              <p:nvPr/>
            </p:nvSpPr>
            <p:spPr>
              <a:xfrm>
                <a:off x="1055979" y="2336452"/>
                <a:ext cx="828000" cy="828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76" name="Ellipse 27">
                <a:extLst>
                  <a:ext uri="{FF2B5EF4-FFF2-40B4-BE49-F238E27FC236}">
                    <a16:creationId xmlns:a16="http://schemas.microsoft.com/office/drawing/2014/main" id="{A634D38B-532F-B9A7-B80F-686DAF96D6B7}"/>
                  </a:ext>
                </a:extLst>
              </p:cNvPr>
              <p:cNvSpPr/>
              <p:nvPr/>
            </p:nvSpPr>
            <p:spPr>
              <a:xfrm>
                <a:off x="1081098" y="4325819"/>
                <a:ext cx="828000" cy="828000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  <p:sp>
            <p:nvSpPr>
              <p:cNvPr id="77" name="Textfeld 29">
                <a:extLst>
                  <a:ext uri="{FF2B5EF4-FFF2-40B4-BE49-F238E27FC236}">
                    <a16:creationId xmlns:a16="http://schemas.microsoft.com/office/drawing/2014/main" id="{08603068-A30B-2607-6BB9-8C9ED9D3DC1B}"/>
                  </a:ext>
                </a:extLst>
              </p:cNvPr>
              <p:cNvSpPr txBox="1"/>
              <p:nvPr/>
            </p:nvSpPr>
            <p:spPr>
              <a:xfrm>
                <a:off x="692878" y="1305056"/>
                <a:ext cx="4865814" cy="246221"/>
              </a:xfrm>
              <a:prstGeom prst="rect">
                <a:avLst/>
              </a:prstGeom>
              <a:noFill/>
            </p:spPr>
            <p:txBody>
              <a:bodyPr wrap="squar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6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Arial"/>
                  </a:rPr>
                  <a:t>在</a:t>
                </a:r>
                <a:r>
                  <a:rPr lang="en-CN" sz="16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Arial"/>
                  </a:rPr>
                  <a:t>亚琛工大</a:t>
                </a:r>
                <a:r>
                  <a:rPr lang="zh-CN" altLang="en-US" sz="16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  <a:cs typeface="Arial"/>
                  </a:rPr>
                  <a:t>学习</a:t>
                </a:r>
              </a:p>
            </p:txBody>
          </p:sp>
          <p:sp>
            <p:nvSpPr>
              <p:cNvPr id="78" name="Rechteck 30">
                <a:extLst>
                  <a:ext uri="{FF2B5EF4-FFF2-40B4-BE49-F238E27FC236}">
                    <a16:creationId xmlns:a16="http://schemas.microsoft.com/office/drawing/2014/main" id="{9E8C8C4F-6AC9-5FAE-A357-517ED4601617}"/>
                  </a:ext>
                </a:extLst>
              </p:cNvPr>
              <p:cNvSpPr/>
              <p:nvPr/>
            </p:nvSpPr>
            <p:spPr>
              <a:xfrm>
                <a:off x="2178724" y="2638971"/>
                <a:ext cx="1152375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有限元方法</a:t>
                </a:r>
                <a:endParaRPr lang="en-US" sz="1400" b="1" dirty="0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endParaRPr>
              </a:p>
            </p:txBody>
          </p:sp>
          <p:sp>
            <p:nvSpPr>
              <p:cNvPr id="79" name="Rechteck 31">
                <a:extLst>
                  <a:ext uri="{FF2B5EF4-FFF2-40B4-BE49-F238E27FC236}">
                    <a16:creationId xmlns:a16="http://schemas.microsoft.com/office/drawing/2014/main" id="{A3FD7D50-EEEB-5530-C5D2-94010D6D37D4}"/>
                  </a:ext>
                </a:extLst>
              </p:cNvPr>
              <p:cNvSpPr/>
              <p:nvPr/>
            </p:nvSpPr>
            <p:spPr>
              <a:xfrm>
                <a:off x="2199747" y="4620200"/>
                <a:ext cx="1131352" cy="215444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r>
                  <a:rPr lang="zh-CN" altLang="en-US" sz="1400" b="1" dirty="0">
                    <a:solidFill>
                      <a:schemeClr val="tx2"/>
                    </a:solidFill>
                    <a:latin typeface="Microsoft YaHei" panose="020B0503020204020204" pitchFamily="34" charset="-122"/>
                    <a:ea typeface="Microsoft YaHei" panose="020B0503020204020204" pitchFamily="34" charset="-122"/>
                  </a:rPr>
                  <a:t>连续介质力学</a:t>
                </a:r>
              </a:p>
            </p:txBody>
          </p:sp>
          <p:sp>
            <p:nvSpPr>
              <p:cNvPr id="80" name="Rechteck 32">
                <a:extLst>
                  <a:ext uri="{FF2B5EF4-FFF2-40B4-BE49-F238E27FC236}">
                    <a16:creationId xmlns:a16="http://schemas.microsoft.com/office/drawing/2014/main" id="{4C72BC30-DB96-A59F-8842-34D2791B66A6}"/>
                  </a:ext>
                </a:extLst>
              </p:cNvPr>
              <p:cNvSpPr/>
              <p:nvPr/>
            </p:nvSpPr>
            <p:spPr>
              <a:xfrm>
                <a:off x="1789843" y="4917818"/>
                <a:ext cx="1085737" cy="184666"/>
              </a:xfrm>
              <a:prstGeom prst="rect">
                <a:avLst/>
              </a:prstGeom>
            </p:spPr>
            <p:txBody>
              <a:bodyPr wrap="square" lIns="0" tIns="0" rIns="0" bIns="0">
                <a:spAutoFit/>
              </a:bodyPr>
              <a:lstStyle/>
              <a:p>
                <a:endParaRPr lang="en-US" sz="1200" b="1">
                  <a:solidFill>
                    <a:schemeClr val="tx2"/>
                  </a:solidFill>
                </a:endParaRPr>
              </a:p>
            </p:txBody>
          </p:sp>
          <p:sp>
            <p:nvSpPr>
              <p:cNvPr id="81" name="Rechteck 36">
                <a:extLst>
                  <a:ext uri="{FF2B5EF4-FFF2-40B4-BE49-F238E27FC236}">
                    <a16:creationId xmlns:a16="http://schemas.microsoft.com/office/drawing/2014/main" id="{388C87F5-EE5E-942F-0457-DDCAAA2FA748}"/>
                  </a:ext>
                </a:extLst>
              </p:cNvPr>
              <p:cNvSpPr/>
              <p:nvPr/>
            </p:nvSpPr>
            <p:spPr>
              <a:xfrm flipV="1">
                <a:off x="633296" y="1672776"/>
                <a:ext cx="4984978" cy="45719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de-DE"/>
              </a:p>
            </p:txBody>
          </p:sp>
        </p:grpSp>
        <p:pic>
          <p:nvPicPr>
            <p:cNvPr id="59" name="Grafik 48">
              <a:extLst>
                <a:ext uri="{FF2B5EF4-FFF2-40B4-BE49-F238E27FC236}">
                  <a16:creationId xmlns:a16="http://schemas.microsoft.com/office/drawing/2014/main" id="{D00322F8-6C62-D5F9-A1DA-778832103F0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79875" y="2182634"/>
              <a:ext cx="1152376" cy="1151506"/>
            </a:xfrm>
            <a:prstGeom prst="rect">
              <a:avLst/>
            </a:prstGeom>
          </p:spPr>
        </p:pic>
        <p:sp>
          <p:nvSpPr>
            <p:cNvPr id="60" name="Ellipse 50">
              <a:extLst>
                <a:ext uri="{FF2B5EF4-FFF2-40B4-BE49-F238E27FC236}">
                  <a16:creationId xmlns:a16="http://schemas.microsoft.com/office/drawing/2014/main" id="{32F8F955-EBF5-A588-162F-D64D41C76C8A}"/>
                </a:ext>
              </a:extLst>
            </p:cNvPr>
            <p:cNvSpPr/>
            <p:nvPr/>
          </p:nvSpPr>
          <p:spPr>
            <a:xfrm>
              <a:off x="7642063" y="2344387"/>
              <a:ext cx="828000" cy="828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  <p:pic>
          <p:nvPicPr>
            <p:cNvPr id="62" name="Grafik 52">
              <a:extLst>
                <a:ext uri="{FF2B5EF4-FFF2-40B4-BE49-F238E27FC236}">
                  <a16:creationId xmlns:a16="http://schemas.microsoft.com/office/drawing/2014/main" id="{7AC0FFD8-4D8A-CCA8-DE6B-BF8294E1C83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00899" y="4166421"/>
              <a:ext cx="1152376" cy="1151506"/>
            </a:xfrm>
            <a:prstGeom prst="rect">
              <a:avLst/>
            </a:prstGeom>
          </p:spPr>
        </p:pic>
        <p:sp>
          <p:nvSpPr>
            <p:cNvPr id="64" name="Rechteck 56">
              <a:extLst>
                <a:ext uri="{FF2B5EF4-FFF2-40B4-BE49-F238E27FC236}">
                  <a16:creationId xmlns:a16="http://schemas.microsoft.com/office/drawing/2014/main" id="{F708BCAA-E27F-80A3-B62C-6200D71BD7DE}"/>
                </a:ext>
              </a:extLst>
            </p:cNvPr>
            <p:cNvSpPr/>
            <p:nvPr/>
          </p:nvSpPr>
          <p:spPr>
            <a:xfrm>
              <a:off x="8786338" y="2652388"/>
              <a:ext cx="889956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zh-CN" altLang="en-US" sz="1400" b="1" dirty="0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生产管理</a:t>
              </a:r>
            </a:p>
          </p:txBody>
        </p:sp>
        <p:sp>
          <p:nvSpPr>
            <p:cNvPr id="66" name="Rechteck 57">
              <a:extLst>
                <a:ext uri="{FF2B5EF4-FFF2-40B4-BE49-F238E27FC236}">
                  <a16:creationId xmlns:a16="http://schemas.microsoft.com/office/drawing/2014/main" id="{6198AF2C-2E7A-FE2E-F56C-78D924D87784}"/>
                </a:ext>
              </a:extLst>
            </p:cNvPr>
            <p:cNvSpPr/>
            <p:nvPr/>
          </p:nvSpPr>
          <p:spPr>
            <a:xfrm>
              <a:off x="8807361" y="4631292"/>
              <a:ext cx="798065" cy="215444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r>
                <a:rPr lang="en-US" sz="1400" b="1" dirty="0" err="1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科研写作</a:t>
              </a:r>
              <a:endParaRPr lang="en-US" sz="14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pic>
          <p:nvPicPr>
            <p:cNvPr id="68" name="Grafik 60">
              <a:extLst>
                <a:ext uri="{FF2B5EF4-FFF2-40B4-BE49-F238E27FC236}">
                  <a16:creationId xmlns:a16="http://schemas.microsoft.com/office/drawing/2014/main" id="{09EE42BC-31C2-F1F1-DA5D-D2F18491E2F9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26258" y="4401284"/>
              <a:ext cx="720000" cy="720000"/>
            </a:xfrm>
            <a:prstGeom prst="rect">
              <a:avLst/>
            </a:prstGeom>
          </p:spPr>
        </p:pic>
        <p:pic>
          <p:nvPicPr>
            <p:cNvPr id="69" name="Grafik 62">
              <a:extLst>
                <a:ext uri="{FF2B5EF4-FFF2-40B4-BE49-F238E27FC236}">
                  <a16:creationId xmlns:a16="http://schemas.microsoft.com/office/drawing/2014/main" id="{195263D1-6B5E-A299-D961-7E4B52C69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696063" y="2406520"/>
              <a:ext cx="720000" cy="720000"/>
            </a:xfrm>
            <a:prstGeom prst="rect">
              <a:avLst/>
            </a:prstGeom>
          </p:spPr>
        </p:pic>
        <p:pic>
          <p:nvPicPr>
            <p:cNvPr id="70" name="Grafik 64">
              <a:extLst>
                <a:ext uri="{FF2B5EF4-FFF2-40B4-BE49-F238E27FC236}">
                  <a16:creationId xmlns:a16="http://schemas.microsoft.com/office/drawing/2014/main" id="{5B30236E-BB5E-270E-FACC-6C55E3ABDCC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17087" y="4394934"/>
              <a:ext cx="720000" cy="720000"/>
            </a:xfrm>
            <a:prstGeom prst="rect">
              <a:avLst/>
            </a:prstGeom>
          </p:spPr>
        </p:pic>
        <p:pic>
          <p:nvPicPr>
            <p:cNvPr id="71" name="Grafik 66">
              <a:extLst>
                <a:ext uri="{FF2B5EF4-FFF2-40B4-BE49-F238E27FC236}">
                  <a16:creationId xmlns:a16="http://schemas.microsoft.com/office/drawing/2014/main" id="{E71A531D-BFFC-DD0A-CDE0-7DFA44B0D29D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109752" y="2406520"/>
              <a:ext cx="720000" cy="720000"/>
            </a:xfrm>
            <a:prstGeom prst="rect">
              <a:avLst/>
            </a:prstGeom>
          </p:spPr>
        </p:pic>
      </p:grpSp>
      <p:sp>
        <p:nvSpPr>
          <p:cNvPr id="82" name="Additionszeichen 39">
            <a:extLst>
              <a:ext uri="{FF2B5EF4-FFF2-40B4-BE49-F238E27FC236}">
                <a16:creationId xmlns:a16="http://schemas.microsoft.com/office/drawing/2014/main" id="{D33E9B3D-8D5D-E1C6-B568-2BCB13868DF5}"/>
              </a:ext>
            </a:extLst>
          </p:cNvPr>
          <p:cNvSpPr/>
          <p:nvPr/>
        </p:nvSpPr>
        <p:spPr>
          <a:xfrm>
            <a:off x="2975494" y="3293039"/>
            <a:ext cx="828000" cy="828000"/>
          </a:xfrm>
          <a:prstGeom prst="mathPlu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grpSp>
        <p:nvGrpSpPr>
          <p:cNvPr id="5" name="Gruppieren 22">
            <a:extLst>
              <a:ext uri="{FF2B5EF4-FFF2-40B4-BE49-F238E27FC236}">
                <a16:creationId xmlns:a16="http://schemas.microsoft.com/office/drawing/2014/main" id="{34658C1D-F8C3-B7FF-78F8-05B6DD34A287}"/>
              </a:ext>
            </a:extLst>
          </p:cNvPr>
          <p:cNvGrpSpPr/>
          <p:nvPr/>
        </p:nvGrpSpPr>
        <p:grpSpPr>
          <a:xfrm>
            <a:off x="9747286" y="1261585"/>
            <a:ext cx="2060481" cy="4530210"/>
            <a:chOff x="1085589" y="1305056"/>
            <a:chExt cx="2020085" cy="4530210"/>
          </a:xfrm>
        </p:grpSpPr>
        <p:sp>
          <p:nvSpPr>
            <p:cNvPr id="6" name="Rechteck 23">
              <a:extLst>
                <a:ext uri="{FF2B5EF4-FFF2-40B4-BE49-F238E27FC236}">
                  <a16:creationId xmlns:a16="http://schemas.microsoft.com/office/drawing/2014/main" id="{6BBB335B-2F30-89FF-566E-BDBDC9AC94C9}"/>
                </a:ext>
              </a:extLst>
            </p:cNvPr>
            <p:cNvSpPr/>
            <p:nvPr/>
          </p:nvSpPr>
          <p:spPr>
            <a:xfrm>
              <a:off x="1137151" y="1678223"/>
              <a:ext cx="1968523" cy="4157043"/>
            </a:xfrm>
            <a:prstGeom prst="rect">
              <a:avLst/>
            </a:prstGeom>
            <a:solidFill>
              <a:schemeClr val="bg2">
                <a:lumMod val="20000"/>
                <a:lumOff val="80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 sz="2000" dirty="0"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7" name="Textfeld 29">
              <a:extLst>
                <a:ext uri="{FF2B5EF4-FFF2-40B4-BE49-F238E27FC236}">
                  <a16:creationId xmlns:a16="http://schemas.microsoft.com/office/drawing/2014/main" id="{631A1ECC-9CE7-2EE7-F4D7-409F700DABD9}"/>
                </a:ext>
              </a:extLst>
            </p:cNvPr>
            <p:cNvSpPr txBox="1"/>
            <p:nvPr/>
          </p:nvSpPr>
          <p:spPr>
            <a:xfrm>
              <a:off x="1227797" y="1305056"/>
              <a:ext cx="1787231" cy="24622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algn="ctr"/>
              <a:r>
                <a:rPr lang="zh-CN" altLang="en-US" sz="1600" b="1" dirty="0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Arial"/>
                </a:rPr>
                <a:t>在</a:t>
              </a:r>
              <a:r>
                <a:rPr lang="en-CN" sz="1600" b="1" dirty="0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  <a:cs typeface="Arial"/>
                </a:rPr>
                <a:t>研究所实习</a:t>
              </a:r>
              <a:endParaRPr lang="zh-CN" altLang="en-US" sz="16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/>
              </a:endParaRPr>
            </a:p>
          </p:txBody>
        </p:sp>
        <p:sp>
          <p:nvSpPr>
            <p:cNvPr id="8" name="Rechteck 30">
              <a:extLst>
                <a:ext uri="{FF2B5EF4-FFF2-40B4-BE49-F238E27FC236}">
                  <a16:creationId xmlns:a16="http://schemas.microsoft.com/office/drawing/2014/main" id="{BF0053C4-AA01-475E-8758-1DE7175F5238}"/>
                </a:ext>
              </a:extLst>
            </p:cNvPr>
            <p:cNvSpPr/>
            <p:nvPr/>
          </p:nvSpPr>
          <p:spPr>
            <a:xfrm>
              <a:off x="1375057" y="3885523"/>
              <a:ext cx="1567788" cy="43088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 algn="ctr"/>
              <a:r>
                <a:rPr lang="en-US" sz="1400" b="1" dirty="0" err="1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亚琛工大</a:t>
              </a:r>
              <a:endParaRPr lang="en-US" sz="14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  <a:p>
              <a:pPr algn="ctr"/>
              <a:r>
                <a:rPr lang="en-US" sz="1400" b="1" dirty="0" err="1">
                  <a:solidFill>
                    <a:schemeClr val="tx2"/>
                  </a:solidFill>
                  <a:latin typeface="Microsoft YaHei" panose="020B0503020204020204" pitchFamily="34" charset="-122"/>
                  <a:ea typeface="Microsoft YaHei" panose="020B0503020204020204" pitchFamily="34" charset="-122"/>
                </a:rPr>
                <a:t>通用力学研究所</a:t>
              </a:r>
              <a:endParaRPr lang="en-US" sz="1400" b="1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</a:endParaRPr>
            </a:p>
          </p:txBody>
        </p:sp>
        <p:sp>
          <p:nvSpPr>
            <p:cNvPr id="9" name="Rechteck 32">
              <a:extLst>
                <a:ext uri="{FF2B5EF4-FFF2-40B4-BE49-F238E27FC236}">
                  <a16:creationId xmlns:a16="http://schemas.microsoft.com/office/drawing/2014/main" id="{C101926A-8B4F-7FC4-CACC-FA56E3063F24}"/>
                </a:ext>
              </a:extLst>
            </p:cNvPr>
            <p:cNvSpPr/>
            <p:nvPr/>
          </p:nvSpPr>
          <p:spPr>
            <a:xfrm>
              <a:off x="1789843" y="4917818"/>
              <a:ext cx="1085737" cy="184666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endParaRPr lang="en-US" sz="1200" b="1">
                <a:solidFill>
                  <a:schemeClr val="tx2"/>
                </a:solidFill>
              </a:endParaRPr>
            </a:p>
          </p:txBody>
        </p:sp>
        <p:sp>
          <p:nvSpPr>
            <p:cNvPr id="10" name="Rechteck 36">
              <a:extLst>
                <a:ext uri="{FF2B5EF4-FFF2-40B4-BE49-F238E27FC236}">
                  <a16:creationId xmlns:a16="http://schemas.microsoft.com/office/drawing/2014/main" id="{6560C40F-DB56-6600-CFB4-03A04DFBDBE2}"/>
                </a:ext>
              </a:extLst>
            </p:cNvPr>
            <p:cNvSpPr/>
            <p:nvPr/>
          </p:nvSpPr>
          <p:spPr>
            <a:xfrm>
              <a:off x="1085589" y="1627056"/>
              <a:ext cx="2020085" cy="4571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de-DE"/>
            </a:p>
          </p:txBody>
        </p:sp>
      </p:grpSp>
      <p:sp>
        <p:nvSpPr>
          <p:cNvPr id="12" name="Additionszeichen 39">
            <a:extLst>
              <a:ext uri="{FF2B5EF4-FFF2-40B4-BE49-F238E27FC236}">
                <a16:creationId xmlns:a16="http://schemas.microsoft.com/office/drawing/2014/main" id="{54863E68-0C2F-2691-3C91-E2B430771418}"/>
              </a:ext>
            </a:extLst>
          </p:cNvPr>
          <p:cNvSpPr/>
          <p:nvPr/>
        </p:nvSpPr>
        <p:spPr>
          <a:xfrm>
            <a:off x="8905871" y="3314010"/>
            <a:ext cx="828000" cy="828000"/>
          </a:xfrm>
          <a:prstGeom prst="mathPlus">
            <a:avLst/>
          </a:prstGeom>
          <a:solidFill>
            <a:schemeClr val="tx2"/>
          </a:solidFill>
          <a:ln>
            <a:solidFill>
              <a:schemeClr val="tx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pic>
        <p:nvPicPr>
          <p:cNvPr id="14" name="Picture 13" descr="A black and blue logo&#10;&#10;Description automatically generated">
            <a:extLst>
              <a:ext uri="{FF2B5EF4-FFF2-40B4-BE49-F238E27FC236}">
                <a16:creationId xmlns:a16="http://schemas.microsoft.com/office/drawing/2014/main" id="{B9F7C5E7-E01E-0A8A-2FC6-D751D372E598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4241" y="2884922"/>
            <a:ext cx="1535744" cy="374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514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30038" y="2847339"/>
            <a:ext cx="28702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亚琛工大课程证书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764634" y="3996436"/>
            <a:ext cx="3950365" cy="1479892"/>
          </a:xfrm>
          <a:prstGeom prst="rect">
            <a:avLst/>
          </a:prstGeom>
        </p:spPr>
        <p:txBody>
          <a:bodyPr vert="horz" wrap="square" lIns="0" tIns="121920" rIns="0" bIns="0" rtlCol="0">
            <a:spAutoFit/>
          </a:bodyPr>
          <a:lstStyle/>
          <a:p>
            <a:pPr marL="190500" indent="-177800">
              <a:lnSpc>
                <a:spcPct val="100000"/>
              </a:lnSpc>
              <a:spcBef>
                <a:spcPts val="960"/>
              </a:spcBef>
              <a:buClr>
                <a:srgbClr val="00549F"/>
              </a:buClr>
              <a:buFont typeface="Arial"/>
              <a:buChar char="•"/>
              <a:tabLst>
                <a:tab pos="190500" algn="l"/>
              </a:tabLst>
            </a:pPr>
            <a:r>
              <a:rPr lang="en-US" sz="1600" spc="-5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ECTS</a:t>
            </a: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学分课程证书及成绩</a:t>
            </a:r>
          </a:p>
          <a:p>
            <a:pPr marL="190500" indent="-177800">
              <a:lnSpc>
                <a:spcPct val="100000"/>
              </a:lnSpc>
              <a:spcBef>
                <a:spcPts val="865"/>
              </a:spcBef>
              <a:buClr>
                <a:srgbClr val="00549F"/>
              </a:buClr>
              <a:buFont typeface="Arial"/>
              <a:buChar char="•"/>
              <a:tabLst>
                <a:tab pos="190500" algn="l"/>
              </a:tabLst>
            </a:pP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每门课程的课程描述</a:t>
            </a:r>
          </a:p>
          <a:p>
            <a:pPr marL="190500" indent="-177800">
              <a:lnSpc>
                <a:spcPct val="100000"/>
              </a:lnSpc>
              <a:spcBef>
                <a:spcPts val="985"/>
              </a:spcBef>
              <a:buClr>
                <a:srgbClr val="00549F"/>
              </a:buClr>
              <a:buFont typeface="Arial"/>
              <a:buChar char="•"/>
              <a:tabLst>
                <a:tab pos="190500" algn="l"/>
              </a:tabLst>
            </a:pP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亚琛工大签章</a:t>
            </a:r>
          </a:p>
          <a:p>
            <a:pPr marL="190500" indent="-177800">
              <a:lnSpc>
                <a:spcPct val="100000"/>
              </a:lnSpc>
              <a:spcBef>
                <a:spcPts val="985"/>
              </a:spcBef>
              <a:buClr>
                <a:srgbClr val="00549F"/>
              </a:buClr>
              <a:buFont typeface="Arial"/>
              <a:buChar char="•"/>
              <a:tabLst>
                <a:tab pos="190500" algn="l"/>
              </a:tabLst>
            </a:pPr>
            <a:r>
              <a:rPr sz="1600" dirty="0">
                <a:latin typeface="微软雅黑" panose="020B0503020204020204" pitchFamily="34" charset="-122"/>
                <a:ea typeface="微软雅黑" panose="020B0503020204020204" pitchFamily="34" charset="-122"/>
                <a:cs typeface="微软雅黑"/>
              </a:rPr>
              <a:t>国际认可</a:t>
            </a:r>
          </a:p>
        </p:txBody>
      </p:sp>
      <p:sp>
        <p:nvSpPr>
          <p:cNvPr id="4" name="object 4"/>
          <p:cNvSpPr/>
          <p:nvPr/>
        </p:nvSpPr>
        <p:spPr>
          <a:xfrm>
            <a:off x="342738" y="4245518"/>
            <a:ext cx="1017260" cy="101726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0" y="3275"/>
            <a:ext cx="12192000" cy="252561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019288" y="396240"/>
            <a:ext cx="1908048" cy="265176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072973" y="409379"/>
            <a:ext cx="1800581" cy="2546951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9951719" y="377952"/>
            <a:ext cx="1905000" cy="265176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0002873" y="391314"/>
            <a:ext cx="1800580" cy="254695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028431" y="3054095"/>
            <a:ext cx="1905000" cy="265176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080971" y="3068960"/>
            <a:ext cx="1800580" cy="2546951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951719" y="3054095"/>
            <a:ext cx="1905000" cy="265176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0002873" y="3068960"/>
            <a:ext cx="1800580" cy="2546951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574644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el 1"/>
          <p:cNvSpPr>
            <a:spLocks/>
          </p:cNvSpPr>
          <p:nvPr/>
        </p:nvSpPr>
        <p:spPr bwMode="auto">
          <a:xfrm>
            <a:off x="358809" y="375737"/>
            <a:ext cx="11799771" cy="424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</a:pPr>
            <a:r>
              <a:rPr kumimoji="1" lang="zh-CN" altLang="en-US" sz="2400" dirty="0">
                <a:solidFill>
                  <a:schemeClr val="tx2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奖学金及其他服务</a:t>
            </a:r>
          </a:p>
        </p:txBody>
      </p:sp>
      <p:sp>
        <p:nvSpPr>
          <p:cNvPr id="6" name="Rechteck 2">
            <a:extLst>
              <a:ext uri="{FF2B5EF4-FFF2-40B4-BE49-F238E27FC236}">
                <a16:creationId xmlns:a16="http://schemas.microsoft.com/office/drawing/2014/main" id="{85391191-479A-4F6F-BBB3-D4DC3879997C}"/>
              </a:ext>
            </a:extLst>
          </p:cNvPr>
          <p:cNvSpPr/>
          <p:nvPr/>
        </p:nvSpPr>
        <p:spPr>
          <a:xfrm>
            <a:off x="1970915" y="4257850"/>
            <a:ext cx="269272" cy="6731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2" name="Rechteck 6">
            <a:extLst>
              <a:ext uri="{FF2B5EF4-FFF2-40B4-BE49-F238E27FC236}">
                <a16:creationId xmlns:a16="http://schemas.microsoft.com/office/drawing/2014/main" id="{777F8EAE-31AA-0BBF-0B2A-914CC564E185}"/>
              </a:ext>
            </a:extLst>
          </p:cNvPr>
          <p:cNvSpPr/>
          <p:nvPr/>
        </p:nvSpPr>
        <p:spPr>
          <a:xfrm>
            <a:off x="2568361" y="4011953"/>
            <a:ext cx="269272" cy="6731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3" name="Rechteck 8">
            <a:extLst>
              <a:ext uri="{FF2B5EF4-FFF2-40B4-BE49-F238E27FC236}">
                <a16:creationId xmlns:a16="http://schemas.microsoft.com/office/drawing/2014/main" id="{4112133A-4F94-8DFA-2F1C-2F06252E4AAB}"/>
              </a:ext>
            </a:extLst>
          </p:cNvPr>
          <p:cNvSpPr/>
          <p:nvPr/>
        </p:nvSpPr>
        <p:spPr>
          <a:xfrm>
            <a:off x="3164255" y="3778211"/>
            <a:ext cx="269272" cy="6731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4" name="Rechteck 9">
            <a:extLst>
              <a:ext uri="{FF2B5EF4-FFF2-40B4-BE49-F238E27FC236}">
                <a16:creationId xmlns:a16="http://schemas.microsoft.com/office/drawing/2014/main" id="{7469EAEC-27FF-4D69-AF3D-A2B2E1B57636}"/>
              </a:ext>
            </a:extLst>
          </p:cNvPr>
          <p:cNvSpPr/>
          <p:nvPr/>
        </p:nvSpPr>
        <p:spPr>
          <a:xfrm>
            <a:off x="3772601" y="3535119"/>
            <a:ext cx="269272" cy="6731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5" name="Rechteck 10">
            <a:extLst>
              <a:ext uri="{FF2B5EF4-FFF2-40B4-BE49-F238E27FC236}">
                <a16:creationId xmlns:a16="http://schemas.microsoft.com/office/drawing/2014/main" id="{EC60E416-4F37-ED7C-EEEB-27F765228516}"/>
              </a:ext>
            </a:extLst>
          </p:cNvPr>
          <p:cNvSpPr/>
          <p:nvPr/>
        </p:nvSpPr>
        <p:spPr>
          <a:xfrm>
            <a:off x="4391550" y="3308856"/>
            <a:ext cx="269272" cy="67318"/>
          </a:xfrm>
          <a:prstGeom prst="rect">
            <a:avLst/>
          </a:prstGeom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6" name="Rechteck 10">
            <a:extLst>
              <a:ext uri="{FF2B5EF4-FFF2-40B4-BE49-F238E27FC236}">
                <a16:creationId xmlns:a16="http://schemas.microsoft.com/office/drawing/2014/main" id="{B795BA26-334E-1E75-78A5-E5F53080B306}"/>
              </a:ext>
            </a:extLst>
          </p:cNvPr>
          <p:cNvSpPr/>
          <p:nvPr/>
        </p:nvSpPr>
        <p:spPr>
          <a:xfrm>
            <a:off x="358810" y="1056927"/>
            <a:ext cx="4880848" cy="526316"/>
          </a:xfrm>
          <a:prstGeom prst="rect">
            <a:avLst/>
          </a:prstGeom>
          <a:solidFill>
            <a:srgbClr val="F6A8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de-DE" dirty="0" err="1"/>
              <a:t>奖学金</a:t>
            </a:r>
            <a:endParaRPr lang="de-DE" dirty="0"/>
          </a:p>
        </p:txBody>
      </p:sp>
      <p:sp>
        <p:nvSpPr>
          <p:cNvPr id="17" name="Textfeld 6">
            <a:extLst>
              <a:ext uri="{FF2B5EF4-FFF2-40B4-BE49-F238E27FC236}">
                <a16:creationId xmlns:a16="http://schemas.microsoft.com/office/drawing/2014/main" id="{751F70E2-A229-4393-2EBF-4A757C4A9008}"/>
              </a:ext>
            </a:extLst>
          </p:cNvPr>
          <p:cNvSpPr txBox="1"/>
          <p:nvPr/>
        </p:nvSpPr>
        <p:spPr>
          <a:xfrm>
            <a:off x="358808" y="1678205"/>
            <a:ext cx="4860551" cy="42939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spcAft>
                <a:spcPts val="80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en-US" altLang="zh-CN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GEC</a:t>
            </a:r>
            <a:r>
              <a:rPr lang="zh-CN" altLang="en-US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</a:t>
            </a:r>
            <a:r>
              <a:rPr lang="en-US" altLang="zh-CN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(4+2</a:t>
            </a:r>
            <a:r>
              <a:rPr lang="zh-CN" altLang="en-US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</a:t>
            </a:r>
            <a:r>
              <a:rPr lang="en-US" altLang="zh-CN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|</a:t>
            </a:r>
            <a:r>
              <a:rPr lang="zh-CN" altLang="en-US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</a:t>
            </a:r>
            <a:r>
              <a:rPr lang="en-US" altLang="zh-CN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3+1+2)</a:t>
            </a:r>
            <a:r>
              <a:rPr lang="zh-CN" altLang="en-US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项目专属奖学金</a:t>
            </a:r>
            <a:endParaRPr lang="en-US" altLang="zh-CN" sz="1600" b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杰出表现奖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优秀学生奖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明日之星奖（夏令营</a:t>
            </a:r>
            <a:r>
              <a:rPr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/</a:t>
            </a: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冬令营奖学金）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80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工程类硕士奖学金</a:t>
            </a:r>
            <a:endParaRPr lang="en-US" altLang="zh-CN" sz="1600" b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301625" indent="-301625"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女性工程师奖学金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301625" indent="-301625"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最具潜力学生奖学金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301625" indent="-301625"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	</a:t>
            </a: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合作高校优秀学生奖学金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80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r>
              <a:rPr lang="zh-CN" altLang="en-US" sz="1600" b="1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硕士学习期间奖学金</a:t>
            </a:r>
            <a:endParaRPr lang="en-US" altLang="zh-CN" sz="1600" b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301625" indent="-301625"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优秀学生奖学金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301625" indent="-301625"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    优秀德语奖学金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301625" indent="-301625">
              <a:spcAft>
                <a:spcPts val="800"/>
              </a:spcAft>
              <a:buClr>
                <a:schemeClr val="accent5"/>
              </a:buClr>
              <a:buSzPct val="70000"/>
            </a:pPr>
            <a:r>
              <a:rPr lang="en-US" altLang="zh-CN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	</a:t>
            </a: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社会责任奖学金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18" name="Textfeld 6">
            <a:extLst>
              <a:ext uri="{FF2B5EF4-FFF2-40B4-BE49-F238E27FC236}">
                <a16:creationId xmlns:a16="http://schemas.microsoft.com/office/drawing/2014/main" id="{14A584DD-48CD-7DC5-4288-A18B4A428E0C}"/>
              </a:ext>
            </a:extLst>
          </p:cNvPr>
          <p:cNvSpPr txBox="1"/>
          <p:nvPr/>
        </p:nvSpPr>
        <p:spPr>
          <a:xfrm>
            <a:off x="6952345" y="1689137"/>
            <a:ext cx="4642561" cy="17143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职业发展咨询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就业信息平台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工作职位申请建议、培训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企业招聘会、企业工作营等活动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出具推荐信、证明文件等</a:t>
            </a:r>
            <a:endParaRPr lang="en-US" altLang="zh-CN" sz="17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lvl="1">
              <a:spcAft>
                <a:spcPts val="1800"/>
              </a:spcAft>
              <a:buClr>
                <a:schemeClr val="accent5"/>
              </a:buClr>
              <a:buSzPct val="70000"/>
            </a:pPr>
            <a:endParaRPr lang="en-US" altLang="zh-CN" sz="17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19" name="Rechteck 10">
            <a:extLst>
              <a:ext uri="{FF2B5EF4-FFF2-40B4-BE49-F238E27FC236}">
                <a16:creationId xmlns:a16="http://schemas.microsoft.com/office/drawing/2014/main" id="{71FA1377-D0CD-F195-7840-5265C43E2914}"/>
              </a:ext>
            </a:extLst>
          </p:cNvPr>
          <p:cNvSpPr/>
          <p:nvPr/>
        </p:nvSpPr>
        <p:spPr>
          <a:xfrm>
            <a:off x="6972642" y="3681520"/>
            <a:ext cx="4642561" cy="526316"/>
          </a:xfrm>
          <a:prstGeom prst="rect">
            <a:avLst/>
          </a:prstGeom>
          <a:solidFill>
            <a:srgbClr val="F6A8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硕士学生服务</a:t>
            </a:r>
          </a:p>
        </p:txBody>
      </p:sp>
      <p:sp>
        <p:nvSpPr>
          <p:cNvPr id="20" name="Rechteck 10">
            <a:extLst>
              <a:ext uri="{FF2B5EF4-FFF2-40B4-BE49-F238E27FC236}">
                <a16:creationId xmlns:a16="http://schemas.microsoft.com/office/drawing/2014/main" id="{60B46046-EF63-382F-D59F-906FFE03FC4A}"/>
              </a:ext>
            </a:extLst>
          </p:cNvPr>
          <p:cNvSpPr/>
          <p:nvPr/>
        </p:nvSpPr>
        <p:spPr>
          <a:xfrm>
            <a:off x="6952344" y="1069782"/>
            <a:ext cx="4642561" cy="526316"/>
          </a:xfrm>
          <a:prstGeom prst="rect">
            <a:avLst/>
          </a:prstGeom>
          <a:solidFill>
            <a:srgbClr val="F6A80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kumimoji="1" lang="zh-CN" altLang="en-US" dirty="0">
                <a:solidFill>
                  <a:schemeClr val="bg1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楷体"/>
              </a:rPr>
              <a:t>职业发展中心</a:t>
            </a:r>
            <a:endParaRPr lang="de-DE" dirty="0">
              <a:solidFill>
                <a:schemeClr val="bg1"/>
              </a:solidFill>
            </a:endParaRPr>
          </a:p>
        </p:txBody>
      </p:sp>
      <p:sp>
        <p:nvSpPr>
          <p:cNvPr id="21" name="Textfeld 6">
            <a:extLst>
              <a:ext uri="{FF2B5EF4-FFF2-40B4-BE49-F238E27FC236}">
                <a16:creationId xmlns:a16="http://schemas.microsoft.com/office/drawing/2014/main" id="{A50DDD8E-F076-1287-3632-F4A1928B384D}"/>
              </a:ext>
            </a:extLst>
          </p:cNvPr>
          <p:cNvSpPr txBox="1"/>
          <p:nvPr/>
        </p:nvSpPr>
        <p:spPr>
          <a:xfrm>
            <a:off x="6952344" y="4257850"/>
            <a:ext cx="4462660" cy="17143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noAutofit/>
          </a:bodyPr>
          <a:lstStyle/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国际学生公寓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签证、居留等行政事务支持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硕士学习咨询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校友网络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600"/>
              </a:spcAft>
              <a:buClr>
                <a:schemeClr val="accent5"/>
              </a:buClr>
              <a:buSzPct val="70000"/>
              <a:buFont typeface="Arial" panose="020B0604020202020204" pitchFamily="34" charset="0"/>
              <a:buChar char="•"/>
            </a:pPr>
            <a:r>
              <a:rPr lang="zh-CN" altLang="en-US" sz="1600" dirty="0">
                <a:solidFill>
                  <a:schemeClr val="tx1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社交、参观活动组织</a:t>
            </a:r>
            <a:endParaRPr lang="en-US" altLang="zh-CN" sz="1600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spcAft>
                <a:spcPts val="1800"/>
              </a:spcAft>
              <a:buClr>
                <a:schemeClr val="accent5"/>
              </a:buClr>
              <a:buSzPct val="70000"/>
              <a:buFont typeface="Wingdings 3" panose="05040102010807070707" pitchFamily="18" charset="2"/>
              <a:buChar char="u"/>
            </a:pPr>
            <a:endParaRPr lang="en-US" altLang="zh-CN" sz="1700" b="1" dirty="0">
              <a:solidFill>
                <a:schemeClr val="tx1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</p:spTree>
    <p:extLst>
      <p:ext uri="{BB962C8B-B14F-4D97-AF65-F5344CB8AC3E}">
        <p14:creationId xmlns:p14="http://schemas.microsoft.com/office/powerpoint/2010/main" val="404508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亚琛工大国际硕士学位证书</a:t>
            </a:r>
          </a:p>
        </p:txBody>
      </p:sp>
      <p:pic>
        <p:nvPicPr>
          <p:cNvPr id="7" name="Picture 6" descr="Graphical user interface&#10;&#10;Description automatically generated">
            <a:extLst>
              <a:ext uri="{FF2B5EF4-FFF2-40B4-BE49-F238E27FC236}">
                <a16:creationId xmlns:a16="http://schemas.microsoft.com/office/drawing/2014/main" id="{E1C9C2EF-A8FC-2F43-9A7C-C1693991581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9663" y="1324532"/>
            <a:ext cx="2955624" cy="4118540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Picture 7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8035C58D-59F0-0E40-8436-8471DFC27E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6715" y="1324532"/>
            <a:ext cx="2912408" cy="411854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90379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毕业前景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59AB81B-B147-CD06-7EDF-2195C3B79EF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CN"/>
          </a:p>
        </p:txBody>
      </p:sp>
      <p:sp>
        <p:nvSpPr>
          <p:cNvPr id="6" name="Rechteck 10">
            <a:extLst>
              <a:ext uri="{FF2B5EF4-FFF2-40B4-BE49-F238E27FC236}">
                <a16:creationId xmlns:a16="http://schemas.microsoft.com/office/drawing/2014/main" id="{9AA99543-1AF0-2C47-3043-E3E1291307BA}"/>
              </a:ext>
            </a:extLst>
          </p:cNvPr>
          <p:cNvSpPr/>
          <p:nvPr/>
        </p:nvSpPr>
        <p:spPr>
          <a:xfrm>
            <a:off x="383998" y="3542378"/>
            <a:ext cx="5268219" cy="526316"/>
          </a:xfrm>
          <a:prstGeom prst="rect">
            <a:avLst/>
          </a:prstGeom>
          <a:solidFill>
            <a:srgbClr val="0054A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就业市场上中国学生的多种选择</a:t>
            </a:r>
            <a:endParaRPr lang="en-US" altLang="zh-CN" b="1" dirty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  <p:sp>
        <p:nvSpPr>
          <p:cNvPr id="10" name="文本框 1">
            <a:extLst>
              <a:ext uri="{FF2B5EF4-FFF2-40B4-BE49-F238E27FC236}">
                <a16:creationId xmlns:a16="http://schemas.microsoft.com/office/drawing/2014/main" id="{4D868F83-A5D6-4BA6-B1BC-CF386E590BEC}"/>
              </a:ext>
            </a:extLst>
          </p:cNvPr>
          <p:cNvSpPr txBox="1"/>
          <p:nvPr/>
        </p:nvSpPr>
        <p:spPr>
          <a:xfrm>
            <a:off x="383999" y="1516044"/>
            <a:ext cx="526574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3760A5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21%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的学生在完成毕业论文前，就已经找到工作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3760A5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90%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的学生在毕业后</a:t>
            </a: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6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个月内找到工作位置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3760A5"/>
              </a:buClr>
              <a:buSzPct val="100000"/>
              <a:buFont typeface="Arial" panose="020B0604020202020204" pitchFamily="34" charset="0"/>
              <a:buChar char="•"/>
            </a:pP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70%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的学生在德国找到工作，</a:t>
            </a: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15%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回本国就业，还有</a:t>
            </a: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15%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学生去其他国家工作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3760A5"/>
              </a:buClr>
              <a:buSzPct val="100000"/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起步年薪在</a:t>
            </a:r>
            <a:r>
              <a:rPr lang="de-DE" altLang="zh-CN" sz="1600" b="1" dirty="0">
                <a:solidFill>
                  <a:srgbClr val="C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50000-65000</a:t>
            </a:r>
            <a:r>
              <a:rPr lang="zh-CN" altLang="zh-CN" sz="1600" b="1" dirty="0">
                <a:solidFill>
                  <a:srgbClr val="C00000"/>
                </a:solidFill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欧元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 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（机械类应届毕业生）</a:t>
            </a:r>
            <a:endParaRPr kumimoji="1" lang="zh-CN" altLang="en-US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14" name="文本框 7">
            <a:extLst>
              <a:ext uri="{FF2B5EF4-FFF2-40B4-BE49-F238E27FC236}">
                <a16:creationId xmlns:a16="http://schemas.microsoft.com/office/drawing/2014/main" id="{4DEE278B-2195-BB0F-1573-4DDCF9E93F6C}"/>
              </a:ext>
            </a:extLst>
          </p:cNvPr>
          <p:cNvSpPr txBox="1"/>
          <p:nvPr/>
        </p:nvSpPr>
        <p:spPr>
          <a:xfrm>
            <a:off x="381520" y="4055228"/>
            <a:ext cx="5268219" cy="18970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00549F"/>
              </a:buClr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德国本土企业对亚琛工大学历认可度极高</a:t>
            </a:r>
            <a:endParaRPr lang="de-DE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00549F"/>
              </a:buClr>
              <a:buFont typeface="Arial" panose="020B0604020202020204" pitchFamily="34" charset="0"/>
              <a:buChar char="•"/>
            </a:pP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德国中国企业已有</a:t>
            </a:r>
            <a:r>
              <a:rPr lang="en-US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2500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家并大部分在持续扩大经营，有德国教育背景的中国学生应聘更有优势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00549F"/>
              </a:buClr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亚琛工大极高含金量的硕士文凭对回国工作的毕业生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也非常具有竞争力</a:t>
            </a:r>
            <a:endParaRPr lang="en-US" altLang="zh-CN" sz="17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15" name="文本框 8">
            <a:extLst>
              <a:ext uri="{FF2B5EF4-FFF2-40B4-BE49-F238E27FC236}">
                <a16:creationId xmlns:a16="http://schemas.microsoft.com/office/drawing/2014/main" id="{AF584C90-C5F7-A3FF-C15C-0523027C6635}"/>
              </a:ext>
            </a:extLst>
          </p:cNvPr>
          <p:cNvSpPr txBox="1"/>
          <p:nvPr/>
        </p:nvSpPr>
        <p:spPr>
          <a:xfrm>
            <a:off x="6539779" y="4073108"/>
            <a:ext cx="5268219" cy="15277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Clr>
                <a:srgbClr val="00549F"/>
              </a:buClr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继续深造，攻读博士学位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00549F"/>
              </a:buClr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可直接申请</a:t>
            </a:r>
            <a:r>
              <a:rPr lang="zh-CN" altLang="en-US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亚琛工大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或国家研究所的博士位置</a:t>
            </a:r>
            <a:endParaRPr lang="en-US" altLang="zh-CN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50000"/>
              </a:lnSpc>
              <a:buClr>
                <a:srgbClr val="00549F"/>
              </a:buClr>
              <a:buFont typeface="Arial" panose="020B0604020202020204" pitchFamily="34" charset="0"/>
              <a:buChar char="•"/>
            </a:pP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攻读博士的同时负责科研项目和部分教学，亚琛工大的博士年薪为</a:t>
            </a:r>
            <a:r>
              <a:rPr lang="de-DE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48000-62000</a:t>
            </a:r>
            <a:r>
              <a:rPr lang="zh-CN" altLang="zh-CN" sz="1600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欧</a:t>
            </a:r>
            <a:endParaRPr kumimoji="1" lang="zh-CN" altLang="en-US" sz="1600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sp>
        <p:nvSpPr>
          <p:cNvPr id="16" name="Rechteck 10">
            <a:extLst>
              <a:ext uri="{FF2B5EF4-FFF2-40B4-BE49-F238E27FC236}">
                <a16:creationId xmlns:a16="http://schemas.microsoft.com/office/drawing/2014/main" id="{DADE81F3-F2E3-8924-1056-BB92082ABFCD}"/>
              </a:ext>
            </a:extLst>
          </p:cNvPr>
          <p:cNvSpPr/>
          <p:nvPr/>
        </p:nvSpPr>
        <p:spPr>
          <a:xfrm>
            <a:off x="6539781" y="3542378"/>
            <a:ext cx="5268219" cy="526316"/>
          </a:xfrm>
          <a:prstGeom prst="rect">
            <a:avLst/>
          </a:prstGeom>
          <a:solidFill>
            <a:srgbClr val="0054A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latin typeface="Microsoft YaHei Light" panose="020B0502040204020203" pitchFamily="34" charset="-122"/>
                <a:ea typeface="Microsoft YaHei Light" panose="020B0502040204020203" pitchFamily="34" charset="-122"/>
                <a:cs typeface="楷体"/>
              </a:rPr>
              <a:t>科研机会</a:t>
            </a:r>
            <a:endParaRPr lang="en-US" altLang="zh-CN" b="1" dirty="0"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</p:txBody>
      </p:sp>
      <p:pic>
        <p:nvPicPr>
          <p:cNvPr id="17" name="Grafik 1">
            <a:extLst>
              <a:ext uri="{FF2B5EF4-FFF2-40B4-BE49-F238E27FC236}">
                <a16:creationId xmlns:a16="http://schemas.microsoft.com/office/drawing/2014/main" id="{21474A31-34C6-4448-D89F-13CD04FF7D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937829" y="1008425"/>
            <a:ext cx="4870169" cy="2407684"/>
          </a:xfrm>
          <a:prstGeom prst="rect">
            <a:avLst/>
          </a:prstGeom>
        </p:spPr>
      </p:pic>
      <p:sp>
        <p:nvSpPr>
          <p:cNvPr id="18" name="Rechteck 10">
            <a:extLst>
              <a:ext uri="{FF2B5EF4-FFF2-40B4-BE49-F238E27FC236}">
                <a16:creationId xmlns:a16="http://schemas.microsoft.com/office/drawing/2014/main" id="{F192A3FF-2DF4-5719-A40E-C1049C43156D}"/>
              </a:ext>
            </a:extLst>
          </p:cNvPr>
          <p:cNvSpPr/>
          <p:nvPr/>
        </p:nvSpPr>
        <p:spPr>
          <a:xfrm>
            <a:off x="381522" y="1008425"/>
            <a:ext cx="5268219" cy="526316"/>
          </a:xfrm>
          <a:prstGeom prst="rect">
            <a:avLst/>
          </a:prstGeom>
          <a:solidFill>
            <a:srgbClr val="0054A0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de-DE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b="1" dirty="0">
                <a:latin typeface="Microsoft YaHei Light" panose="020B0502040204020203" pitchFamily="34" charset="-122"/>
                <a:ea typeface="Microsoft YaHei Light" panose="020B0502040204020203" pitchFamily="34" charset="-122"/>
              </a:rPr>
              <a:t>就业与薪资总体情况</a:t>
            </a:r>
            <a:endParaRPr lang="en-US" altLang="zh-CN" b="1" dirty="0">
              <a:latin typeface="Microsoft YaHei Light" panose="020B0502040204020203" pitchFamily="34" charset="-122"/>
              <a:ea typeface="Microsoft YaHei Light" panose="020B0502040204020203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224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>
            <a:extLst>
              <a:ext uri="{FF2B5EF4-FFF2-40B4-BE49-F238E27FC236}">
                <a16:creationId xmlns:a16="http://schemas.microsoft.com/office/drawing/2014/main" id="{4D4880BB-CAE0-4A7F-B46F-69B4668D8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549F">
                    <a:alpha val="10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亚琛工大国际硕士</a:t>
            </a:r>
            <a:r>
              <a:rPr lang="en-US" altLang="zh-CN" sz="2400" b="0" dirty="0">
                <a:solidFill>
                  <a:srgbClr val="00549F">
                    <a:alpha val="100000"/>
                  </a:srgbClr>
                </a:solidFill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—</a:t>
            </a:r>
            <a:r>
              <a:rPr kumimoji="0" lang="en-US" altLang="zh-CN" sz="2400" b="0" i="0" u="none" strike="noStrike" kern="1200" cap="none" spc="0" normalizeH="0" baseline="0" noProof="0" dirty="0" err="1">
                <a:ln>
                  <a:noFill/>
                </a:ln>
                <a:solidFill>
                  <a:srgbClr val="00549F">
                    <a:alpha val="100000"/>
                  </a:srgb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微软雅黑" panose="020B0503020204020204" charset="-122"/>
              </a:rPr>
              <a:t>费用清单</a:t>
            </a:r>
            <a:endParaRPr lang="zh-CN" altLang="en-US" b="0" dirty="0"/>
          </a:p>
        </p:txBody>
      </p:sp>
      <p:sp>
        <p:nvSpPr>
          <p:cNvPr id="5" name="object 3">
            <a:extLst>
              <a:ext uri="{FF2B5EF4-FFF2-40B4-BE49-F238E27FC236}">
                <a16:creationId xmlns:a16="http://schemas.microsoft.com/office/drawing/2014/main" id="{E4C5FFCD-B429-47C0-8F3B-A526796B7E34}"/>
              </a:ext>
            </a:extLst>
          </p:cNvPr>
          <p:cNvSpPr txBox="1"/>
          <p:nvPr/>
        </p:nvSpPr>
        <p:spPr>
          <a:xfrm>
            <a:off x="762000" y="1143635"/>
            <a:ext cx="10826363" cy="3601114"/>
          </a:xfrm>
          <a:prstGeom prst="rect">
            <a:avLst/>
          </a:prstGeom>
        </p:spPr>
        <p:txBody>
          <a:bodyPr vert="horz" wrap="square" lIns="0" tIns="134620" rIns="0" bIns="0" rtlCol="0">
            <a:spAutoFit/>
          </a:bodyPr>
          <a:lstStyle/>
          <a:p>
            <a:pPr marL="12700">
              <a:spcAft>
                <a:spcPts val="600"/>
              </a:spcAft>
            </a:pPr>
            <a:r>
              <a:rPr lang="zh-CN" altLang="en-US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（一）统一培训管理费用：</a:t>
            </a:r>
            <a:endParaRPr lang="en-US" altLang="zh-CN" b="1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3.8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万元人民币，</a:t>
            </a:r>
            <a:r>
              <a:rPr lang="zh-CN" altLang="en-US" dirty="0">
                <a:solidFill>
                  <a:srgbClr val="0054A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提升学生在项目进程中关键点的成功率</a:t>
            </a:r>
            <a:endParaRPr lang="en-US" altLang="zh-CN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endParaRPr lang="zh-CN" altLang="en-US" dirty="0" err="1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spcAft>
                <a:spcPts val="600"/>
              </a:spcAft>
            </a:pPr>
            <a:r>
              <a:rPr lang="zh-CN" altLang="en-US" b="1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（二）亚琛工大联合培养项目费用</a:t>
            </a:r>
            <a:r>
              <a:rPr lang="zh-CN" altLang="en-US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（以亚琛工大官网/公众号信息为准，官方公众号：亚琛工大国际硕士）</a:t>
            </a:r>
          </a:p>
          <a:p>
            <a:pPr marL="12700">
              <a:lnSpc>
                <a:spcPct val="150000"/>
              </a:lnSpc>
            </a:pP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3+1+2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项目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3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门线上课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+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大四交流学年费用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——16500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欧元</a:t>
            </a:r>
            <a:endParaRPr lang="en-US" altLang="zh-CN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硕士阶段学费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——600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0 欧元/学期，共</a:t>
            </a:r>
            <a:r>
              <a:rPr lang="en-US" altLang="zh-CN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4</a:t>
            </a:r>
            <a:r>
              <a:rPr lang="zh-CN" altLang="en-US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个学期（可争取奖学金减免）</a:t>
            </a:r>
            <a:endParaRPr lang="en-US" altLang="zh-CN" dirty="0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lnSpc>
                <a:spcPct val="150000"/>
              </a:lnSpc>
            </a:pPr>
            <a:endParaRPr lang="zh-CN" altLang="en-US" dirty="0" err="1">
              <a:solidFill>
                <a:srgbClr val="00549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 Light" panose="020B0502040204020203" charset="-122"/>
            </a:endParaRPr>
          </a:p>
          <a:p>
            <a:pPr marL="12700">
              <a:spcAft>
                <a:spcPts val="600"/>
              </a:spcAft>
            </a:pPr>
            <a:r>
              <a:rPr lang="zh-CN" altLang="en-US" b="1" dirty="0" err="1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（三）留德生活费用参考</a:t>
            </a:r>
          </a:p>
          <a:p>
            <a:pPr marL="12700">
              <a:lnSpc>
                <a:spcPct val="150000"/>
              </a:lnSpc>
            </a:pPr>
            <a:r>
              <a:rPr lang="zh-CN" altLang="en-US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生活保证金：官方规定，预存第一年生活费1</a:t>
            </a:r>
            <a:r>
              <a:rPr lang="en-US" altLang="zh-CN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1904</a:t>
            </a:r>
            <a:r>
              <a:rPr lang="zh-CN" altLang="en-US" sz="1600" dirty="0">
                <a:solidFill>
                  <a:srgbClr val="00549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 Light" panose="020B0502040204020203" charset="-122"/>
              </a:rPr>
              <a:t>欧元，到德国后，分12个月取出（含住宿、食、行、保险）</a:t>
            </a:r>
          </a:p>
        </p:txBody>
      </p:sp>
    </p:spTree>
    <p:extLst>
      <p:ext uri="{BB962C8B-B14F-4D97-AF65-F5344CB8AC3E}">
        <p14:creationId xmlns:p14="http://schemas.microsoft.com/office/powerpoint/2010/main" val="1029711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0" name="textbox 480"/>
          <p:cNvSpPr/>
          <p:nvPr/>
        </p:nvSpPr>
        <p:spPr>
          <a:xfrm>
            <a:off x="463668" y="1259378"/>
            <a:ext cx="11262994" cy="4481195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212"/>
              </a:lnSpc>
              <a:tabLst/>
            </a:pPr>
            <a:endParaRPr sz="100" dirty="0">
              <a:latin typeface="Arial"/>
              <a:ea typeface="Arial"/>
              <a:cs typeface="Arial"/>
            </a:endParaRPr>
          </a:p>
          <a:p>
            <a:pPr marL="13334" algn="l" rtl="0" eaLnBrk="0">
              <a:lnSpc>
                <a:spcPct val="89000"/>
              </a:lnSpc>
              <a:tabLst/>
            </a:pPr>
            <a:r>
              <a:rPr sz="1800" kern="0" spc="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亚琛工大国际学院于2023年在青岛设立办事处，为项目学生提供全面的管理及培</a:t>
            </a:r>
            <a:r>
              <a:rPr sz="1800" kern="0" spc="-1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训服务，</a:t>
            </a:r>
            <a:r>
              <a:rPr sz="1800" kern="0" spc="-40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 </a:t>
            </a:r>
            <a:r>
              <a:rPr sz="1800" kern="0" spc="-1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2024年至今该服务取</a:t>
            </a:r>
            <a:endParaRPr sz="1800" dirty="0">
              <a:latin typeface="Microsoft YaHei"/>
              <a:ea typeface="Microsoft YaHei"/>
              <a:cs typeface="Microsoft YaHei"/>
            </a:endParaRPr>
          </a:p>
          <a:p>
            <a:pPr marL="12700" algn="l" rtl="0" eaLnBrk="0">
              <a:lnSpc>
                <a:spcPct val="89000"/>
              </a:lnSpc>
              <a:spcBef>
                <a:spcPts val="1381"/>
              </a:spcBef>
              <a:tabLst/>
            </a:pPr>
            <a:r>
              <a:rPr sz="1800" kern="0" spc="-3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得了符合预期的显著成效。该服务收费人民币38000元；境内执行，境内</a:t>
            </a:r>
            <a:r>
              <a:rPr sz="1800" kern="0" spc="-4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收费。</a:t>
            </a:r>
            <a:endParaRPr sz="1800" dirty="0">
              <a:latin typeface="Microsoft YaHei"/>
              <a:ea typeface="Microsoft YaHei"/>
              <a:cs typeface="Microsoft YaHei"/>
            </a:endParaRPr>
          </a:p>
          <a:p>
            <a:pPr algn="l" rtl="0" eaLnBrk="0">
              <a:lnSpc>
                <a:spcPct val="112000"/>
              </a:lnSpc>
              <a:tabLst/>
            </a:pPr>
            <a:endParaRPr sz="1000" dirty="0">
              <a:latin typeface="Arial"/>
              <a:ea typeface="Arial"/>
              <a:cs typeface="Arial"/>
            </a:endParaRPr>
          </a:p>
          <a:p>
            <a:pPr marL="18415" algn="l" rtl="0" eaLnBrk="0">
              <a:lnSpc>
                <a:spcPct val="93000"/>
              </a:lnSpc>
              <a:spcBef>
                <a:spcPts val="454"/>
              </a:spcBef>
              <a:tabLst/>
            </a:pPr>
            <a:r>
              <a:rPr sz="1500" b="1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1、确保材料的完整及</a:t>
            </a:r>
            <a:r>
              <a:rPr sz="1500" b="1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真实性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296545" algn="l" rtl="0" eaLnBrk="0">
              <a:lnSpc>
                <a:spcPct val="93000"/>
              </a:lnSpc>
              <a:spcBef>
                <a:spcPts val="581"/>
              </a:spcBef>
              <a:tabLst/>
            </a:pP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问题：成立办事处前学生松散报名，中介参与提交假材料， 申请材料不完整，补交</a:t>
            </a:r>
            <a:r>
              <a:rPr sz="1500" kern="0" spc="6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材料不及时等。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284479" indent="635" algn="l" rtl="0" eaLnBrk="0">
              <a:lnSpc>
                <a:spcPct val="99000"/>
              </a:lnSpc>
              <a:spcBef>
                <a:spcPts val="568"/>
              </a:spcBef>
              <a:tabLst/>
            </a:pPr>
            <a:r>
              <a:rPr sz="1500" kern="0" spc="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服务内容：</a:t>
            </a:r>
            <a:r>
              <a:rPr sz="1500" kern="0" spc="-2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对申请材料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做逐一讲解准备，提供参考模板，</a:t>
            </a:r>
            <a:r>
              <a:rPr sz="1500" kern="0" spc="-1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协助修改完善；</a:t>
            </a:r>
            <a:r>
              <a:rPr sz="1500" kern="0" spc="-25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面试辅导；</a:t>
            </a:r>
            <a:r>
              <a:rPr sz="1500" kern="0" spc="-1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指导录取协议签字、项目费用跨境转账</a:t>
            </a:r>
            <a:r>
              <a:rPr sz="1500" kern="0" spc="-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等。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19684" algn="l" rtl="0" eaLnBrk="0">
              <a:lnSpc>
                <a:spcPct val="93000"/>
              </a:lnSpc>
              <a:spcBef>
                <a:spcPts val="878"/>
              </a:spcBef>
              <a:tabLst/>
            </a:pPr>
            <a:r>
              <a:rPr sz="1500" b="1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2、提高亚琛工大对应课程</a:t>
            </a:r>
            <a:r>
              <a:rPr sz="1500" b="1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的通过率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286384" indent="9525" algn="l" rtl="0" eaLnBrk="0">
              <a:lnSpc>
                <a:spcPct val="106000"/>
              </a:lnSpc>
              <a:spcBef>
                <a:spcPts val="563"/>
              </a:spcBef>
              <a:tabLst/>
            </a:pPr>
            <a:r>
              <a:rPr sz="1500" kern="0" spc="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问题：课程考试不通过导致达不到亚琛工大硕士录取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要求， 延期入学；考试未全部通过，带条件课入学；考试成绩不理想，</a:t>
            </a:r>
            <a:r>
              <a:rPr sz="1500" kern="0" spc="6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失去奖学金评选机会等</a:t>
            </a:r>
            <a:r>
              <a:rPr sz="1500" kern="0" spc="5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。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285750" algn="l" rtl="0" eaLnBrk="0">
              <a:lnSpc>
                <a:spcPct val="93000"/>
              </a:lnSpc>
              <a:spcBef>
                <a:spcPts val="408"/>
              </a:spcBef>
              <a:tabLst/>
            </a:pP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服务内容：</a:t>
            </a:r>
            <a:r>
              <a:rPr sz="1500" kern="0" spc="-26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课程周周末中文助教课，</a:t>
            </a:r>
            <a:r>
              <a:rPr sz="1500" kern="0" spc="-1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备考期优秀学长备考讲解，</a:t>
            </a:r>
            <a:r>
              <a:rPr sz="1500" kern="0" spc="-19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优秀学长题库、笔记</a:t>
            </a:r>
            <a:r>
              <a:rPr sz="1500" kern="0" spc="6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、真题解析分享等。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21590" algn="l" rtl="0" eaLnBrk="0">
              <a:lnSpc>
                <a:spcPct val="93000"/>
              </a:lnSpc>
              <a:spcBef>
                <a:spcPts val="878"/>
              </a:spcBef>
              <a:tabLst/>
            </a:pPr>
            <a:r>
              <a:rPr sz="1500" b="1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3、顺利完成从硕士申请至硕士入学全流</a:t>
            </a:r>
            <a:r>
              <a:rPr sz="1500" b="1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程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marL="296545" algn="l" rtl="0" eaLnBrk="0">
              <a:lnSpc>
                <a:spcPct val="93000"/>
              </a:lnSpc>
              <a:spcBef>
                <a:spcPts val="581"/>
              </a:spcBef>
              <a:tabLst/>
            </a:pP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问题：申请材料不齐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全、不规范，各环节操作延误， 未及时考出英语证书，未通过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APS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个审或耽搁团组审核等。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  <a:p>
            <a:pPr algn="l" rtl="0" eaLnBrk="0">
              <a:lnSpc>
                <a:spcPct val="127000"/>
              </a:lnSpc>
              <a:tabLst/>
            </a:pPr>
            <a:endParaRPr sz="300" dirty="0">
              <a:latin typeface="Arial"/>
              <a:ea typeface="Arial"/>
              <a:cs typeface="Arial"/>
            </a:endParaRPr>
          </a:p>
          <a:p>
            <a:pPr marL="285115" algn="l" rtl="0" eaLnBrk="0">
              <a:lnSpc>
                <a:spcPct val="106000"/>
              </a:lnSpc>
              <a:tabLst/>
            </a:pP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服务内容：</a:t>
            </a:r>
            <a:r>
              <a:rPr sz="1500" kern="0" spc="-2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硕士申请材料辅导，</a:t>
            </a:r>
            <a:r>
              <a:rPr sz="1500" kern="0" spc="-2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提供参考模板；</a:t>
            </a:r>
            <a:r>
              <a:rPr sz="1500" kern="0" spc="-22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APS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团审材料准备辅导、</a:t>
            </a:r>
            <a:r>
              <a:rPr sz="1500" kern="0" spc="-26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一对一面试模拟； 签证申请辅导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与协助；奖学金申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请辅导；</a:t>
            </a:r>
            <a:r>
              <a:rPr sz="1500" kern="0" spc="-21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硕士注册辅导，</a:t>
            </a:r>
            <a:r>
              <a:rPr sz="1500" kern="0" spc="-2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提供参考模板；英语能力培训课程，作文修改、</a:t>
            </a:r>
            <a:r>
              <a:rPr sz="1500" kern="0" spc="-26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一对一口语练习；</a:t>
            </a:r>
            <a:r>
              <a:rPr sz="1500" kern="0" spc="-20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硕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士专业词汇课程；</a:t>
            </a:r>
            <a:r>
              <a:rPr sz="1500" kern="0" spc="-18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 </a:t>
            </a:r>
            <a:r>
              <a:rPr sz="1500" kern="0" spc="7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基础德语能</a:t>
            </a:r>
            <a:r>
              <a:rPr sz="1500" kern="0" spc="40" dirty="0">
                <a:solidFill>
                  <a:srgbClr val="000000">
                    <a:alpha val="100000"/>
                  </a:srgbClr>
                </a:solidFill>
                <a:latin typeface="Microsoft YaHei Light"/>
                <a:ea typeface="Microsoft YaHei Light"/>
                <a:cs typeface="Microsoft YaHei Light"/>
              </a:rPr>
              <a:t>力培训课程等。</a:t>
            </a:r>
            <a:endParaRPr sz="1500" dirty="0">
              <a:latin typeface="Microsoft YaHei Light"/>
              <a:ea typeface="Microsoft YaHei Light"/>
              <a:cs typeface="Microsoft YaHei Light"/>
            </a:endParaRPr>
          </a:p>
        </p:txBody>
      </p:sp>
      <p:pic>
        <p:nvPicPr>
          <p:cNvPr id="482" name="picture 48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600000">
            <a:off x="8410575" y="6038849"/>
            <a:ext cx="3562350" cy="819150"/>
          </a:xfrm>
          <a:prstGeom prst="rect">
            <a:avLst/>
          </a:prstGeom>
        </p:spPr>
      </p:pic>
      <p:sp>
        <p:nvSpPr>
          <p:cNvPr id="484" name="textbox 484"/>
          <p:cNvSpPr/>
          <p:nvPr/>
        </p:nvSpPr>
        <p:spPr>
          <a:xfrm>
            <a:off x="372916" y="408251"/>
            <a:ext cx="7316095" cy="351154"/>
          </a:xfrm>
          <a:prstGeom prst="rect">
            <a:avLst/>
          </a:prstGeom>
          <a:noFill/>
          <a:ln w="0" cap="flat">
            <a:noFill/>
            <a:prstDash val="solid"/>
            <a:miter lim="0"/>
          </a:ln>
        </p:spPr>
        <p:txBody>
          <a:bodyPr vert="horz" wrap="square" lIns="0" tIns="0" rIns="0" bIns="0"/>
          <a:lstStyle/>
          <a:p>
            <a:pPr algn="l" rtl="0" eaLnBrk="0">
              <a:lnSpc>
                <a:spcPct val="81981"/>
              </a:lnSpc>
              <a:tabLst/>
            </a:pPr>
            <a:endParaRPr sz="100" dirty="0">
              <a:latin typeface="Arial"/>
              <a:ea typeface="Arial"/>
              <a:cs typeface="Arial"/>
            </a:endParaRPr>
          </a:p>
          <a:p>
            <a:pPr marL="12700" algn="l" rtl="0" eaLnBrk="0">
              <a:lnSpc>
                <a:spcPct val="89000"/>
              </a:lnSpc>
              <a:tabLst/>
            </a:pPr>
            <a:r>
              <a:rPr sz="2400" kern="0" spc="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亚琛工大</a:t>
            </a:r>
            <a:r>
              <a:rPr lang="en-US" sz="2400" kern="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3+1+2</a:t>
            </a:r>
            <a:r>
              <a:rPr sz="2400" kern="0" spc="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项目统一管理及</a:t>
            </a:r>
            <a:r>
              <a:rPr sz="2400" kern="0" spc="-10" dirty="0">
                <a:solidFill>
                  <a:srgbClr val="00549F">
                    <a:alpha val="100000"/>
                  </a:srgbClr>
                </a:solidFill>
                <a:latin typeface="Microsoft YaHei"/>
                <a:ea typeface="Microsoft YaHei"/>
                <a:cs typeface="Microsoft YaHei"/>
              </a:rPr>
              <a:t>培训服务</a:t>
            </a:r>
            <a:endParaRPr sz="2400" dirty="0">
              <a:latin typeface="Microsoft YaHei"/>
              <a:ea typeface="Microsoft YaHei"/>
              <a:cs typeface="Microsoft YaHei"/>
            </a:endParaRPr>
          </a:p>
        </p:txBody>
      </p:sp>
      <p:sp>
        <p:nvSpPr>
          <p:cNvPr id="490" name="path 490"/>
          <p:cNvSpPr/>
          <p:nvPr/>
        </p:nvSpPr>
        <p:spPr>
          <a:xfrm>
            <a:off x="366712" y="6040437"/>
            <a:ext cx="11484038" cy="6350"/>
          </a:xfrm>
          <a:custGeom>
            <a:avLst/>
            <a:gdLst/>
            <a:ahLst/>
            <a:cxnLst/>
            <a:rect l="0" t="0" r="0" b="0"/>
            <a:pathLst>
              <a:path w="18085" h="10">
                <a:moveTo>
                  <a:pt x="0" y="5"/>
                </a:moveTo>
                <a:lnTo>
                  <a:pt x="18085" y="5"/>
                </a:lnTo>
              </a:path>
            </a:pathLst>
          </a:custGeom>
          <a:noFill/>
          <a:ln w="6350" cap="flat">
            <a:solidFill>
              <a:srgbClr val="000000"/>
            </a:solidFill>
            <a:prstDash val="solid"/>
            <a:miter lim="1000000"/>
          </a:ln>
        </p:spPr>
        <p:txBody>
          <a:bodyPr rtlCol="0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B2923A28-7439-6646-9CF9-24C2E8A614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663" y="207938"/>
            <a:ext cx="11558392" cy="543600"/>
          </a:xfrm>
        </p:spPr>
        <p:txBody>
          <a:bodyPr/>
          <a:lstStyle/>
          <a:p>
            <a:r>
              <a:rPr kumimoji="1" lang="zh-CN" altLang="en-US" sz="2400" b="0" dirty="0">
                <a:latin typeface="Microsoft YaHei" panose="020B0503020204020204" pitchFamily="34" charset="-122"/>
                <a:ea typeface="Microsoft YaHei" panose="020B0503020204020204" pitchFamily="34" charset="-122"/>
              </a:rPr>
              <a:t> 亚琛工大联合培养项目咨询报名</a:t>
            </a:r>
            <a:endParaRPr lang="en-US" sz="2400" b="0" dirty="0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1FCFA1E0-A8FC-5112-4F90-707AFE3E0558}"/>
              </a:ext>
            </a:extLst>
          </p:cNvPr>
          <p:cNvSpPr txBox="1"/>
          <p:nvPr/>
        </p:nvSpPr>
        <p:spPr>
          <a:xfrm>
            <a:off x="1001389" y="1173092"/>
            <a:ext cx="4062222" cy="1583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endParaRPr kumimoji="1" lang="en-US" altLang="zh-CN" b="1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亚琛工业大学国际学院中国办事处</a:t>
            </a:r>
            <a:endParaRPr kumimoji="1" lang="en-US" altLang="zh-CN" sz="1600" dirty="0">
              <a:latin typeface="Microsoft YaHei Light" panose="020B0503020204020204" pitchFamily="34" charset="-122"/>
              <a:ea typeface="Microsoft YaHei Light" panose="020B0503020204020204" pitchFamily="34" charset="-122"/>
              <a:cs typeface="楷体"/>
            </a:endParaRPr>
          </a:p>
          <a:p>
            <a:pPr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</a:pP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     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中国高校项目咨询与报名老师</a:t>
            </a:r>
            <a:endParaRPr kumimoji="1" lang="en-US" altLang="zh-CN" sz="1600" dirty="0">
              <a:latin typeface="Microsoft YaHei Light" panose="020B0503020204020204" pitchFamily="34" charset="-122"/>
              <a:ea typeface="Microsoft YaHei Light" panose="020B0503020204020204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张晓琳</a:t>
            </a:r>
            <a:endParaRPr kumimoji="1" lang="en-US" altLang="zh-CN" sz="1600" dirty="0">
              <a:latin typeface="Microsoft YaHei Light" panose="020B0503020204020204" pitchFamily="34" charset="-122"/>
              <a:ea typeface="Microsoft YaHei Light" panose="020B0503020204020204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178 0542 7004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（同微信）</a:t>
            </a:r>
            <a:endParaRPr kumimoji="1" lang="en-US" altLang="zh-CN" sz="1600" dirty="0">
              <a:latin typeface="Microsoft YaHei Light" panose="020B0503020204020204" pitchFamily="34" charset="-122"/>
              <a:ea typeface="Microsoft YaHei Light" panose="020B0503020204020204" pitchFamily="34" charset="-122"/>
              <a:cs typeface="楷体"/>
            </a:endParaRP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5DD3785-DC2D-E49B-76D2-23136D70161E}"/>
              </a:ext>
            </a:extLst>
          </p:cNvPr>
          <p:cNvSpPr txBox="1"/>
          <p:nvPr/>
        </p:nvSpPr>
        <p:spPr>
          <a:xfrm>
            <a:off x="836405" y="1170380"/>
            <a:ext cx="5662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咨询方式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E5DD3785-DC2D-E49B-76D2-23136D70161E}"/>
              </a:ext>
            </a:extLst>
          </p:cNvPr>
          <p:cNvSpPr txBox="1"/>
          <p:nvPr/>
        </p:nvSpPr>
        <p:spPr>
          <a:xfrm>
            <a:off x="836405" y="2929869"/>
            <a:ext cx="5662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招生截止</a:t>
            </a:r>
          </a:p>
        </p:txBody>
      </p:sp>
      <p:sp>
        <p:nvSpPr>
          <p:cNvPr id="13" name="文本框 1">
            <a:extLst>
              <a:ext uri="{FF2B5EF4-FFF2-40B4-BE49-F238E27FC236}">
                <a16:creationId xmlns:a16="http://schemas.microsoft.com/office/drawing/2014/main" id="{5318E843-087C-0B4A-96EF-EA3590844465}"/>
              </a:ext>
            </a:extLst>
          </p:cNvPr>
          <p:cNvSpPr txBox="1"/>
          <p:nvPr/>
        </p:nvSpPr>
        <p:spPr>
          <a:xfrm>
            <a:off x="1001389" y="2956632"/>
            <a:ext cx="4072942" cy="72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endParaRPr kumimoji="1" lang="en-US" altLang="zh-CN" b="1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报名截止日期</a:t>
            </a:r>
            <a:r>
              <a:rPr kumimoji="1" lang="en-US" altLang="zh-CN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2027</a:t>
            </a:r>
            <a:r>
              <a:rPr kumimoji="1" lang="zh-CN" altLang="en-US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年</a:t>
            </a:r>
            <a:r>
              <a:rPr kumimoji="1" lang="en-US" altLang="zh-CN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6</a:t>
            </a:r>
            <a:r>
              <a:rPr kumimoji="1" lang="zh-CN" altLang="en-US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月</a:t>
            </a:r>
            <a:r>
              <a:rPr kumimoji="1" lang="en-US" altLang="zh-CN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30</a:t>
            </a:r>
            <a:r>
              <a:rPr kumimoji="1" lang="zh-CN" altLang="en-US" sz="1600" b="1" dirty="0">
                <a:solidFill>
                  <a:srgbClr val="C00000"/>
                </a:solidFill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日</a:t>
            </a:r>
            <a:endParaRPr kumimoji="1" lang="en-US" altLang="zh-CN" sz="1600" b="1" dirty="0">
              <a:solidFill>
                <a:srgbClr val="C00000"/>
              </a:solidFill>
              <a:latin typeface="Microsoft YaHei Light" panose="020B0503020204020204" pitchFamily="34" charset="-122"/>
              <a:ea typeface="Microsoft YaHei Light" panose="020B0503020204020204" pitchFamily="34" charset="-122"/>
              <a:cs typeface="楷体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907" t="42761" r="26727" b="35402"/>
          <a:stretch/>
        </p:blipFill>
        <p:spPr>
          <a:xfrm>
            <a:off x="5120108" y="1845559"/>
            <a:ext cx="3148071" cy="3091483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:a16="http://schemas.microsoft.com/office/drawing/2014/main" id="{A308F66E-9FC3-4D76-899F-C6DDA025B729}"/>
              </a:ext>
            </a:extLst>
          </p:cNvPr>
          <p:cNvSpPr txBox="1"/>
          <p:nvPr/>
        </p:nvSpPr>
        <p:spPr>
          <a:xfrm>
            <a:off x="1001389" y="3834302"/>
            <a:ext cx="4062222" cy="1878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  <a:spcAft>
                <a:spcPts val="0"/>
              </a:spcAft>
            </a:pPr>
            <a:endParaRPr kumimoji="1" lang="en-US" altLang="zh-CN" b="1" dirty="0">
              <a:solidFill>
                <a:srgbClr val="00549F"/>
              </a:solidFill>
              <a:latin typeface="Microsoft YaHei Light" panose="020B0502040204020203" pitchFamily="34" charset="-122"/>
              <a:ea typeface="Microsoft YaHei Light" panose="020B0502040204020203" pitchFamily="34" charset="-122"/>
              <a:cs typeface="楷体"/>
            </a:endParaRP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小红书：</a:t>
            </a: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@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德国亚琛工业大学国际学院</a:t>
            </a: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抖音：</a:t>
            </a: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@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德国亚琛工业大学国际学院</a:t>
            </a: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en-US" altLang="zh-CN" sz="1600" dirty="0" err="1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bilibili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：</a:t>
            </a: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@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亚琛工业大学国际学院</a:t>
            </a: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微博：</a:t>
            </a: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@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亚琛工大国际学院</a:t>
            </a:r>
          </a:p>
          <a:p>
            <a:pPr marL="285750" indent="-285750">
              <a:lnSpc>
                <a:spcPct val="120000"/>
              </a:lnSpc>
              <a:spcAft>
                <a:spcPts val="0"/>
              </a:spcAft>
              <a:buClr>
                <a:srgbClr val="F6A800"/>
              </a:buClr>
              <a:buFont typeface="Arial" panose="020B0604020202020204" pitchFamily="34" charset="0"/>
              <a:buChar char="•"/>
            </a:pP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微信视频号：</a:t>
            </a:r>
            <a:r>
              <a:rPr kumimoji="1" lang="en-US" altLang="zh-CN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@</a:t>
            </a:r>
            <a:r>
              <a:rPr kumimoji="1" lang="zh-CN" altLang="en-US" sz="1600" dirty="0">
                <a:latin typeface="Microsoft YaHei Light" panose="020B0503020204020204" pitchFamily="34" charset="-122"/>
                <a:ea typeface="Microsoft YaHei Light" panose="020B0503020204020204" pitchFamily="34" charset="-122"/>
                <a:cs typeface="楷体"/>
              </a:rPr>
              <a:t>德国亚琛工大英授硕士</a:t>
            </a:r>
            <a:endParaRPr kumimoji="1" lang="en-US" altLang="zh-CN" sz="1600" dirty="0">
              <a:latin typeface="Microsoft YaHei Light" panose="020B0503020204020204" pitchFamily="34" charset="-122"/>
              <a:ea typeface="Microsoft YaHei Light" panose="020B0503020204020204" pitchFamily="34" charset="-122"/>
              <a:cs typeface="楷体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9B693ACE-1071-42F9-8CC3-D2502D3E705A}"/>
              </a:ext>
            </a:extLst>
          </p:cNvPr>
          <p:cNvSpPr txBox="1"/>
          <p:nvPr/>
        </p:nvSpPr>
        <p:spPr>
          <a:xfrm>
            <a:off x="836405" y="3831590"/>
            <a:ext cx="566246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zh-CN" altLang="en-US" sz="2000" b="1" dirty="0">
                <a:solidFill>
                  <a:srgbClr val="00549F"/>
                </a:solidFill>
                <a:latin typeface="Microsoft YaHei" panose="020B0503020204020204" pitchFamily="34" charset="-122"/>
                <a:ea typeface="Microsoft YaHei" panose="020B0503020204020204" pitchFamily="34" charset="-122"/>
                <a:cs typeface="Arial" panose="020B0604020202020204" pitchFamily="34" charset="0"/>
              </a:rPr>
              <a:t>媒体账号</a:t>
            </a:r>
          </a:p>
        </p:txBody>
      </p:sp>
      <p:pic>
        <p:nvPicPr>
          <p:cNvPr id="15" name="图片 14">
            <a:extLst>
              <a:ext uri="{FF2B5EF4-FFF2-40B4-BE49-F238E27FC236}">
                <a16:creationId xmlns:a16="http://schemas.microsoft.com/office/drawing/2014/main" id="{B8AC149D-4D3F-4E3F-B503-DAA36CABFC0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459" t="33124" r="15117" b="28805"/>
          <a:stretch/>
        </p:blipFill>
        <p:spPr>
          <a:xfrm>
            <a:off x="8527922" y="1878423"/>
            <a:ext cx="3005091" cy="2972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68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Präsentation_Master_RWTH_Verwaltung_16zu9">
  <a:themeElements>
    <a:clrScheme name="RWTH Farben">
      <a:dk1>
        <a:sysClr val="windowText" lastClr="000000"/>
      </a:dk1>
      <a:lt1>
        <a:sysClr val="window" lastClr="FFFFFF"/>
      </a:lt1>
      <a:dk2>
        <a:srgbClr val="00549F"/>
      </a:dk2>
      <a:lt2>
        <a:srgbClr val="8EBAE5"/>
      </a:lt2>
      <a:accent1>
        <a:srgbClr val="006165"/>
      </a:accent1>
      <a:accent2>
        <a:srgbClr val="0098A1"/>
      </a:accent2>
      <a:accent3>
        <a:srgbClr val="57AB27"/>
      </a:accent3>
      <a:accent4>
        <a:srgbClr val="BDCD00"/>
      </a:accent4>
      <a:accent5>
        <a:srgbClr val="F6A800"/>
      </a:accent5>
      <a:accent6>
        <a:srgbClr val="CC071E"/>
      </a:accent6>
      <a:hlink>
        <a:srgbClr val="612158"/>
      </a:hlink>
      <a:folHlink>
        <a:srgbClr val="7A6FAC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äsentation_Master_RWTH_Verwaltung_ohne_addin_16zu9.pot [Kompatibilitätsmodus]" id="{31793575-807D-424B-A95D-BD1FA51D6B9C}" vid="{EDE4B280-3FBA-4B2F-94A9-F36ED973D88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2104</TotalTime>
  <Words>2173</Words>
  <Application>Microsoft Office PowerPoint</Application>
  <PresentationFormat>宽屏</PresentationFormat>
  <Paragraphs>355</Paragraphs>
  <Slides>25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Microsoft YaHei Light</vt:lpstr>
      <vt:lpstr>Microsoft YaHei UI Light</vt:lpstr>
      <vt:lpstr>楷体</vt:lpstr>
      <vt:lpstr>Microsoft YaHei</vt:lpstr>
      <vt:lpstr>Microsoft YaHei</vt:lpstr>
      <vt:lpstr>微软雅黑 Light</vt:lpstr>
      <vt:lpstr>Arial</vt:lpstr>
      <vt:lpstr>Calibri</vt:lpstr>
      <vt:lpstr>Symbol</vt:lpstr>
      <vt:lpstr>Times New Roman</vt:lpstr>
      <vt:lpstr>Wingdings</vt:lpstr>
      <vt:lpstr>Wingdings 3</vt:lpstr>
      <vt:lpstr>Präsentation_Master_RWTH_Verwaltung_16zu9</vt:lpstr>
      <vt:lpstr>亚琛工业大学 3+1+2联合培养项目 </vt:lpstr>
      <vt:lpstr>PowerPoint 演示文稿</vt:lpstr>
      <vt:lpstr>德国亚琛工业大学 </vt:lpstr>
      <vt:lpstr>PowerPoint 演示文稿</vt:lpstr>
      <vt:lpstr>世界顶尖理工类大学之一，被誉为“欧洲麻省理工”</vt:lpstr>
      <vt:lpstr>德国亚琛工业大学</vt:lpstr>
      <vt:lpstr>科研实力重要指标：第三方科研经费</vt:lpstr>
      <vt:lpstr>亚琛工大校际联合培养合作情况</vt:lpstr>
      <vt:lpstr>PowerPoint 演示文稿</vt:lpstr>
      <vt:lpstr>亚琛工大3+1+2联合培养项目介绍</vt:lpstr>
      <vt:lpstr>亚琛工业大学英授国际硕士</vt:lpstr>
      <vt:lpstr>工程类硕士</vt:lpstr>
      <vt:lpstr>工程类硕士</vt:lpstr>
      <vt:lpstr>工程类硕士</vt:lpstr>
      <vt:lpstr>工程管理类硕士</vt:lpstr>
      <vt:lpstr>工程管理类硕士</vt:lpstr>
      <vt:lpstr>3+1+2项目结构</vt:lpstr>
      <vt:lpstr>教学模块组合（机械方向）</vt:lpstr>
      <vt:lpstr>亚琛工大课程证书</vt:lpstr>
      <vt:lpstr>PowerPoint 演示文稿</vt:lpstr>
      <vt:lpstr>亚琛工大国际硕士学位证书</vt:lpstr>
      <vt:lpstr>毕业前景</vt:lpstr>
      <vt:lpstr>亚琛工大国际硕士—费用清单</vt:lpstr>
      <vt:lpstr>PowerPoint 演示文稿</vt:lpstr>
      <vt:lpstr> 亚琛工大联合培养项目咨询报名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Laura Carl</dc:creator>
  <cp:lastModifiedBy>xiaolin zhang</cp:lastModifiedBy>
  <cp:revision>1086</cp:revision>
  <cp:lastPrinted>2019-03-26T08:46:46Z</cp:lastPrinted>
  <dcterms:created xsi:type="dcterms:W3CDTF">2018-10-18T12:32:13Z</dcterms:created>
  <dcterms:modified xsi:type="dcterms:W3CDTF">2026-09-10T02:52:20Z</dcterms:modified>
</cp:coreProperties>
</file>