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3.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media/image95.jpg" ContentType="image/jpeg"/>
  <Override PartName="/ppt/media/image96.jpg" ContentType="image/jpeg"/>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Lst>
  <p:notesMasterIdLst>
    <p:notesMasterId r:id="rId33"/>
  </p:notesMasterIdLst>
  <p:handoutMasterIdLst>
    <p:handoutMasterId r:id="rId34"/>
  </p:handoutMasterIdLst>
  <p:sldIdLst>
    <p:sldId id="1203" r:id="rId2"/>
    <p:sldId id="1183" r:id="rId3"/>
    <p:sldId id="1116" r:id="rId4"/>
    <p:sldId id="1184" r:id="rId5"/>
    <p:sldId id="982" r:id="rId6"/>
    <p:sldId id="1185" r:id="rId7"/>
    <p:sldId id="1205" r:id="rId8"/>
    <p:sldId id="1127" r:id="rId9"/>
    <p:sldId id="1186" r:id="rId10"/>
    <p:sldId id="1188" r:id="rId11"/>
    <p:sldId id="1189" r:id="rId12"/>
    <p:sldId id="1166" r:id="rId13"/>
    <p:sldId id="1167" r:id="rId14"/>
    <p:sldId id="1168" r:id="rId15"/>
    <p:sldId id="1169" r:id="rId16"/>
    <p:sldId id="1171" r:id="rId17"/>
    <p:sldId id="1192" r:id="rId18"/>
    <p:sldId id="1193" r:id="rId19"/>
    <p:sldId id="1194" r:id="rId20"/>
    <p:sldId id="1170" r:id="rId21"/>
    <p:sldId id="1196" r:id="rId22"/>
    <p:sldId id="1172" r:id="rId23"/>
    <p:sldId id="1173" r:id="rId24"/>
    <p:sldId id="1174" r:id="rId25"/>
    <p:sldId id="1208" r:id="rId26"/>
    <p:sldId id="1206" r:id="rId27"/>
    <p:sldId id="1190" r:id="rId28"/>
    <p:sldId id="1191" r:id="rId29"/>
    <p:sldId id="1200" r:id="rId30"/>
    <p:sldId id="1201" r:id="rId31"/>
    <p:sldId id="1210" r:id="rId32"/>
  </p:sldIdLst>
  <p:sldSz cx="12192000" cy="6858000"/>
  <p:notesSz cx="7099300" cy="10234613"/>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6E31C-4BE0-9472-AF38-BEDAD58C7C77}" name="f72" initials="f" userId="S::f72@macvip.xyz::cdfe5644-363c-4726-8ec3-bd1f5304d1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F"/>
    <a:srgbClr val="F6A800"/>
    <a:srgbClr val="ECA235"/>
    <a:srgbClr val="0054A0"/>
    <a:srgbClr val="96C1E3"/>
    <a:srgbClr val="8EBAE5"/>
    <a:srgbClr val="A0C4E2"/>
    <a:srgbClr val="3760A5"/>
    <a:srgbClr val="D2D4D5"/>
    <a:srgbClr val="D7D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44" autoAdjust="0"/>
    <p:restoredTop sz="91340" autoAdjust="0"/>
  </p:normalViewPr>
  <p:slideViewPr>
    <p:cSldViewPr snapToGrid="0">
      <p:cViewPr varScale="1">
        <p:scale>
          <a:sx n="65" d="100"/>
          <a:sy n="65" d="100"/>
        </p:scale>
        <p:origin x="452"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112"/>
    </p:cViewPr>
  </p:sorterViewPr>
  <p:notesViewPr>
    <p:cSldViewPr snapToGrid="0">
      <p:cViewPr varScale="1">
        <p:scale>
          <a:sx n="80" d="100"/>
          <a:sy n="80" d="100"/>
        </p:scale>
        <p:origin x="3859"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4021138" y="0"/>
            <a:ext cx="3076575" cy="5127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7FC16464-2D06-416C-A0B7-A67D0893404E}" type="datetimeFigureOut">
              <a:rPr lang="de-DE" altLang="de-DE"/>
              <a:pPr>
                <a:defRPr/>
              </a:pPr>
              <a:t>21.08.2025</a:t>
            </a:fld>
            <a:endParaRPr lang="de-DE" altLang="de-DE"/>
          </a:p>
        </p:txBody>
      </p:sp>
      <p:sp>
        <p:nvSpPr>
          <p:cNvPr id="4" name="Fußzeilenplatzhalt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eaLnBrk="1" fontAlgn="auto" hangingPunct="1">
              <a:spcBef>
                <a:spcPts val="0"/>
              </a:spcBef>
              <a:spcAft>
                <a:spcPts val="0"/>
              </a:spcAft>
              <a:defRPr sz="1000">
                <a:latin typeface="Arial" pitchFamily="34" charset="0"/>
                <a:ea typeface="+mn-ea"/>
                <a:cs typeface="Arial" pitchFamily="34" charset="0"/>
              </a:defRPr>
            </a:lvl1pPr>
          </a:lstStyle>
          <a:p>
            <a:pPr>
              <a:defRPr/>
            </a:pPr>
            <a:endParaRPr lang="de-DE"/>
          </a:p>
        </p:txBody>
      </p:sp>
      <p:sp>
        <p:nvSpPr>
          <p:cNvPr id="5" name="Foliennummernplatzhalter 4"/>
          <p:cNvSpPr>
            <a:spLocks noGrp="1"/>
          </p:cNvSpPr>
          <p:nvPr>
            <p:ph type="sldNum" sz="quarter" idx="3"/>
          </p:nvPr>
        </p:nvSpPr>
        <p:spPr>
          <a:xfrm>
            <a:off x="4021138" y="9721850"/>
            <a:ext cx="3076575" cy="5127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F1AB9546-386B-4BB1-9ACC-AEF07493E6F5}" type="slidenum">
              <a:rPr lang="de-DE" altLang="de-DE"/>
              <a:pPr/>
              <a:t>‹#›</a:t>
            </a:fld>
            <a:endParaRPr lang="de-DE" altLang="de-DE"/>
          </a:p>
        </p:txBody>
      </p:sp>
    </p:spTree>
    <p:extLst>
      <p:ext uri="{BB962C8B-B14F-4D97-AF65-F5344CB8AC3E}">
        <p14:creationId xmlns:p14="http://schemas.microsoft.com/office/powerpoint/2010/main" val="32888078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eaLnBrk="1" fontAlgn="auto" hangingPunct="1">
              <a:spcBef>
                <a:spcPts val="0"/>
              </a:spcBef>
              <a:spcAft>
                <a:spcPts val="0"/>
              </a:spcAft>
              <a:defRPr sz="1000">
                <a:latin typeface="Arial" pitchFamily="34" charset="0"/>
                <a:ea typeface="+mn-ea"/>
                <a:cs typeface="Arial" pitchFamily="34" charset="0"/>
              </a:defRPr>
            </a:lvl1pPr>
          </a:lstStyle>
          <a:p>
            <a:pPr>
              <a:defRPr/>
            </a:pPr>
            <a:endParaRPr lang="de-DE"/>
          </a:p>
        </p:txBody>
      </p:sp>
      <p:sp>
        <p:nvSpPr>
          <p:cNvPr id="3" name="Datumsplatzhalter 2"/>
          <p:cNvSpPr>
            <a:spLocks noGrp="1"/>
          </p:cNvSpPr>
          <p:nvPr>
            <p:ph type="dt" idx="1"/>
          </p:nvPr>
        </p:nvSpPr>
        <p:spPr>
          <a:xfrm>
            <a:off x="4021138" y="0"/>
            <a:ext cx="3076575" cy="5127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1790C4DC-9482-49A4-B8D0-E62533A3BC72}" type="datetimeFigureOut">
              <a:rPr lang="de-DE" altLang="de-DE"/>
              <a:pPr>
                <a:defRPr/>
              </a:pPr>
              <a:t>21.08.2025</a:t>
            </a:fld>
            <a:endParaRPr lang="de-DE" alt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709613" y="4926013"/>
            <a:ext cx="5680075" cy="4029075"/>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a:t>Textmasterformat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eaLnBrk="1" fontAlgn="auto" hangingPunct="1">
              <a:spcBef>
                <a:spcPts val="0"/>
              </a:spcBef>
              <a:spcAft>
                <a:spcPts val="0"/>
              </a:spcAft>
              <a:defRPr sz="1000">
                <a:latin typeface="Arial" pitchFamily="34" charset="0"/>
                <a:ea typeface="+mn-ea"/>
                <a:cs typeface="Arial" pitchFamily="34" charset="0"/>
              </a:defRPr>
            </a:lvl1pPr>
          </a:lstStyle>
          <a:p>
            <a:pPr>
              <a:defRPr/>
            </a:pPr>
            <a:endParaRPr lang="de-DE"/>
          </a:p>
        </p:txBody>
      </p:sp>
      <p:sp>
        <p:nvSpPr>
          <p:cNvPr id="7" name="Foliennummernplatzhalter 6"/>
          <p:cNvSpPr>
            <a:spLocks noGrp="1"/>
          </p:cNvSpPr>
          <p:nvPr>
            <p:ph type="sldNum" sz="quarter" idx="5"/>
          </p:nvPr>
        </p:nvSpPr>
        <p:spPr>
          <a:xfrm>
            <a:off x="4021138" y="9721850"/>
            <a:ext cx="3076575" cy="5127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0EAF6D82-B3B8-4363-BBE0-70F524D86AA3}" type="slidenum">
              <a:rPr lang="de-DE" altLang="de-DE"/>
              <a:pPr/>
              <a:t>‹#›</a:t>
            </a:fld>
            <a:endParaRPr lang="de-DE" altLang="de-DE"/>
          </a:p>
        </p:txBody>
      </p:sp>
    </p:spTree>
    <p:extLst>
      <p:ext uri="{BB962C8B-B14F-4D97-AF65-F5344CB8AC3E}">
        <p14:creationId xmlns:p14="http://schemas.microsoft.com/office/powerpoint/2010/main" val="40866764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pitchFamily="34" charset="0"/>
        <a:ea typeface="ＭＳ Ｐゴシック" charset="0"/>
        <a:cs typeface="Arial" pitchFamily="34" charset="0"/>
      </a:defRPr>
    </a:lvl1pPr>
    <a:lvl2pPr marL="4572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2pPr>
    <a:lvl3pPr marL="9144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3pPr>
    <a:lvl4pPr marL="13716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4pPr>
    <a:lvl5pPr marL="1828800" algn="l" rtl="0" eaLnBrk="0" fontAlgn="base" hangingPunct="0">
      <a:spcBef>
        <a:spcPct val="30000"/>
      </a:spcBef>
      <a:spcAft>
        <a:spcPct val="0"/>
      </a:spcAft>
      <a:defRPr sz="1000" kern="1200">
        <a:solidFill>
          <a:schemeClr val="tx1"/>
        </a:solidFill>
        <a:latin typeface="Arial" pitchFamily="34"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1763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3412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4367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19028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2048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5.jpeg"/><Relationship Id="rId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_1/3 Farbe">
    <p:spTree>
      <p:nvGrpSpPr>
        <p:cNvPr id="1" name=""/>
        <p:cNvGrpSpPr/>
        <p:nvPr/>
      </p:nvGrpSpPr>
      <p:grpSpPr>
        <a:xfrm>
          <a:off x="0" y="0"/>
          <a:ext cx="0" cy="0"/>
          <a:chOff x="0" y="0"/>
          <a:chExt cx="0" cy="0"/>
        </a:xfrm>
      </p:grpSpPr>
      <p:sp>
        <p:nvSpPr>
          <p:cNvPr id="4" name="Rechteck 3"/>
          <p:cNvSpPr/>
          <p:nvPr/>
        </p:nvSpPr>
        <p:spPr>
          <a:xfrm>
            <a:off x="0" y="0"/>
            <a:ext cx="12192000" cy="2312988"/>
          </a:xfrm>
          <a:prstGeom prst="rect">
            <a:avLst/>
          </a:prstGeom>
          <a:solidFill>
            <a:srgbClr val="00549F"/>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ctr" eaLnBrk="1" fontAlgn="auto" hangingPunct="1">
              <a:spcBef>
                <a:spcPts val="0"/>
              </a:spcBef>
              <a:spcAft>
                <a:spcPts val="0"/>
              </a:spcAft>
              <a:defRPr/>
            </a:pPr>
            <a:endParaRPr lang="de-DE">
              <a:solidFill>
                <a:schemeClr val="bg1"/>
              </a:solidFill>
            </a:endParaRPr>
          </a:p>
        </p:txBody>
      </p:sp>
      <p:sp>
        <p:nvSpPr>
          <p:cNvPr id="5" name="Title 1"/>
          <p:cNvSpPr>
            <a:spLocks noGrp="1"/>
          </p:cNvSpPr>
          <p:nvPr>
            <p:ph type="ctrTitle"/>
          </p:nvPr>
        </p:nvSpPr>
        <p:spPr>
          <a:xfrm>
            <a:off x="3852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6" name="Subtitle 2"/>
          <p:cNvSpPr>
            <a:spLocks noGrp="1"/>
          </p:cNvSpPr>
          <p:nvPr>
            <p:ph type="subTitle" idx="1"/>
          </p:nvPr>
        </p:nvSpPr>
        <p:spPr>
          <a:xfrm>
            <a:off x="384000" y="2980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7" name="Grafik 6">
            <a:extLst>
              <a:ext uri="{FF2B5EF4-FFF2-40B4-BE49-F238E27FC236}">
                <a16:creationId xmlns:a16="http://schemas.microsoft.com/office/drawing/2014/main" id="{6AB2BAC7-91D1-D841-8CB1-3D2C5967E9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9" name="Gerader Verbinder 4">
            <a:extLst>
              <a:ext uri="{FF2B5EF4-FFF2-40B4-BE49-F238E27FC236}">
                <a16:creationId xmlns:a16="http://schemas.microsoft.com/office/drawing/2014/main" id="{5739C50B-B7B8-D64C-8C2E-A3D57A112470}"/>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userDrawn="1"/>
        </p:nvSpPr>
        <p:spPr>
          <a:xfrm>
            <a:off x="954757" y="6227763"/>
            <a:ext cx="7002462" cy="630237"/>
          </a:xfrm>
          <a:prstGeom prst="rect">
            <a:avLst/>
          </a:prstGeom>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de-DE" altLang="de-DE" sz="900" baseline="0" dirty="0">
                <a:solidFill>
                  <a:schemeClr val="tx1"/>
                </a:solidFill>
              </a:rPr>
              <a:t>RWTH Aachen University | International Academy </a:t>
            </a:r>
            <a:endParaRPr lang="de-DE" altLang="de-DE" sz="900" dirty="0">
              <a:solidFill>
                <a:schemeClr val="tx1"/>
              </a:solidFill>
            </a:endParaRPr>
          </a:p>
        </p:txBody>
      </p:sp>
      <p:sp>
        <p:nvSpPr>
          <p:cNvPr id="11" name="Textfeld 13"/>
          <p:cNvSpPr txBox="1">
            <a:spLocks noChangeArrowheads="1"/>
          </p:cNvSpPr>
          <p:nvPr userDrawn="1"/>
        </p:nvSpPr>
        <p:spPr bwMode="auto">
          <a:xfrm>
            <a:off x="360363" y="6227763"/>
            <a:ext cx="73025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4098625E-664F-4FA4-A405-1CA5D786A485}" type="slidenum">
              <a:rPr lang="de-DE" altLang="de-DE" sz="900">
                <a:solidFill>
                  <a:schemeClr val="tx1"/>
                </a:solidFill>
              </a:rPr>
              <a:pPr eaLnBrk="1" hangingPunct="1"/>
              <a:t>‹#›</a:t>
            </a:fld>
            <a:endParaRPr lang="de-DE" altLang="de-DE" sz="900" dirty="0">
              <a:solidFill>
                <a:schemeClr val="tx1"/>
              </a:solidFill>
            </a:endParaRPr>
          </a:p>
        </p:txBody>
      </p:sp>
    </p:spTree>
    <p:extLst>
      <p:ext uri="{BB962C8B-B14F-4D97-AF65-F5344CB8AC3E}">
        <p14:creationId xmlns:p14="http://schemas.microsoft.com/office/powerpoint/2010/main" val="40091844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_Bild">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83117" y="1152525"/>
            <a:ext cx="11483446" cy="3968116"/>
          </a:xfrm>
          <a:prstGeom prst="rect">
            <a:avLst/>
          </a:prstGeom>
        </p:spPr>
      </p:pic>
      <p:sp>
        <p:nvSpPr>
          <p:cNvPr id="10" name="Textplatzhalter 9"/>
          <p:cNvSpPr>
            <a:spLocks noGrp="1"/>
          </p:cNvSpPr>
          <p:nvPr>
            <p:ph type="body" sz="quarter" idx="13"/>
          </p:nvPr>
        </p:nvSpPr>
        <p:spPr>
          <a:xfrm>
            <a:off x="383117" y="5359401"/>
            <a:ext cx="11484000" cy="499533"/>
          </a:xfrm>
          <a:prstGeom prst="rect">
            <a:avLst/>
          </a:prstGeom>
        </p:spPr>
        <p:txBody>
          <a:bodyPr>
            <a:normAutofit/>
          </a:bodyPr>
          <a:lstStyle>
            <a:lvl1pPr marL="0" indent="0" algn="r">
              <a:buNone/>
              <a:defRPr sz="900" baseline="0"/>
            </a:lvl1pPr>
          </a:lstStyle>
          <a:p>
            <a:pPr lvl="0"/>
            <a:r>
              <a:rPr lang="de-DE"/>
              <a:t>Textmasterformat bearbeiten</a:t>
            </a:r>
          </a:p>
        </p:txBody>
      </p:sp>
      <p:sp>
        <p:nvSpPr>
          <p:cNvPr id="5"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Tree>
    <p:extLst>
      <p:ext uri="{BB962C8B-B14F-4D97-AF65-F5344CB8AC3E}">
        <p14:creationId xmlns:p14="http://schemas.microsoft.com/office/powerpoint/2010/main" val="37167769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_Diagramm">
    <p:spTree>
      <p:nvGrpSpPr>
        <p:cNvPr id="1" name=""/>
        <p:cNvGrpSpPr/>
        <p:nvPr/>
      </p:nvGrpSpPr>
      <p:grpSpPr>
        <a:xfrm>
          <a:off x="0" y="0"/>
          <a:ext cx="0" cy="0"/>
          <a:chOff x="0" y="0"/>
          <a:chExt cx="0" cy="0"/>
        </a:xfrm>
      </p:grpSpPr>
      <p:sp>
        <p:nvSpPr>
          <p:cNvPr id="12" name="Textplatzhalter 24"/>
          <p:cNvSpPr>
            <a:spLocks noGrp="1"/>
          </p:cNvSpPr>
          <p:nvPr>
            <p:ph type="body" sz="quarter" idx="11"/>
          </p:nvPr>
        </p:nvSpPr>
        <p:spPr>
          <a:xfrm>
            <a:off x="384000" y="1152000"/>
            <a:ext cx="11484000"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9" name="Diagrammplatzhalter 8"/>
          <p:cNvSpPr>
            <a:spLocks noGrp="1"/>
          </p:cNvSpPr>
          <p:nvPr>
            <p:ph type="chart" sz="quarter" idx="13"/>
          </p:nvPr>
        </p:nvSpPr>
        <p:spPr>
          <a:xfrm>
            <a:off x="383117" y="1684800"/>
            <a:ext cx="11484000" cy="3632200"/>
          </a:xfrm>
          <a:prstGeom prst="rect">
            <a:avLst/>
          </a:prstGeom>
        </p:spPr>
        <p:txBody>
          <a:bodyPr lIns="0" tIns="0" rIns="0" bIns="0"/>
          <a:lstStyle/>
          <a:p>
            <a:pPr lvl="0"/>
            <a:r>
              <a:rPr lang="de-DE" noProof="0"/>
              <a:t>Diagramm durch Klicken auf Symbol hinzufügen</a:t>
            </a:r>
          </a:p>
        </p:txBody>
      </p:sp>
      <p:sp>
        <p:nvSpPr>
          <p:cNvPr id="5"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Tree>
    <p:extLst>
      <p:ext uri="{BB962C8B-B14F-4D97-AF65-F5344CB8AC3E}">
        <p14:creationId xmlns:p14="http://schemas.microsoft.com/office/powerpoint/2010/main" val="39337259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sp>
        <p:nvSpPr>
          <p:cNvPr id="3" name="Title 1"/>
          <p:cNvSpPr txBox="1">
            <a:spLocks/>
          </p:cNvSpPr>
          <p:nvPr/>
        </p:nvSpPr>
        <p:spPr>
          <a:xfrm>
            <a:off x="2394065" y="2869199"/>
            <a:ext cx="9472498" cy="697913"/>
          </a:xfrm>
          <a:prstGeom prst="rect">
            <a:avLst/>
          </a:prstGeom>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defRPr/>
            </a:pPr>
            <a:r>
              <a:rPr lang="de-DE" altLang="de-DE" sz="3200" b="1" dirty="0" err="1">
                <a:solidFill>
                  <a:schemeClr val="tx2"/>
                </a:solidFill>
              </a:rPr>
              <a:t>谢谢</a:t>
            </a:r>
            <a:r>
              <a:rPr lang="zh-CN" altLang="en-US" sz="3200" b="1" dirty="0">
                <a:solidFill>
                  <a:schemeClr val="tx2"/>
                </a:solidFill>
              </a:rPr>
              <a:t>！</a:t>
            </a:r>
            <a:endParaRPr lang="en-US" altLang="de-DE" sz="3200" b="1" dirty="0">
              <a:solidFill>
                <a:schemeClr val="tx2"/>
              </a:solidFill>
            </a:endParaRPr>
          </a:p>
        </p:txBody>
      </p:sp>
      <p:cxnSp>
        <p:nvCxnSpPr>
          <p:cNvPr id="5" name="Gerader Verbinder 11"/>
          <p:cNvCxnSpPr/>
          <p:nvPr/>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24"/>
          <p:cNvSpPr>
            <a:spLocks noGrp="1"/>
          </p:cNvSpPr>
          <p:nvPr>
            <p:ph type="body" sz="quarter" idx="11"/>
          </p:nvPr>
        </p:nvSpPr>
        <p:spPr>
          <a:xfrm>
            <a:off x="384000" y="3988800"/>
            <a:ext cx="11484000" cy="1656000"/>
          </a:xfrm>
          <a:prstGeom prst="rect">
            <a:avLst/>
          </a:prstGeom>
        </p:spPr>
        <p:txBody>
          <a:bodyPr lIns="0" tIns="0" rIns="0" bIns="0"/>
          <a:lstStyle>
            <a:lvl1pPr marL="0" indent="0">
              <a:lnSpc>
                <a:spcPct val="100000"/>
              </a:lnSpc>
              <a:spcBef>
                <a:spcPts val="0"/>
              </a:spcBef>
              <a:buFontTx/>
              <a:buNone/>
              <a:defRPr sz="1600" b="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Tree>
    <p:extLst>
      <p:ext uri="{BB962C8B-B14F-4D97-AF65-F5344CB8AC3E}">
        <p14:creationId xmlns:p14="http://schemas.microsoft.com/office/powerpoint/2010/main" val="83129256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979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549F"/>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微软雅黑 Light"/>
                <a:cs typeface="微软雅黑 Light"/>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00549F"/>
                </a:solidFill>
                <a:latin typeface="Arial"/>
                <a:cs typeface="Arial"/>
              </a:defRPr>
            </a:lvl1pPr>
          </a:lstStyle>
          <a:p>
            <a:pPr marL="12700">
              <a:lnSpc>
                <a:spcPct val="100000"/>
              </a:lnSpc>
              <a:spcBef>
                <a:spcPts val="15"/>
              </a:spcBef>
            </a:pPr>
            <a:r>
              <a:rPr dirty="0"/>
              <a:t>RWTH </a:t>
            </a:r>
            <a:r>
              <a:rPr spc="-5" dirty="0"/>
              <a:t>3+1+2 Program </a:t>
            </a:r>
            <a:r>
              <a:rPr dirty="0"/>
              <a:t>| RWTH </a:t>
            </a:r>
            <a:r>
              <a:rPr spc="-5" dirty="0"/>
              <a:t>International Academy </a:t>
            </a:r>
            <a:r>
              <a:rPr dirty="0"/>
              <a:t>|</a:t>
            </a:r>
            <a:r>
              <a:rPr spc="-30" dirty="0"/>
              <a:t> </a:t>
            </a:r>
            <a:r>
              <a:rPr spc="-5" dirty="0"/>
              <a:t>Intake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8/21/2025</a:t>
            </a:fld>
            <a:endParaRPr lang="en-US"/>
          </a:p>
        </p:txBody>
      </p:sp>
      <p:sp>
        <p:nvSpPr>
          <p:cNvPr id="6" name="Holder 6"/>
          <p:cNvSpPr>
            <a:spLocks noGrp="1"/>
          </p:cNvSpPr>
          <p:nvPr>
            <p:ph type="sldNum" sz="quarter" idx="7"/>
          </p:nvPr>
        </p:nvSpPr>
        <p:spPr/>
        <p:txBody>
          <a:bodyPr lIns="0" tIns="0" rIns="0" bIns="0"/>
          <a:lstStyle>
            <a:lvl1pPr>
              <a:defRPr sz="900" b="0" i="0">
                <a:solidFill>
                  <a:srgbClr val="00549F"/>
                </a:solidFill>
                <a:latin typeface="Arial"/>
                <a:cs typeface="Arial"/>
              </a:defRPr>
            </a:lvl1pPr>
          </a:lstStyle>
          <a:p>
            <a:pPr marL="254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112597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0549F"/>
                </a:solidFill>
                <a:latin typeface="微软雅黑"/>
                <a:cs typeface="微软雅黑"/>
              </a:defRPr>
            </a:lvl1pPr>
          </a:lstStyle>
          <a:p>
            <a:endParaRPr/>
          </a:p>
        </p:txBody>
      </p:sp>
      <p:sp>
        <p:nvSpPr>
          <p:cNvPr id="3" name="Holder 3"/>
          <p:cNvSpPr>
            <a:spLocks noGrp="1"/>
          </p:cNvSpPr>
          <p:nvPr>
            <p:ph sz="half" idx="2"/>
          </p:nvPr>
        </p:nvSpPr>
        <p:spPr>
          <a:xfrm>
            <a:off x="627510" y="1799122"/>
            <a:ext cx="5062220" cy="36480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84276" y="1030732"/>
            <a:ext cx="5472430" cy="4701540"/>
          </a:xfrm>
          <a:prstGeom prst="rect">
            <a:avLst/>
          </a:prstGeom>
        </p:spPr>
        <p:txBody>
          <a:bodyPr wrap="square" lIns="0" tIns="0" rIns="0" bIns="0">
            <a:spAutoFit/>
          </a:bodyPr>
          <a:lstStyle>
            <a:lvl1pPr>
              <a:defRPr sz="1600" b="0" i="0">
                <a:solidFill>
                  <a:schemeClr val="tx1"/>
                </a:solidFill>
                <a:latin typeface="微软雅黑 Light"/>
                <a:cs typeface="微软雅黑 Light"/>
              </a:defRPr>
            </a:lvl1pPr>
          </a:lstStyle>
          <a:p>
            <a:endParaRPr/>
          </a:p>
        </p:txBody>
      </p:sp>
      <p:sp>
        <p:nvSpPr>
          <p:cNvPr id="5" name="Holder 5"/>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2700">
              <a:lnSpc>
                <a:spcPct val="100000"/>
              </a:lnSpc>
              <a:spcBef>
                <a:spcPts val="15"/>
              </a:spcBef>
            </a:pPr>
            <a:r>
              <a:rPr dirty="0"/>
              <a:t>RWTH</a:t>
            </a:r>
            <a:r>
              <a:rPr spc="-5" dirty="0"/>
              <a:t> Aachen University</a:t>
            </a:r>
            <a:r>
              <a:rPr dirty="0"/>
              <a:t> | </a:t>
            </a:r>
            <a:r>
              <a:rPr spc="-5" dirty="0"/>
              <a:t>International</a:t>
            </a:r>
            <a:r>
              <a:rPr dirty="0"/>
              <a:t> </a:t>
            </a:r>
            <a:r>
              <a:rPr spc="-5" dirty="0"/>
              <a:t>Academy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8/21/2025</a:t>
            </a:fld>
            <a:endParaRPr lang="en-US"/>
          </a:p>
        </p:txBody>
      </p:sp>
      <p:sp>
        <p:nvSpPr>
          <p:cNvPr id="7" name="Holder 7"/>
          <p:cNvSpPr>
            <a:spLocks noGrp="1"/>
          </p:cNvSpPr>
          <p:nvPr>
            <p:ph type="sldNum" sz="quarter" idx="7"/>
          </p:nvPr>
        </p:nvSpPr>
        <p:spPr/>
        <p:txBody>
          <a:bodyPr lIns="0" tIns="0" rIns="0" bIns="0"/>
          <a:lstStyle>
            <a:lvl1pPr>
              <a:defRPr sz="900" b="0" i="0">
                <a:solidFill>
                  <a:schemeClr val="tx1"/>
                </a:solidFill>
                <a:latin typeface="Arial"/>
                <a:cs typeface="Arial"/>
              </a:defRPr>
            </a:lvl1pPr>
          </a:lstStyle>
          <a:p>
            <a:pPr marL="381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379922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_1/3 Foto">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2294313"/>
          </a:xfrm>
          <a:prstGeom prst="rect">
            <a:avLst/>
          </a:prstGeom>
        </p:spPr>
      </p:pic>
      <p:sp>
        <p:nvSpPr>
          <p:cNvPr id="5" name="Title 1"/>
          <p:cNvSpPr>
            <a:spLocks noGrp="1"/>
          </p:cNvSpPr>
          <p:nvPr>
            <p:ph type="ctrTitle"/>
          </p:nvPr>
        </p:nvSpPr>
        <p:spPr>
          <a:xfrm>
            <a:off x="3840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384000" y="2980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7" name="Grafik 6">
            <a:extLst>
              <a:ext uri="{FF2B5EF4-FFF2-40B4-BE49-F238E27FC236}">
                <a16:creationId xmlns:a16="http://schemas.microsoft.com/office/drawing/2014/main" id="{368FEC0B-7645-C142-BD43-38CE58943F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8" name="Gerader Verbinder 4">
            <a:extLst>
              <a:ext uri="{FF2B5EF4-FFF2-40B4-BE49-F238E27FC236}">
                <a16:creationId xmlns:a16="http://schemas.microsoft.com/office/drawing/2014/main" id="{1FA62E7D-3049-EE47-806A-4EB5EF217440}"/>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1083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_2/3 Foto">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0000" y="0"/>
            <a:ext cx="3312548" cy="2204215"/>
          </a:xfrm>
          <a:prstGeom prst="rect">
            <a:avLst/>
          </a:prstGeom>
        </p:spPr>
      </p:pic>
      <p:pic>
        <p:nvPicPr>
          <p:cNvPr id="2"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89063" y="2311422"/>
            <a:ext cx="3325843" cy="2217229"/>
          </a:xfrm>
          <a:prstGeom prst="rect">
            <a:avLst/>
          </a:prstGeom>
        </p:spPr>
      </p:pic>
      <p:sp>
        <p:nvSpPr>
          <p:cNvPr id="10" name="Title 1"/>
          <p:cNvSpPr>
            <a:spLocks noGrp="1"/>
          </p:cNvSpPr>
          <p:nvPr>
            <p:ph type="ctrTitle"/>
          </p:nvPr>
        </p:nvSpPr>
        <p:spPr>
          <a:xfrm>
            <a:off x="384000" y="473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384000" y="5230801"/>
            <a:ext cx="11484000" cy="812813"/>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8" name="Grafik 7">
            <a:extLst>
              <a:ext uri="{FF2B5EF4-FFF2-40B4-BE49-F238E27FC236}">
                <a16:creationId xmlns:a16="http://schemas.microsoft.com/office/drawing/2014/main" id="{DA8878BC-9A46-5442-8231-2AA3F6EAC7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9" name="Gerader Verbinder 4">
            <a:extLst>
              <a:ext uri="{FF2B5EF4-FFF2-40B4-BE49-F238E27FC236}">
                <a16:creationId xmlns:a16="http://schemas.microsoft.com/office/drawing/2014/main" id="{B493A33C-DCB2-F949-9BBC-19840EBED577}"/>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 y="2311422"/>
            <a:ext cx="4962697" cy="2210702"/>
          </a:xfrm>
          <a:prstGeom prst="rect">
            <a:avLst/>
          </a:prstGeom>
        </p:spPr>
      </p:pic>
      <p:pic>
        <p:nvPicPr>
          <p:cNvPr id="14" name="Grafik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1"/>
            <a:ext cx="3316434" cy="2210301"/>
          </a:xfrm>
          <a:prstGeom prst="rect">
            <a:avLst/>
          </a:prstGeom>
        </p:spPr>
      </p:pic>
      <p:pic>
        <p:nvPicPr>
          <p:cNvPr id="15" name="Grafik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424289" y="0"/>
            <a:ext cx="5345638" cy="2202873"/>
          </a:xfrm>
          <a:prstGeom prst="rect">
            <a:avLst/>
          </a:prstGeom>
        </p:spPr>
      </p:pic>
      <p:pic>
        <p:nvPicPr>
          <p:cNvPr id="6" name="Picture 5" descr="A picture containing person, indoor, wall, microscope&#10;&#10;Description automatically generated">
            <a:extLst>
              <a:ext uri="{FF2B5EF4-FFF2-40B4-BE49-F238E27FC236}">
                <a16:creationId xmlns:a16="http://schemas.microsoft.com/office/drawing/2014/main" id="{86655941-EFA9-6A48-98DB-75D6B1A9BC19}"/>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541271" y="2311422"/>
            <a:ext cx="3661277" cy="2217229"/>
          </a:xfrm>
          <a:prstGeom prst="rect">
            <a:avLst/>
          </a:prstGeom>
        </p:spPr>
      </p:pic>
    </p:spTree>
    <p:extLst>
      <p:ext uri="{BB962C8B-B14F-4D97-AF65-F5344CB8AC3E}">
        <p14:creationId xmlns:p14="http://schemas.microsoft.com/office/powerpoint/2010/main" val="160279678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_2/3 Foto">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2467" y="0"/>
            <a:ext cx="3307614" cy="2204215"/>
          </a:xfrm>
          <a:prstGeom prst="rect">
            <a:avLst/>
          </a:prstGeom>
        </p:spPr>
      </p:pic>
      <p:pic>
        <p:nvPicPr>
          <p:cNvPr id="2" name="Grafik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89063" y="2311422"/>
            <a:ext cx="3325843" cy="2217229"/>
          </a:xfrm>
          <a:prstGeom prst="rect">
            <a:avLst/>
          </a:prstGeom>
        </p:spPr>
      </p:pic>
      <p:sp>
        <p:nvSpPr>
          <p:cNvPr id="10" name="Title 1"/>
          <p:cNvSpPr>
            <a:spLocks noGrp="1"/>
          </p:cNvSpPr>
          <p:nvPr>
            <p:ph type="ctrTitle"/>
          </p:nvPr>
        </p:nvSpPr>
        <p:spPr>
          <a:xfrm>
            <a:off x="384000" y="473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384000" y="5230801"/>
            <a:ext cx="11484000" cy="812813"/>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8" name="Grafik 7">
            <a:extLst>
              <a:ext uri="{FF2B5EF4-FFF2-40B4-BE49-F238E27FC236}">
                <a16:creationId xmlns:a16="http://schemas.microsoft.com/office/drawing/2014/main" id="{DA8878BC-9A46-5442-8231-2AA3F6EAC7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9" name="Gerader Verbinder 4">
            <a:extLst>
              <a:ext uri="{FF2B5EF4-FFF2-40B4-BE49-F238E27FC236}">
                <a16:creationId xmlns:a16="http://schemas.microsoft.com/office/drawing/2014/main" id="{B493A33C-DCB2-F949-9BBC-19840EBED577}"/>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 y="2311422"/>
            <a:ext cx="4962697" cy="2210702"/>
          </a:xfrm>
          <a:prstGeom prst="rect">
            <a:avLst/>
          </a:prstGeom>
        </p:spPr>
      </p:pic>
      <p:pic>
        <p:nvPicPr>
          <p:cNvPr id="14" name="Grafik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1"/>
            <a:ext cx="3316433" cy="2210301"/>
          </a:xfrm>
          <a:prstGeom prst="rect">
            <a:avLst/>
          </a:prstGeom>
        </p:spPr>
      </p:pic>
      <p:pic>
        <p:nvPicPr>
          <p:cNvPr id="15" name="Grafik 14"/>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424289" y="0"/>
            <a:ext cx="5345638" cy="2202873"/>
          </a:xfrm>
          <a:prstGeom prst="rect">
            <a:avLst/>
          </a:prstGeom>
        </p:spPr>
      </p:pic>
      <p:pic>
        <p:nvPicPr>
          <p:cNvPr id="16" name="Picture 15" descr="A picture containing person, indoor, wall, microscope&#10;&#10;Description automatically generated">
            <a:extLst>
              <a:ext uri="{FF2B5EF4-FFF2-40B4-BE49-F238E27FC236}">
                <a16:creationId xmlns:a16="http://schemas.microsoft.com/office/drawing/2014/main" id="{FEF69AF8-AC56-9541-9B07-8A46D90A6DC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541271" y="2311422"/>
            <a:ext cx="3661277" cy="2217229"/>
          </a:xfrm>
          <a:prstGeom prst="rect">
            <a:avLst/>
          </a:prstGeom>
        </p:spPr>
      </p:pic>
    </p:spTree>
    <p:extLst>
      <p:ext uri="{BB962C8B-B14F-4D97-AF65-F5344CB8AC3E}">
        <p14:creationId xmlns:p14="http://schemas.microsoft.com/office/powerpoint/2010/main" val="98963197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_Text">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5" name="Gerader Verbinder 4"/>
          <p:cNvCxnSpPr/>
          <p:nvPr/>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3840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2" name="Subtitle 2"/>
          <p:cNvSpPr>
            <a:spLocks noGrp="1"/>
          </p:cNvSpPr>
          <p:nvPr>
            <p:ph type="subTitle" idx="1"/>
          </p:nvPr>
        </p:nvSpPr>
        <p:spPr>
          <a:xfrm>
            <a:off x="384000" y="2980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22262172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_mittig, horizontale Linie">
    <p:spTree>
      <p:nvGrpSpPr>
        <p:cNvPr id="1" name=""/>
        <p:cNvGrpSpPr/>
        <p:nvPr/>
      </p:nvGrpSpPr>
      <p:grpSpPr>
        <a:xfrm>
          <a:off x="0" y="0"/>
          <a:ext cx="0" cy="0"/>
          <a:chOff x="0" y="0"/>
          <a:chExt cx="0" cy="0"/>
        </a:xfrm>
      </p:grpSpPr>
      <p:cxnSp>
        <p:nvCxnSpPr>
          <p:cNvPr id="4" name="Gerader Verbinder 3"/>
          <p:cNvCxnSpPr/>
          <p:nvPr/>
        </p:nvCxnSpPr>
        <p:spPr>
          <a:xfrm>
            <a:off x="392113" y="303688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384000" y="2487600"/>
            <a:ext cx="1148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9" name="Subtitle 2"/>
          <p:cNvSpPr>
            <a:spLocks noGrp="1"/>
          </p:cNvSpPr>
          <p:nvPr>
            <p:ph type="subTitle" idx="1"/>
          </p:nvPr>
        </p:nvSpPr>
        <p:spPr>
          <a:xfrm>
            <a:off x="384000" y="3196800"/>
            <a:ext cx="1148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7" name="Grafik 6">
            <a:extLst>
              <a:ext uri="{FF2B5EF4-FFF2-40B4-BE49-F238E27FC236}">
                <a16:creationId xmlns:a16="http://schemas.microsoft.com/office/drawing/2014/main" id="{A6A43C7F-79D6-6A4A-B251-ABDFB6F39D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cxnSp>
        <p:nvCxnSpPr>
          <p:cNvPr id="10" name="Gerader Verbinder 4">
            <a:extLst>
              <a:ext uri="{FF2B5EF4-FFF2-40B4-BE49-F238E27FC236}">
                <a16:creationId xmlns:a16="http://schemas.microsoft.com/office/drawing/2014/main" id="{02E7D366-7BB0-4F4E-849C-FB53AF895B87}"/>
              </a:ext>
            </a:extLst>
          </p:cNvPr>
          <p:cNvCxnSpPr/>
          <p:nvPr userDrawn="1"/>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47613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_Aufzählung">
    <p:spTree>
      <p:nvGrpSpPr>
        <p:cNvPr id="1" name=""/>
        <p:cNvGrpSpPr/>
        <p:nvPr/>
      </p:nvGrpSpPr>
      <p:grpSpPr>
        <a:xfrm>
          <a:off x="0" y="0"/>
          <a:ext cx="0" cy="0"/>
          <a:chOff x="0" y="0"/>
          <a:chExt cx="0" cy="0"/>
        </a:xfrm>
      </p:grpSpPr>
      <p:sp>
        <p:nvSpPr>
          <p:cNvPr id="12" name="Textplatzhalter 11"/>
          <p:cNvSpPr>
            <a:spLocks noGrp="1"/>
          </p:cNvSpPr>
          <p:nvPr>
            <p:ph type="body" sz="quarter" idx="13"/>
          </p:nvPr>
        </p:nvSpPr>
        <p:spPr>
          <a:xfrm>
            <a:off x="373038" y="1684800"/>
            <a:ext cx="11484000" cy="3193200"/>
          </a:xfrm>
          <a:prstGeom prst="rect">
            <a:avLst/>
          </a:prstGeom>
        </p:spPr>
        <p:txBody>
          <a:bodyPr lIns="0" tIns="0" rIns="0" bIns="0"/>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5"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6" name="Content Placeholder 2"/>
          <p:cNvSpPr>
            <a:spLocks noGrp="1"/>
          </p:cNvSpPr>
          <p:nvPr>
            <p:ph idx="1"/>
          </p:nvPr>
        </p:nvSpPr>
        <p:spPr>
          <a:xfrm>
            <a:off x="384000" y="1152000"/>
            <a:ext cx="1148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dirty="0"/>
              <a:t>Textmasterformat bearbeiten</a:t>
            </a:r>
          </a:p>
        </p:txBody>
      </p:sp>
      <p:sp>
        <p:nvSpPr>
          <p:cNvPr id="8" name="文本框 7">
            <a:extLst>
              <a:ext uri="{FF2B5EF4-FFF2-40B4-BE49-F238E27FC236}">
                <a16:creationId xmlns:a16="http://schemas.microsoft.com/office/drawing/2014/main" id="{6BB02F27-A484-6A4E-A9DA-40481D311EEE}"/>
              </a:ext>
            </a:extLst>
          </p:cNvPr>
          <p:cNvSpPr txBox="1"/>
          <p:nvPr userDrawn="1"/>
        </p:nvSpPr>
        <p:spPr>
          <a:xfrm>
            <a:off x="6350696" y="6025019"/>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33973490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_Text">
    <p:spTree>
      <p:nvGrpSpPr>
        <p:cNvPr id="1" name=""/>
        <p:cNvGrpSpPr/>
        <p:nvPr/>
      </p:nvGrpSpPr>
      <p:grpSpPr>
        <a:xfrm>
          <a:off x="0" y="0"/>
          <a:ext cx="0" cy="0"/>
          <a:chOff x="0" y="0"/>
          <a:chExt cx="0" cy="0"/>
        </a:xfrm>
      </p:grpSpPr>
      <p:sp>
        <p:nvSpPr>
          <p:cNvPr id="2"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384000" y="1152000"/>
            <a:ext cx="1148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a:t>Textmasterformat bearbeiten</a:t>
            </a:r>
          </a:p>
        </p:txBody>
      </p:sp>
      <p:sp>
        <p:nvSpPr>
          <p:cNvPr id="7" name="Textplatzhalter 6"/>
          <p:cNvSpPr>
            <a:spLocks noGrp="1"/>
          </p:cNvSpPr>
          <p:nvPr>
            <p:ph type="body" sz="quarter" idx="12"/>
          </p:nvPr>
        </p:nvSpPr>
        <p:spPr>
          <a:xfrm>
            <a:off x="383117" y="1684801"/>
            <a:ext cx="11484000" cy="3751263"/>
          </a:xfrm>
          <a:prstGeom prst="rect">
            <a:avLst/>
          </a:prstGeom>
        </p:spPr>
        <p:txBody>
          <a:bodyPr lIns="0" tIns="0" rIns="0" bIns="0"/>
          <a:lstStyle>
            <a:lvl1pPr marL="0" indent="0">
              <a:buFontTx/>
              <a:buNone/>
              <a:defRPr/>
            </a:lvl1pPr>
          </a:lstStyle>
          <a:p>
            <a:pPr lvl="0"/>
            <a:r>
              <a:rPr lang="de-DE"/>
              <a:t>Textmasterformat bearbeiten</a:t>
            </a:r>
          </a:p>
        </p:txBody>
      </p:sp>
    </p:spTree>
    <p:extLst>
      <p:ext uri="{BB962C8B-B14F-4D97-AF65-F5344CB8AC3E}">
        <p14:creationId xmlns:p14="http://schemas.microsoft.com/office/powerpoint/2010/main" val="40057496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_Text_Bild">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96349" y="1684337"/>
            <a:ext cx="3646402" cy="3986417"/>
          </a:xfrm>
          <a:prstGeom prst="rect">
            <a:avLst/>
          </a:prstGeom>
        </p:spPr>
      </p:pic>
      <p:sp>
        <p:nvSpPr>
          <p:cNvPr id="14" name="Textplatzhalter 11"/>
          <p:cNvSpPr>
            <a:spLocks noGrp="1"/>
          </p:cNvSpPr>
          <p:nvPr>
            <p:ph type="body" sz="quarter" idx="14"/>
          </p:nvPr>
        </p:nvSpPr>
        <p:spPr>
          <a:xfrm>
            <a:off x="383117" y="1684800"/>
            <a:ext cx="7560000" cy="3985955"/>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p:txBody>
      </p:sp>
      <p:sp>
        <p:nvSpPr>
          <p:cNvPr id="6" name="Title 1"/>
          <p:cNvSpPr>
            <a:spLocks noGrp="1"/>
          </p:cNvSpPr>
          <p:nvPr>
            <p:ph type="title"/>
          </p:nvPr>
        </p:nvSpPr>
        <p:spPr>
          <a:xfrm>
            <a:off x="384000" y="201600"/>
            <a:ext cx="1148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7" name="Content Placeholder 2"/>
          <p:cNvSpPr>
            <a:spLocks noGrp="1"/>
          </p:cNvSpPr>
          <p:nvPr>
            <p:ph idx="1"/>
          </p:nvPr>
        </p:nvSpPr>
        <p:spPr>
          <a:xfrm>
            <a:off x="384000" y="1152000"/>
            <a:ext cx="1148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a:t>Textmasterformat bearbeiten</a:t>
            </a:r>
          </a:p>
        </p:txBody>
      </p:sp>
    </p:spTree>
    <p:extLst>
      <p:ext uri="{BB962C8B-B14F-4D97-AF65-F5344CB8AC3E}">
        <p14:creationId xmlns:p14="http://schemas.microsoft.com/office/powerpoint/2010/main" val="394375845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8414906" y="6042813"/>
            <a:ext cx="3560038" cy="813600"/>
          </a:xfrm>
          <a:prstGeom prst="rect">
            <a:avLst/>
          </a:prstGeom>
        </p:spPr>
      </p:pic>
      <p:sp>
        <p:nvSpPr>
          <p:cNvPr id="9" name="Slide Number Placeholder 5"/>
          <p:cNvSpPr txBox="1">
            <a:spLocks/>
          </p:cNvSpPr>
          <p:nvPr/>
        </p:nvSpPr>
        <p:spPr>
          <a:xfrm>
            <a:off x="954757" y="6227763"/>
            <a:ext cx="7002462" cy="630237"/>
          </a:xfrm>
          <a:prstGeom prst="rect">
            <a:avLst/>
          </a:prstGeom>
        </p:spPr>
        <p:txBody>
          <a:bodyPr lIns="0" tIns="0" rIns="0" bIns="0"/>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de-DE" altLang="de-DE" sz="900" baseline="0" dirty="0">
                <a:solidFill>
                  <a:schemeClr val="tx1"/>
                </a:solidFill>
              </a:rPr>
              <a:t>RWTH Aachen University | International Academy </a:t>
            </a:r>
            <a:endParaRPr lang="de-DE" altLang="de-DE" sz="900" dirty="0">
              <a:solidFill>
                <a:schemeClr val="tx1"/>
              </a:solidFill>
            </a:endParaRPr>
          </a:p>
        </p:txBody>
      </p:sp>
      <p:cxnSp>
        <p:nvCxnSpPr>
          <p:cNvPr id="11" name="Gerader Verbinder 10"/>
          <p:cNvCxnSpPr/>
          <p:nvPr/>
        </p:nvCxnSpPr>
        <p:spPr>
          <a:xfrm>
            <a:off x="360363" y="81438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60363" y="6040438"/>
            <a:ext cx="11483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Textfeld 13"/>
          <p:cNvSpPr txBox="1">
            <a:spLocks noChangeArrowheads="1"/>
          </p:cNvSpPr>
          <p:nvPr/>
        </p:nvSpPr>
        <p:spPr bwMode="auto">
          <a:xfrm>
            <a:off x="360363" y="6227763"/>
            <a:ext cx="73025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4098625E-664F-4FA4-A405-1CA5D786A485}" type="slidenum">
              <a:rPr lang="de-DE" altLang="de-DE" sz="900">
                <a:solidFill>
                  <a:schemeClr val="tx1"/>
                </a:solidFill>
              </a:rPr>
              <a:pPr eaLnBrk="1" hangingPunct="1"/>
              <a:t>‹#›</a:t>
            </a:fld>
            <a:endParaRPr lang="de-DE" altLang="de-DE" sz="9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9" r:id="rId4"/>
    <p:sldLayoutId id="2147483882" r:id="rId5"/>
    <p:sldLayoutId id="2147483883" r:id="rId6"/>
    <p:sldLayoutId id="2147483876" r:id="rId7"/>
    <p:sldLayoutId id="2147483877" r:id="rId8"/>
    <p:sldLayoutId id="2147483884" r:id="rId9"/>
    <p:sldLayoutId id="2147483885" r:id="rId10"/>
    <p:sldLayoutId id="2147483878" r:id="rId11"/>
    <p:sldLayoutId id="2147483886" r:id="rId12"/>
    <p:sldLayoutId id="2147483888" r:id="rId13"/>
    <p:sldLayoutId id="2147483890" r:id="rId14"/>
    <p:sldLayoutId id="2147483891" r:id="rId15"/>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sldNum="0" hdr="0" dt="0"/>
  <p:txStyles>
    <p:titleStyle>
      <a:lvl1pPr algn="l" rtl="0" eaLnBrk="1" fontAlgn="base" hangingPunct="1">
        <a:lnSpc>
          <a:spcPct val="90000"/>
        </a:lnSpc>
        <a:spcBef>
          <a:spcPct val="0"/>
        </a:spcBef>
        <a:spcAft>
          <a:spcPct val="0"/>
        </a:spcAft>
        <a:defRPr sz="4400" kern="1200">
          <a:solidFill>
            <a:schemeClr val="tx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15900" indent="-215900" algn="l" defTabSz="215900" rtl="0" eaLnBrk="1" fontAlgn="base" hangingPunct="1">
        <a:spcBef>
          <a:spcPct val="0"/>
        </a:spcBef>
        <a:spcAft>
          <a:spcPct val="0"/>
        </a:spcAft>
        <a:buClr>
          <a:schemeClr val="tx2"/>
        </a:buClr>
        <a:buFont typeface="Arial" panose="020B0604020202020204" pitchFamily="34" charset="0"/>
        <a:buChar char="•"/>
        <a:tabLst>
          <a:tab pos="215900" algn="l"/>
        </a:tabLst>
        <a:defRPr kern="1200">
          <a:solidFill>
            <a:schemeClr val="tx1"/>
          </a:solidFill>
          <a:latin typeface="Arial" panose="020B0604020202020204" pitchFamily="34" charset="0"/>
          <a:ea typeface="ＭＳ Ｐゴシック" charset="0"/>
          <a:cs typeface="Arial" panose="020B0604020202020204" pitchFamily="34" charset="0"/>
        </a:defRPr>
      </a:lvl1pPr>
      <a:lvl2pPr marL="431800" indent="-215900" algn="l" rtl="0" eaLnBrk="1" fontAlgn="base" hangingPunct="1">
        <a:spcBef>
          <a:spcPct val="0"/>
        </a:spcBef>
        <a:spcAft>
          <a:spcPct val="0"/>
        </a:spcAft>
        <a:buClr>
          <a:schemeClr val="tx2"/>
        </a:buClr>
        <a:buFont typeface="Symbol" panose="05050102010706020507" pitchFamily="18" charset="2"/>
        <a:buChar char="-"/>
        <a:tabLst>
          <a:tab pos="431800" algn="l"/>
        </a:tabLst>
        <a:defRPr sz="1600" kern="1200">
          <a:solidFill>
            <a:schemeClr val="tx1"/>
          </a:solidFill>
          <a:latin typeface="Arial" panose="020B0604020202020204" pitchFamily="34" charset="0"/>
          <a:ea typeface="Arial" charset="0"/>
          <a:cs typeface="Arial" panose="020B0604020202020204" pitchFamily="34" charset="0"/>
        </a:defRPr>
      </a:lvl2pPr>
      <a:lvl3pPr marL="647700" indent="-215900" algn="l" defTabSz="215900" rtl="0" eaLnBrk="1" fontAlgn="base" hangingPunct="1">
        <a:spcBef>
          <a:spcPct val="0"/>
        </a:spcBef>
        <a:spcAft>
          <a:spcPct val="0"/>
        </a:spcAft>
        <a:buClr>
          <a:schemeClr val="tx2"/>
        </a:buClr>
        <a:buSzPct val="80000"/>
        <a:buFont typeface="Wingdings" panose="05000000000000000000" pitchFamily="2" charset="2"/>
        <a:buChar char="§"/>
        <a:tabLst>
          <a:tab pos="647700" algn="l"/>
        </a:tabLst>
        <a:defRPr sz="1600" kern="1200">
          <a:solidFill>
            <a:schemeClr val="tx1"/>
          </a:solidFill>
          <a:latin typeface="Arial" panose="020B0604020202020204" pitchFamily="34" charset="0"/>
          <a:ea typeface="Arial" charset="0"/>
          <a:cs typeface="Arial" panose="020B0604020202020204" pitchFamily="34" charset="0"/>
        </a:defRPr>
      </a:lvl3pPr>
      <a:lvl4pPr marL="863600" indent="-215900" algn="l" defTabSz="215900" rtl="0" eaLnBrk="1" fontAlgn="base" hangingPunct="1">
        <a:spcBef>
          <a:spcPct val="0"/>
        </a:spcBef>
        <a:spcAft>
          <a:spcPct val="0"/>
        </a:spcAft>
        <a:buClr>
          <a:schemeClr val="tx2"/>
        </a:buClr>
        <a:buSzPct val="100000"/>
        <a:buFont typeface="Arial" panose="020B0604020202020204" pitchFamily="34" charset="0"/>
        <a:buChar char="-"/>
        <a:tabLst>
          <a:tab pos="863600" algn="l"/>
        </a:tabLst>
        <a:defRPr sz="1600" kern="1200">
          <a:solidFill>
            <a:schemeClr val="tx1"/>
          </a:solidFill>
          <a:latin typeface="Arial" panose="020B0604020202020204" pitchFamily="34" charset="0"/>
          <a:ea typeface="Arial" charset="0"/>
          <a:cs typeface="Arial" panose="020B0604020202020204" pitchFamily="34" charset="0"/>
        </a:defRPr>
      </a:lvl4pPr>
      <a:lvl5pPr marL="863600" indent="-215900" algn="l" rtl="0" eaLnBrk="1" fontAlgn="base" hangingPunct="1">
        <a:lnSpc>
          <a:spcPct val="90000"/>
        </a:lnSpc>
        <a:spcBef>
          <a:spcPct val="0"/>
        </a:spcBef>
        <a:spcAft>
          <a:spcPct val="0"/>
        </a:spcAft>
        <a:buClr>
          <a:schemeClr val="tx2"/>
        </a:buClr>
        <a:buFont typeface="Arial" panose="020B0604020202020204" pitchFamily="34" charset="0"/>
        <a:buChar char="-"/>
        <a:tabLst>
          <a:tab pos="895350" algn="l"/>
        </a:tabLst>
        <a:defRPr sz="16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tiff"/></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tif"/><Relationship Id="rId7" Type="http://schemas.openxmlformats.org/officeDocument/2006/relationships/image" Target="../media/image25.png"/><Relationship Id="rId2" Type="http://schemas.openxmlformats.org/officeDocument/2006/relationships/image" Target="../media/image20.ti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tif"/><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5.xml"/><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4000" y="4904134"/>
            <a:ext cx="7877405" cy="906731"/>
          </a:xfrm>
        </p:spPr>
        <p:txBody>
          <a:bodyPr/>
          <a:lstStyle/>
          <a:p>
            <a:pPr>
              <a:lnSpc>
                <a:spcPct val="100000"/>
              </a:lnSpc>
              <a:spcBef>
                <a:spcPts val="1200"/>
              </a:spcBef>
            </a:pPr>
            <a:r>
              <a:rPr lang="zh-CN" altLang="en-US" dirty="0">
                <a:latin typeface="Microsoft YaHei" panose="020B0503020204020204" pitchFamily="34" charset="-122"/>
                <a:ea typeface="Microsoft YaHei" panose="020B0503020204020204" pitchFamily="34" charset="-122"/>
                <a:cs typeface="楷体"/>
              </a:rPr>
              <a:t>亚琛工业大</a:t>
            </a:r>
            <a:r>
              <a:rPr lang="zh-CN" altLang="en-US" dirty="0" smtClean="0">
                <a:latin typeface="Microsoft YaHei" panose="020B0503020204020204" pitchFamily="34" charset="-122"/>
                <a:ea typeface="Microsoft YaHei" panose="020B0503020204020204" pitchFamily="34" charset="-122"/>
                <a:cs typeface="楷体"/>
              </a:rPr>
              <a:t>学</a:t>
            </a:r>
            <a:r>
              <a:rPr lang="en-US" altLang="zh-CN" dirty="0" smtClean="0">
                <a:latin typeface="Microsoft YaHei" panose="020B0503020204020204" pitchFamily="34" charset="-122"/>
                <a:ea typeface="Microsoft YaHei" panose="020B0503020204020204" pitchFamily="34" charset="-122"/>
                <a:cs typeface="楷体"/>
              </a:rPr>
              <a:t/>
            </a:r>
            <a:br>
              <a:rPr lang="en-US" altLang="zh-CN" dirty="0" smtClean="0">
                <a:latin typeface="Microsoft YaHei" panose="020B0503020204020204" pitchFamily="34" charset="-122"/>
                <a:ea typeface="Microsoft YaHei" panose="020B0503020204020204" pitchFamily="34" charset="-122"/>
                <a:cs typeface="楷体"/>
              </a:rPr>
            </a:br>
            <a:r>
              <a:rPr lang="en-US" altLang="zh-CN" sz="2800" dirty="0" smtClean="0">
                <a:solidFill>
                  <a:srgbClr val="F6A800"/>
                </a:solidFill>
                <a:latin typeface="Microsoft YaHei" panose="020B0503020204020204" pitchFamily="34" charset="-122"/>
                <a:ea typeface="Microsoft YaHei" panose="020B0503020204020204" pitchFamily="34" charset="-122"/>
                <a:cs typeface="楷体"/>
              </a:rPr>
              <a:t>4+2</a:t>
            </a:r>
            <a:r>
              <a:rPr lang="zh-CN" altLang="en-US" sz="2800" dirty="0" smtClean="0">
                <a:solidFill>
                  <a:srgbClr val="F6A800"/>
                </a:solidFill>
                <a:latin typeface="Microsoft YaHei" panose="020B0503020204020204" pitchFamily="34" charset="-122"/>
                <a:ea typeface="Microsoft YaHei" panose="020B0503020204020204" pitchFamily="34" charset="-122"/>
                <a:cs typeface="楷体"/>
              </a:rPr>
              <a:t>联合培养项目宣讲会</a:t>
            </a:r>
            <a:r>
              <a:rPr lang="en-US" altLang="zh-CN" dirty="0" smtClean="0">
                <a:latin typeface="Microsoft YaHei" panose="020B0503020204020204" pitchFamily="34" charset="-122"/>
                <a:ea typeface="Microsoft YaHei" panose="020B0503020204020204" pitchFamily="34" charset="-122"/>
                <a:cs typeface="楷体"/>
              </a:rPr>
              <a:t/>
            </a:r>
            <a:br>
              <a:rPr lang="en-US" altLang="zh-CN" dirty="0" smtClean="0">
                <a:latin typeface="Microsoft YaHei" panose="020B0503020204020204" pitchFamily="34" charset="-122"/>
                <a:ea typeface="Microsoft YaHei" panose="020B0503020204020204" pitchFamily="34" charset="-122"/>
                <a:cs typeface="楷体"/>
              </a:rPr>
            </a:br>
            <a:endParaRPr lang="de-DE" dirty="0">
              <a:latin typeface="+mj-lt"/>
              <a:ea typeface="BM DoHyeon OTF" panose="020B0600000101010101" pitchFamily="34" charset="-127"/>
              <a:cs typeface="Mishafi Gold" pitchFamily="2" charset="-78"/>
            </a:endParaRPr>
          </a:p>
        </p:txBody>
      </p:sp>
      <p:pic>
        <p:nvPicPr>
          <p:cNvPr id="5" name="Grafik 4"/>
          <p:cNvPicPr>
            <a:picLocks noChangeAspect="1"/>
          </p:cNvPicPr>
          <p:nvPr/>
        </p:nvPicPr>
        <p:blipFill>
          <a:blip r:embed="rId2"/>
          <a:stretch>
            <a:fillRect/>
          </a:stretch>
        </p:blipFill>
        <p:spPr>
          <a:xfrm>
            <a:off x="384000" y="0"/>
            <a:ext cx="1585097" cy="1170533"/>
          </a:xfrm>
          <a:prstGeom prst="rect">
            <a:avLst/>
          </a:prstGeom>
        </p:spPr>
      </p:pic>
    </p:spTree>
    <p:extLst>
      <p:ext uri="{BB962C8B-B14F-4D97-AF65-F5344CB8AC3E}">
        <p14:creationId xmlns:p14="http://schemas.microsoft.com/office/powerpoint/2010/main" val="19631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4000" y="1657421"/>
            <a:ext cx="11484000" cy="540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cs typeface="楷体"/>
              </a:rPr>
              <a:t>亚琛工</a:t>
            </a:r>
            <a:r>
              <a:rPr lang="zh-CN" altLang="en-US" dirty="0" smtClean="0">
                <a:solidFill>
                  <a:schemeClr val="bg1"/>
                </a:solidFill>
                <a:latin typeface="Microsoft YaHei" panose="020B0503020204020204" pitchFamily="34" charset="-122"/>
                <a:ea typeface="Microsoft YaHei" panose="020B0503020204020204" pitchFamily="34" charset="-122"/>
                <a:cs typeface="楷体"/>
              </a:rPr>
              <a:t>大联合培养项</a:t>
            </a:r>
            <a:r>
              <a:rPr lang="zh-CN" altLang="en-US" dirty="0">
                <a:solidFill>
                  <a:schemeClr val="bg1"/>
                </a:solidFill>
                <a:latin typeface="Microsoft YaHei" panose="020B0503020204020204" pitchFamily="34" charset="-122"/>
                <a:ea typeface="Microsoft YaHei" panose="020B0503020204020204" pitchFamily="34" charset="-122"/>
                <a:cs typeface="楷体"/>
              </a:rPr>
              <a:t>目介绍</a:t>
            </a:r>
            <a:endParaRPr lang="de-DE" sz="2400" b="0" dirty="0">
              <a:solidFill>
                <a:schemeClr val="bg1"/>
              </a:solidFill>
              <a:latin typeface="Microsoft YaHei" panose="020B0503020204020204" pitchFamily="34" charset="-122"/>
              <a:ea typeface="Microsoft YaHei" panose="020B0503020204020204" pitchFamily="34" charset="-122"/>
              <a:cs typeface="楷体"/>
            </a:endParaRPr>
          </a:p>
        </p:txBody>
      </p:sp>
      <p:pic>
        <p:nvPicPr>
          <p:cNvPr id="1026" name="Picture 2">
            <a:extLst>
              <a:ext uri="{FF2B5EF4-FFF2-40B4-BE49-F238E27FC236}">
                <a16:creationId xmlns:a16="http://schemas.microsoft.com/office/drawing/2014/main" id="{F2B80F58-D05B-A54E-AE2D-A4FE2F6F8F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143" y="2483932"/>
            <a:ext cx="11497713" cy="339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74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84000" y="243994"/>
            <a:ext cx="11484000" cy="543600"/>
          </a:xfrm>
        </p:spPr>
        <p:txBody>
          <a:bodyPr/>
          <a:lstStyle/>
          <a:p>
            <a:r>
              <a:rPr kumimoji="1" lang="zh-CN" altLang="en-US" sz="2400" b="0" dirty="0">
                <a:latin typeface="Microsoft YaHei" panose="020B0503020204020204" pitchFamily="34" charset="-122"/>
                <a:ea typeface="Microsoft YaHei" panose="020B0503020204020204" pitchFamily="34" charset="-122"/>
                <a:cs typeface="楷体"/>
              </a:rPr>
              <a:t>亚琛工业大学</a:t>
            </a:r>
            <a:r>
              <a:rPr kumimoji="1" lang="zh-CN" altLang="en-US" sz="2400" b="0" dirty="0">
                <a:latin typeface="Microsoft YaHei" panose="020B0503020204020204" pitchFamily="34" charset="-122"/>
                <a:ea typeface="Microsoft YaHei" panose="020B0503020204020204" pitchFamily="34" charset="-122"/>
              </a:rPr>
              <a:t>英授国际硕士</a:t>
            </a:r>
          </a:p>
        </p:txBody>
      </p:sp>
      <p:grpSp>
        <p:nvGrpSpPr>
          <p:cNvPr id="8" name="组合 7">
            <a:extLst>
              <a:ext uri="{FF2B5EF4-FFF2-40B4-BE49-F238E27FC236}">
                <a16:creationId xmlns:a16="http://schemas.microsoft.com/office/drawing/2014/main" id="{8995F812-76E5-2E56-5EF5-D2A6DE3FDA3A}"/>
              </a:ext>
            </a:extLst>
          </p:cNvPr>
          <p:cNvGrpSpPr/>
          <p:nvPr/>
        </p:nvGrpSpPr>
        <p:grpSpPr>
          <a:xfrm>
            <a:off x="6358355" y="1052204"/>
            <a:ext cx="5476462" cy="3844752"/>
            <a:chOff x="6331540" y="1114861"/>
            <a:chExt cx="5476462" cy="3844752"/>
          </a:xfrm>
        </p:grpSpPr>
        <p:sp>
          <p:nvSpPr>
            <p:cNvPr id="13" name="Rechteck 11">
              <a:extLst>
                <a:ext uri="{FF2B5EF4-FFF2-40B4-BE49-F238E27FC236}">
                  <a16:creationId xmlns:a16="http://schemas.microsoft.com/office/drawing/2014/main" id="{3BA996CB-02D0-B449-AFCC-7E6BA39D42B4}"/>
                </a:ext>
              </a:extLst>
            </p:cNvPr>
            <p:cNvSpPr/>
            <p:nvPr/>
          </p:nvSpPr>
          <p:spPr>
            <a:xfrm>
              <a:off x="6331541" y="3697248"/>
              <a:ext cx="5476461" cy="526316"/>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dirty="0"/>
            </a:p>
          </p:txBody>
        </p:sp>
        <p:sp>
          <p:nvSpPr>
            <p:cNvPr id="14" name="Rechteck 10">
              <a:extLst>
                <a:ext uri="{FF2B5EF4-FFF2-40B4-BE49-F238E27FC236}">
                  <a16:creationId xmlns:a16="http://schemas.microsoft.com/office/drawing/2014/main" id="{67F5173A-4293-DB4A-A5BB-C41ED0FEF26B}"/>
                </a:ext>
              </a:extLst>
            </p:cNvPr>
            <p:cNvSpPr/>
            <p:nvPr/>
          </p:nvSpPr>
          <p:spPr>
            <a:xfrm>
              <a:off x="6331540" y="1114861"/>
              <a:ext cx="5476462" cy="526316"/>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5" name="文本框 4">
              <a:extLst>
                <a:ext uri="{FF2B5EF4-FFF2-40B4-BE49-F238E27FC236}">
                  <a16:creationId xmlns:a16="http://schemas.microsoft.com/office/drawing/2014/main" id="{A4429D2E-92EC-3C44-8C47-633EE2830D03}"/>
                </a:ext>
              </a:extLst>
            </p:cNvPr>
            <p:cNvSpPr txBox="1"/>
            <p:nvPr/>
          </p:nvSpPr>
          <p:spPr>
            <a:xfrm>
              <a:off x="6432225" y="1185474"/>
              <a:ext cx="5182774" cy="2474524"/>
            </a:xfrm>
            <a:prstGeom prst="rect">
              <a:avLst/>
            </a:prstGeom>
            <a:noFill/>
          </p:spPr>
          <p:txBody>
            <a:bodyPr wrap="square" rtlCol="0">
              <a:spAutoFit/>
            </a:bodyPr>
            <a:lstStyle/>
            <a:p>
              <a:pPr>
                <a:spcAft>
                  <a:spcPts val="1200"/>
                </a:spcAft>
              </a:pPr>
              <a:r>
                <a:rPr kumimoji="1" lang="zh-CN" altLang="en-US" sz="2000" b="1" dirty="0">
                  <a:solidFill>
                    <a:schemeClr val="bg1"/>
                  </a:solidFill>
                  <a:latin typeface="Microsoft YaHei" panose="020B0503020204020204" pitchFamily="34" charset="-122"/>
                  <a:ea typeface="Microsoft YaHei" panose="020B0503020204020204" pitchFamily="34" charset="-122"/>
                  <a:cs typeface="楷体"/>
                </a:rPr>
                <a:t>工程类硕</a:t>
              </a:r>
              <a:r>
                <a:rPr kumimoji="1" lang="zh-CN" altLang="en-US" sz="2000" b="1" dirty="0" smtClean="0">
                  <a:solidFill>
                    <a:schemeClr val="bg1"/>
                  </a:solidFill>
                  <a:latin typeface="Microsoft YaHei" panose="020B0503020204020204" pitchFamily="34" charset="-122"/>
                  <a:ea typeface="Microsoft YaHei" panose="020B0503020204020204" pitchFamily="34" charset="-122"/>
                  <a:cs typeface="楷体"/>
                </a:rPr>
                <a:t>士</a:t>
              </a:r>
              <a:endParaRPr kumimoji="1" lang="en-US" altLang="zh-CN" dirty="0"/>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机械工程计算机辅助设计与制造</a:t>
              </a:r>
              <a:r>
                <a:rPr kumimoji="1" lang="en-US" altLang="zh-CN" sz="1600" dirty="0">
                  <a:latin typeface="Microsoft YaHei Light" panose="020B0502040204020203" pitchFamily="34" charset="-122"/>
                  <a:ea typeface="Microsoft YaHei Light" panose="020B0502040204020203" pitchFamily="34" charset="-122"/>
                  <a:cs typeface="楷体"/>
                </a:rPr>
                <a:t> (CAME)</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智能制造工程</a:t>
              </a:r>
              <a:r>
                <a:rPr kumimoji="1" lang="en-US" altLang="zh-CN" sz="1600" dirty="0">
                  <a:latin typeface="Microsoft YaHei Light" panose="020B0502040204020203" pitchFamily="34" charset="-122"/>
                  <a:ea typeface="Microsoft YaHei Light" panose="020B0502040204020203" pitchFamily="34" charset="-122"/>
                  <a:cs typeface="楷体"/>
                </a:rPr>
                <a:t> (SPE)</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机器人与自动化系统工程</a:t>
              </a:r>
              <a:r>
                <a:rPr kumimoji="1" lang="en-US" altLang="zh-CN" sz="1600" dirty="0">
                  <a:latin typeface="Microsoft YaHei Light" panose="020B0502040204020203" pitchFamily="34" charset="-122"/>
                  <a:ea typeface="Microsoft YaHei Light" panose="020B0502040204020203" pitchFamily="34" charset="-122"/>
                  <a:cs typeface="楷体"/>
                </a:rPr>
                <a:t> (</a:t>
              </a:r>
              <a:r>
                <a:rPr kumimoji="1" lang="en-US" altLang="zh-CN" sz="1600" dirty="0" err="1">
                  <a:latin typeface="Microsoft YaHei Light" panose="020B0502040204020203" pitchFamily="34" charset="-122"/>
                  <a:ea typeface="Microsoft YaHei Light" panose="020B0502040204020203" pitchFamily="34" charset="-122"/>
                  <a:cs typeface="楷体"/>
                </a:rPr>
                <a:t>RoboSys</a:t>
              </a:r>
              <a:r>
                <a:rPr kumimoji="1" lang="en-US" altLang="zh-CN" sz="1600" dirty="0">
                  <a:latin typeface="Microsoft YaHei Light" panose="020B0502040204020203" pitchFamily="34" charset="-122"/>
                  <a:ea typeface="Microsoft YaHei Light" panose="020B0502040204020203" pitchFamily="34" charset="-122"/>
                  <a:cs typeface="楷体"/>
                </a:rPr>
                <a:t>)</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纺织与复合材料工程</a:t>
              </a:r>
              <a:r>
                <a:rPr kumimoji="1" lang="en-US" altLang="zh-CN" sz="1600" dirty="0">
                  <a:latin typeface="Microsoft YaHei Light" panose="020B0502040204020203" pitchFamily="34" charset="-122"/>
                  <a:ea typeface="Microsoft YaHei Light" panose="020B0502040204020203" pitchFamily="34" charset="-122"/>
                  <a:cs typeface="楷体"/>
                </a:rPr>
                <a:t> (Textile</a:t>
              </a:r>
              <a:r>
                <a:rPr kumimoji="1" lang="en-US" altLang="zh-CN" sz="1600" dirty="0" smtClean="0">
                  <a:latin typeface="Microsoft YaHei Light" panose="020B0502040204020203" pitchFamily="34" charset="-122"/>
                  <a:ea typeface="Microsoft YaHei Light" panose="020B0502040204020203" pitchFamily="34" charset="-122"/>
                  <a:cs typeface="楷体"/>
                </a:rPr>
                <a:t>)</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电池系统工程（</a:t>
              </a:r>
              <a:r>
                <a:rPr kumimoji="1" lang="en-US" altLang="zh-CN" sz="1600" dirty="0">
                  <a:latin typeface="Microsoft YaHei Light" panose="020B0502040204020203" pitchFamily="34" charset="-122"/>
                  <a:ea typeface="Microsoft YaHei Light" panose="020B0502040204020203" pitchFamily="34" charset="-122"/>
                  <a:cs typeface="楷体"/>
                </a:rPr>
                <a:t>BSE</a:t>
              </a:r>
              <a:r>
                <a:rPr kumimoji="1" lang="zh-CN" altLang="en-US" sz="1600" dirty="0" smtClean="0">
                  <a:latin typeface="Microsoft YaHei Light" panose="020B0502040204020203" pitchFamily="34" charset="-122"/>
                  <a:ea typeface="Microsoft YaHei Light" panose="020B0502040204020203" pitchFamily="34" charset="-122"/>
                  <a:cs typeface="楷体"/>
                </a:rPr>
                <a:t>）</a:t>
              </a:r>
              <a:endParaRPr kumimoji="1"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30000"/>
                </a:lnSpc>
                <a:buClr>
                  <a:srgbClr val="F6A800"/>
                </a:buClr>
                <a:buSzPct val="70000"/>
                <a:buFont typeface="Arial" panose="020B0604020202020204" pitchFamily="34" charset="0"/>
                <a:buChar char="•"/>
              </a:pPr>
              <a:r>
                <a:rPr kumimoji="1" lang="zh-CN" altLang="de-DE" sz="1600" dirty="0">
                  <a:latin typeface="Microsoft YaHei Light" panose="020B0502040204020203" pitchFamily="34" charset="-122"/>
                  <a:ea typeface="Microsoft YaHei Light" panose="020B0502040204020203" pitchFamily="34" charset="-122"/>
                  <a:cs typeface="楷体"/>
                </a:rPr>
                <a:t>韧性土木工程 </a:t>
              </a:r>
              <a:r>
                <a:rPr kumimoji="1" lang="en-US" altLang="zh-CN" sz="1600" dirty="0">
                  <a:latin typeface="Microsoft YaHei Light" panose="020B0502040204020203" pitchFamily="34" charset="-122"/>
                  <a:ea typeface="Microsoft YaHei Light" panose="020B0502040204020203" pitchFamily="34" charset="-122"/>
                  <a:cs typeface="楷体"/>
                </a:rPr>
                <a:t>(</a:t>
              </a:r>
              <a:r>
                <a:rPr kumimoji="1" lang="de-DE" altLang="zh-CN" sz="1600" dirty="0">
                  <a:latin typeface="Microsoft YaHei Light" panose="020B0502040204020203" pitchFamily="34" charset="-122"/>
                  <a:ea typeface="Microsoft YaHei Light" panose="020B0502040204020203" pitchFamily="34" charset="-122"/>
                  <a:cs typeface="楷体"/>
                </a:rPr>
                <a:t>RCE</a:t>
              </a:r>
              <a:r>
                <a:rPr kumimoji="1" lang="en-US" altLang="zh-CN" sz="1600" dirty="0" smtClean="0">
                  <a:latin typeface="Microsoft YaHei Light" panose="020B0502040204020203" pitchFamily="34" charset="-122"/>
                  <a:ea typeface="Microsoft YaHei Light" panose="020B0502040204020203" pitchFamily="34" charset="-122"/>
                  <a:cs typeface="楷体"/>
                </a:rPr>
                <a:t>)</a:t>
              </a:r>
            </a:p>
          </p:txBody>
        </p:sp>
        <p:sp>
          <p:nvSpPr>
            <p:cNvPr id="16" name="文本框 5">
              <a:extLst>
                <a:ext uri="{FF2B5EF4-FFF2-40B4-BE49-F238E27FC236}">
                  <a16:creationId xmlns:a16="http://schemas.microsoft.com/office/drawing/2014/main" id="{A7C8FAC9-9A3B-7642-BD9D-3032BF2344F5}"/>
                </a:ext>
              </a:extLst>
            </p:cNvPr>
            <p:cNvSpPr txBox="1"/>
            <p:nvPr/>
          </p:nvSpPr>
          <p:spPr>
            <a:xfrm>
              <a:off x="6432225" y="3765440"/>
              <a:ext cx="4739489" cy="1194173"/>
            </a:xfrm>
            <a:prstGeom prst="rect">
              <a:avLst/>
            </a:prstGeom>
            <a:noFill/>
          </p:spPr>
          <p:txBody>
            <a:bodyPr wrap="square" rtlCol="0">
              <a:spAutoFit/>
            </a:bodyPr>
            <a:lstStyle/>
            <a:p>
              <a:pPr>
                <a:spcAft>
                  <a:spcPts val="1200"/>
                </a:spcAft>
              </a:pPr>
              <a:r>
                <a:rPr kumimoji="1" lang="zh-CN" altLang="en-US" sz="2000" b="1" dirty="0">
                  <a:solidFill>
                    <a:schemeClr val="bg1"/>
                  </a:solidFill>
                  <a:latin typeface="Microsoft YaHei" panose="020B0503020204020204" pitchFamily="34" charset="-122"/>
                  <a:ea typeface="Microsoft YaHei" panose="020B0503020204020204" pitchFamily="34" charset="-122"/>
                  <a:cs typeface="楷体"/>
                </a:rPr>
                <a:t>工程管理类硕</a:t>
              </a:r>
              <a:r>
                <a:rPr kumimoji="1" lang="zh-CN" altLang="en-US" sz="2000" b="1" dirty="0" smtClean="0">
                  <a:solidFill>
                    <a:schemeClr val="bg1"/>
                  </a:solidFill>
                  <a:latin typeface="Microsoft YaHei" panose="020B0503020204020204" pitchFamily="34" charset="-122"/>
                  <a:ea typeface="Microsoft YaHei" panose="020B0503020204020204" pitchFamily="34" charset="-122"/>
                  <a:cs typeface="楷体"/>
                </a:rPr>
                <a:t>士</a:t>
              </a:r>
              <a:endParaRPr kumimoji="1" lang="en-US" altLang="zh-CN" dirty="0">
                <a:latin typeface="楷体"/>
                <a:ea typeface="楷体"/>
                <a:cs typeface="楷体"/>
              </a:endParaRP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机械工程数字化工业管理</a:t>
              </a:r>
              <a:r>
                <a:rPr kumimoji="1" lang="en-US" altLang="zh-CN" sz="1600" dirty="0">
                  <a:latin typeface="Microsoft YaHei Light" panose="020B0502040204020203" pitchFamily="34" charset="-122"/>
                  <a:ea typeface="Microsoft YaHei Light" panose="020B0502040204020203" pitchFamily="34" charset="-122"/>
                  <a:cs typeface="楷体"/>
                </a:rPr>
                <a:t>(MME-CAME)</a:t>
              </a:r>
            </a:p>
            <a:p>
              <a:pPr marL="285750" indent="-285750">
                <a:lnSpc>
                  <a:spcPct val="130000"/>
                </a:lnSpc>
                <a:buClr>
                  <a:srgbClr val="F6A800"/>
                </a:buClr>
                <a:buSzPct val="70000"/>
                <a:buFont typeface="Arial" panose="020B0604020202020204" pitchFamily="34" charset="0"/>
                <a:buChar char="•"/>
              </a:pPr>
              <a:r>
                <a:rPr kumimoji="1" lang="zh-CN" altLang="en-US" sz="1600" dirty="0">
                  <a:latin typeface="Microsoft YaHei Light" panose="020B0502040204020203" pitchFamily="34" charset="-122"/>
                  <a:ea typeface="Microsoft YaHei Light" panose="020B0502040204020203" pitchFamily="34" charset="-122"/>
                  <a:cs typeface="楷体"/>
                </a:rPr>
                <a:t>先进制造技术与工业管理</a:t>
              </a:r>
              <a:r>
                <a:rPr kumimoji="1" lang="en-US" altLang="zh-CN" sz="1600" dirty="0">
                  <a:latin typeface="Microsoft YaHei Light" panose="020B0502040204020203" pitchFamily="34" charset="-122"/>
                  <a:ea typeface="Microsoft YaHei Light" panose="020B0502040204020203" pitchFamily="34" charset="-122"/>
                  <a:cs typeface="楷体"/>
                </a:rPr>
                <a:t>(MME-PS)</a:t>
              </a:r>
              <a:endParaRPr kumimoji="1" lang="zh-CN" altLang="en-US" sz="1600" dirty="0">
                <a:latin typeface="Microsoft YaHei Light" panose="020B0502040204020203" pitchFamily="34" charset="-122"/>
                <a:ea typeface="Microsoft YaHei Light" panose="020B0502040204020203" pitchFamily="34" charset="-122"/>
              </a:endParaRPr>
            </a:p>
          </p:txBody>
        </p:sp>
      </p:grpSp>
      <p:sp>
        <p:nvSpPr>
          <p:cNvPr id="2" name="Textfeld 6">
            <a:extLst>
              <a:ext uri="{FF2B5EF4-FFF2-40B4-BE49-F238E27FC236}">
                <a16:creationId xmlns:a16="http://schemas.microsoft.com/office/drawing/2014/main" id="{325524D2-9C49-2D83-E6B2-B07169A579AA}"/>
              </a:ext>
            </a:extLst>
          </p:cNvPr>
          <p:cNvSpPr txBox="1"/>
          <p:nvPr/>
        </p:nvSpPr>
        <p:spPr>
          <a:xfrm>
            <a:off x="317409" y="1922488"/>
            <a:ext cx="5948628" cy="218545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授课地点：</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亚琛工业大学</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常规学制：</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2</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年（</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4</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个学期）</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授课语言：</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英语</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学费：</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       </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6000</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欧元</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de-DE" sz="1600" dirty="0">
                <a:solidFill>
                  <a:schemeClr val="tx1"/>
                </a:solidFill>
                <a:latin typeface="Microsoft YaHei Light" panose="020B0502040204020203" pitchFamily="34" charset="-122"/>
                <a:ea typeface="Microsoft YaHei Light" panose="020B0502040204020203" pitchFamily="34" charset="-122"/>
              </a:rPr>
              <a:t>学期</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0070C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教学形式：</a:t>
            </a:r>
            <a:r>
              <a:rPr kumimoji="1" lang="de-DE" altLang="zh-CN" sz="1600" dirty="0">
                <a:solidFill>
                  <a:schemeClr val="tx1"/>
                </a:solidFill>
                <a:latin typeface="Microsoft YaHei Light" panose="020B0502040204020203" pitchFamily="34" charset="-122"/>
                <a:ea typeface="Microsoft YaHei Light" panose="020B0502040204020203" pitchFamily="34" charset="-122"/>
              </a:rPr>
              <a:t>	</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讲授课</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练习课</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实习</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项目设计</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毕业论文</a:t>
            </a:r>
            <a:endParaRPr kumimoji="1" lang="en-US" altLang="zh-CN" sz="1600" dirty="0">
              <a:solidFill>
                <a:schemeClr val="tx1"/>
              </a:solidFill>
              <a:latin typeface="Microsoft YaHei Light" panose="020B0502040204020203" pitchFamily="34" charset="-122"/>
              <a:ea typeface="Microsoft YaHei Light" panose="020B0502040204020203" pitchFamily="34" charset="-122"/>
            </a:endParaRPr>
          </a:p>
        </p:txBody>
      </p:sp>
      <p:pic>
        <p:nvPicPr>
          <p:cNvPr id="7" name="图片 6" descr="文本&#10;&#10;描述已自动生成">
            <a:extLst>
              <a:ext uri="{FF2B5EF4-FFF2-40B4-BE49-F238E27FC236}">
                <a16:creationId xmlns:a16="http://schemas.microsoft.com/office/drawing/2014/main" id="{09901E82-DBF5-39B8-88DA-85F682D51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49" y="4460145"/>
            <a:ext cx="5282100" cy="1203145"/>
          </a:xfrm>
          <a:prstGeom prst="rect">
            <a:avLst/>
          </a:prstGeom>
        </p:spPr>
      </p:pic>
      <p:sp>
        <p:nvSpPr>
          <p:cNvPr id="9" name="内容占位符 6">
            <a:extLst>
              <a:ext uri="{FF2B5EF4-FFF2-40B4-BE49-F238E27FC236}">
                <a16:creationId xmlns:a16="http://schemas.microsoft.com/office/drawing/2014/main" id="{CF29F141-FF86-FA92-9257-2D83B5621ACB}"/>
              </a:ext>
            </a:extLst>
          </p:cNvPr>
          <p:cNvSpPr>
            <a:spLocks noGrp="1"/>
          </p:cNvSpPr>
          <p:nvPr>
            <p:ph idx="1"/>
          </p:nvPr>
        </p:nvSpPr>
        <p:spPr>
          <a:xfrm>
            <a:off x="384000" y="1266419"/>
            <a:ext cx="4488251" cy="526315"/>
          </a:xfrm>
        </p:spPr>
        <p:txBody>
          <a:bodyPr/>
          <a:lstStyle/>
          <a:p>
            <a:r>
              <a:rPr kumimoji="1" lang="zh-CN" altLang="en-US" dirty="0">
                <a:solidFill>
                  <a:schemeClr val="tx2"/>
                </a:solidFill>
                <a:latin typeface="Microsoft YaHei" panose="020B0503020204020204" pitchFamily="34" charset="-122"/>
                <a:ea typeface="Microsoft YaHei" panose="020B0503020204020204" pitchFamily="34" charset="-122"/>
              </a:rPr>
              <a:t>亚琛工大英</a:t>
            </a:r>
            <a:r>
              <a:rPr kumimoji="1" lang="zh-CN" altLang="en-US" dirty="0" smtClean="0">
                <a:solidFill>
                  <a:schemeClr val="tx2"/>
                </a:solidFill>
                <a:latin typeface="Microsoft YaHei" panose="020B0503020204020204" pitchFamily="34" charset="-122"/>
                <a:ea typeface="Microsoft YaHei" panose="020B0503020204020204" pitchFamily="34" charset="-122"/>
              </a:rPr>
              <a:t>授硕</a:t>
            </a:r>
            <a:r>
              <a:rPr kumimoji="1" lang="zh-CN" altLang="en-US" dirty="0">
                <a:solidFill>
                  <a:schemeClr val="tx2"/>
                </a:solidFill>
                <a:latin typeface="Microsoft YaHei" panose="020B0503020204020204" pitchFamily="34" charset="-122"/>
                <a:ea typeface="Microsoft YaHei" panose="020B0503020204020204" pitchFamily="34" charset="-122"/>
              </a:rPr>
              <a:t>士重要信息</a:t>
            </a:r>
            <a:endParaRPr lang="zh-CN" altLang="en-US" dirty="0"/>
          </a:p>
        </p:txBody>
      </p:sp>
    </p:spTree>
    <p:extLst>
      <p:ext uri="{BB962C8B-B14F-4D97-AF65-F5344CB8AC3E}">
        <p14:creationId xmlns:p14="http://schemas.microsoft.com/office/powerpoint/2010/main" val="3960762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机械工程计算机辅助设计与制造</a:t>
            </a:r>
            <a:r>
              <a:rPr kumimoji="1" lang="en-US" altLang="zh-CN" sz="2000" b="1"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(CAME</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384000" y="2080528"/>
            <a:ext cx="3024982"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机械工程学院通用力学研究所</a:t>
            </a:r>
            <a:endParaRPr lang="en-US" altLang="zh-CN" sz="1600" i="1" dirty="0">
              <a:latin typeface="Microsoft YaHei Light" panose="020B0502040204020203" pitchFamily="34" charset="-122"/>
              <a:ea typeface="Microsoft YaHei Light" panose="020B0502040204020203" pitchFamily="34" charset="-122"/>
              <a:cs typeface="楷体"/>
            </a:endParaRPr>
          </a:p>
        </p:txBody>
      </p:sp>
      <p:sp>
        <p:nvSpPr>
          <p:cNvPr id="8" name="文本框 1">
            <a:extLst>
              <a:ext uri="{FF2B5EF4-FFF2-40B4-BE49-F238E27FC236}">
                <a16:creationId xmlns:a16="http://schemas.microsoft.com/office/drawing/2014/main" id="{EBF6221F-DEE5-DF4C-8531-EE394A868AC0}"/>
              </a:ext>
            </a:extLst>
          </p:cNvPr>
          <p:cNvSpPr txBox="1"/>
          <p:nvPr/>
        </p:nvSpPr>
        <p:spPr>
          <a:xfrm>
            <a:off x="3820368" y="1481267"/>
            <a:ext cx="8047631" cy="2420343"/>
          </a:xfrm>
          <a:prstGeom prst="rect">
            <a:avLst/>
          </a:prstGeom>
          <a:noFill/>
        </p:spPr>
        <p:txBody>
          <a:bodyPr wrap="square" rtlCol="0">
            <a:spAutoFit/>
          </a:bodyPr>
          <a:lstStyle/>
          <a:p>
            <a:pPr>
              <a:lnSpc>
                <a:spcPct val="150000"/>
              </a:lnSpc>
              <a:spcAft>
                <a:spcPts val="600"/>
              </a:spcAft>
            </a:pPr>
            <a:r>
              <a:rPr lang="zh-CN" altLang="de-DE" sz="1600" dirty="0">
                <a:latin typeface="Microsoft YaHei Light" panose="020B0502040204020203" pitchFamily="34" charset="-122"/>
                <a:ea typeface="Microsoft YaHei Light" panose="020B0502040204020203" pitchFamily="34" charset="-122"/>
                <a:cs typeface="楷体"/>
              </a:rPr>
              <a:t>针对未来学科交叉的高度融合，结合电动汽车和智能制造的发展趋势，</a:t>
            </a:r>
            <a:r>
              <a:rPr lang="zh-CN" altLang="en-US" sz="1600" dirty="0">
                <a:latin typeface="Microsoft YaHei Light" panose="020B0502040204020203" pitchFamily="34" charset="-122"/>
                <a:ea typeface="Microsoft YaHei Light" panose="020B0502040204020203" pitchFamily="34" charset="-122"/>
                <a:cs typeface="楷体"/>
              </a:rPr>
              <a:t>培养</a:t>
            </a:r>
            <a:r>
              <a:rPr lang="zh-CN" altLang="de-DE" sz="1600" dirty="0">
                <a:latin typeface="Microsoft YaHei Light" panose="020B0502040204020203" pitchFamily="34" charset="-122"/>
                <a:ea typeface="Microsoft YaHei Light" panose="020B0502040204020203" pitchFamily="34" charset="-122"/>
                <a:cs typeface="楷体"/>
              </a:rPr>
              <a:t>行业新型仿真工程师和专业研究人才。</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机械设计</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开发和应用创新</a:t>
            </a:r>
            <a:r>
              <a:rPr lang="zh-CN" altLang="de-DE" sz="1600" dirty="0">
                <a:latin typeface="Microsoft YaHei Light" panose="020B0502040204020203" pitchFamily="34" charset="-122"/>
                <a:ea typeface="Microsoft YaHei Light" panose="020B0502040204020203" pitchFamily="34" charset="-122"/>
                <a:cs typeface="楷体"/>
              </a:rPr>
              <a:t>产品设计理论，计算方法和人工智能</a:t>
            </a:r>
            <a:r>
              <a:rPr lang="zh-CN" altLang="en-US" sz="1600" dirty="0">
                <a:latin typeface="Microsoft YaHei Light" panose="020B0502040204020203" pitchFamily="34" charset="-122"/>
                <a:ea typeface="Microsoft YaHei Light" panose="020B0502040204020203" pitchFamily="34" charset="-122"/>
                <a:cs typeface="楷体"/>
              </a:rPr>
              <a:t>，</a:t>
            </a:r>
            <a:r>
              <a:rPr lang="zh-CN" altLang="de-DE" sz="1600" dirty="0">
                <a:latin typeface="Microsoft YaHei Light" panose="020B0502040204020203" pitchFamily="34" charset="-122"/>
                <a:ea typeface="Microsoft YaHei Light" panose="020B0502040204020203" pitchFamily="34" charset="-122"/>
                <a:cs typeface="楷体"/>
              </a:rPr>
              <a:t>高效的</a:t>
            </a:r>
            <a:r>
              <a:rPr lang="zh-CN" altLang="en-US" sz="1600" dirty="0">
                <a:latin typeface="Microsoft YaHei Light" panose="020B0502040204020203" pitchFamily="34" charset="-122"/>
                <a:ea typeface="Microsoft YaHei Light" panose="020B0502040204020203" pitchFamily="34" charset="-122"/>
                <a:cs typeface="楷体"/>
              </a:rPr>
              <a:t>实现</a:t>
            </a:r>
            <a:r>
              <a:rPr lang="zh-CN" altLang="de-DE" sz="1600" dirty="0">
                <a:latin typeface="Microsoft YaHei Light" panose="020B0502040204020203" pitchFamily="34" charset="-122"/>
                <a:ea typeface="Microsoft YaHei Light" panose="020B0502040204020203" pitchFamily="34" charset="-122"/>
                <a:cs typeface="楷体"/>
              </a:rPr>
              <a:t>未来更复杂的</a:t>
            </a:r>
            <a:r>
              <a:rPr lang="zh-CN" altLang="en-US" sz="1600" dirty="0">
                <a:latin typeface="Microsoft YaHei Light" panose="020B0502040204020203" pitchFamily="34" charset="-122"/>
                <a:ea typeface="Microsoft YaHei Light" panose="020B0502040204020203" pitchFamily="34" charset="-122"/>
                <a:cs typeface="楷体"/>
              </a:rPr>
              <a:t>机械结构和系统的构造及设计。</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机械制造</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de-DE" sz="1600" dirty="0">
                <a:latin typeface="Microsoft YaHei Light" panose="020B0502040204020203" pitchFamily="34" charset="-122"/>
                <a:ea typeface="Microsoft YaHei Light" panose="020B0502040204020203" pitchFamily="34" charset="-122"/>
                <a:cs typeface="楷体"/>
              </a:rPr>
              <a:t>结合</a:t>
            </a:r>
            <a:r>
              <a:rPr lang="zh-CN" altLang="en-US" sz="1600" dirty="0">
                <a:latin typeface="Microsoft YaHei Light" panose="020B0502040204020203" pitchFamily="34" charset="-122"/>
                <a:ea typeface="Microsoft YaHei Light" panose="020B0502040204020203" pitchFamily="34" charset="-122"/>
                <a:cs typeface="楷体"/>
              </a:rPr>
              <a:t>现代工业先进生产制造技术</a:t>
            </a:r>
            <a:r>
              <a:rPr lang="zh-CN" altLang="de-DE" sz="1600" dirty="0">
                <a:latin typeface="Microsoft YaHei Light" panose="020B0502040204020203" pitchFamily="34" charset="-122"/>
                <a:ea typeface="Microsoft YaHei Light" panose="020B0502040204020203" pitchFamily="34" charset="-122"/>
                <a:cs typeface="楷体"/>
              </a:rPr>
              <a:t>发展</a:t>
            </a:r>
            <a:r>
              <a:rPr lang="zh-CN" altLang="en-US" sz="1600" dirty="0">
                <a:latin typeface="Microsoft YaHei Light" panose="020B0502040204020203" pitchFamily="34" charset="-122"/>
                <a:ea typeface="Microsoft YaHei Light" panose="020B0502040204020203" pitchFamily="34" charset="-122"/>
                <a:cs typeface="楷体"/>
              </a:rPr>
              <a:t>和</a:t>
            </a:r>
            <a:r>
              <a:rPr lang="zh-CN" altLang="de-DE" sz="1600" dirty="0">
                <a:latin typeface="Microsoft YaHei Light" panose="020B0502040204020203" pitchFamily="34" charset="-122"/>
                <a:ea typeface="Microsoft YaHei Light" panose="020B0502040204020203" pitchFamily="34" charset="-122"/>
                <a:cs typeface="楷体"/>
              </a:rPr>
              <a:t>虚拟现实</a:t>
            </a:r>
            <a:r>
              <a:rPr lang="zh-CN" altLang="en-US" sz="1600" dirty="0">
                <a:latin typeface="Microsoft YaHei Light" panose="020B0502040204020203" pitchFamily="34" charset="-122"/>
                <a:ea typeface="Microsoft YaHei Light" panose="020B0502040204020203" pitchFamily="34" charset="-122"/>
                <a:cs typeface="楷体"/>
              </a:rPr>
              <a:t>系统</a:t>
            </a:r>
            <a:r>
              <a:rPr lang="zh-CN" altLang="de-DE" sz="1600" dirty="0">
                <a:latin typeface="Microsoft YaHei Light" panose="020B0502040204020203" pitchFamily="34" charset="-122"/>
                <a:ea typeface="Microsoft YaHei Light" panose="020B0502040204020203" pitchFamily="34" charset="-122"/>
                <a:cs typeface="楷体"/>
              </a:rPr>
              <a:t>的应用</a:t>
            </a:r>
            <a:r>
              <a:rPr lang="zh-CN" altLang="en-US" sz="1600" dirty="0">
                <a:latin typeface="Microsoft YaHei Light" panose="020B0502040204020203" pitchFamily="34" charset="-122"/>
                <a:ea typeface="Microsoft YaHei Light" panose="020B0502040204020203" pitchFamily="34" charset="-122"/>
                <a:cs typeface="楷体"/>
              </a:rPr>
              <a:t>，</a:t>
            </a:r>
            <a:r>
              <a:rPr lang="zh-CN" altLang="de-DE" sz="1600" dirty="0">
                <a:latin typeface="Microsoft YaHei Light" panose="020B0502040204020203" pitchFamily="34" charset="-122"/>
                <a:ea typeface="Microsoft YaHei Light" panose="020B0502040204020203" pitchFamily="34" charset="-122"/>
                <a:cs typeface="楷体"/>
              </a:rPr>
              <a:t>实施工业</a:t>
            </a:r>
            <a:r>
              <a:rPr lang="de-DE" altLang="zh-CN" sz="1600" dirty="0">
                <a:latin typeface="Microsoft YaHei Light" panose="020B0502040204020203" pitchFamily="34" charset="-122"/>
                <a:ea typeface="Microsoft YaHei Light" panose="020B0502040204020203" pitchFamily="34" charset="-122"/>
                <a:cs typeface="楷体"/>
              </a:rPr>
              <a:t>4.0</a:t>
            </a:r>
            <a:r>
              <a:rPr lang="zh-CN" altLang="de-DE" sz="1600" dirty="0">
                <a:latin typeface="Microsoft YaHei Light" panose="020B0502040204020203" pitchFamily="34" charset="-122"/>
                <a:ea typeface="Microsoft YaHei Light" panose="020B0502040204020203" pitchFamily="34" charset="-122"/>
                <a:cs typeface="楷体"/>
              </a:rPr>
              <a:t>变革下</a:t>
            </a:r>
            <a:r>
              <a:rPr lang="zh-CN" altLang="en-US" sz="1600" dirty="0">
                <a:latin typeface="Microsoft YaHei Light" panose="020B0502040204020203" pitchFamily="34" charset="-122"/>
                <a:ea typeface="Microsoft YaHei Light" panose="020B0502040204020203" pitchFamily="34" charset="-122"/>
                <a:cs typeface="楷体"/>
              </a:rPr>
              <a:t>制造技术</a:t>
            </a:r>
            <a:r>
              <a:rPr lang="zh-CN" altLang="de-DE" sz="1600" dirty="0">
                <a:latin typeface="Microsoft YaHei Light" panose="020B0502040204020203" pitchFamily="34" charset="-122"/>
                <a:ea typeface="Microsoft YaHei Light" panose="020B0502040204020203" pitchFamily="34" charset="-122"/>
                <a:cs typeface="楷体"/>
              </a:rPr>
              <a:t>的智能化</a:t>
            </a:r>
            <a:r>
              <a:rPr lang="zh-CN" altLang="en-US" sz="1600" dirty="0">
                <a:latin typeface="Microsoft YaHei Light" panose="020B0502040204020203" pitchFamily="34" charset="-122"/>
                <a:ea typeface="Microsoft YaHei Light" panose="020B0502040204020203" pitchFamily="34" charset="-122"/>
                <a:cs typeface="楷体"/>
              </a:rPr>
              <a:t>、生产系统和工业管理</a:t>
            </a:r>
            <a:r>
              <a:rPr lang="zh-CN" altLang="de-DE" sz="1600" dirty="0">
                <a:latin typeface="Microsoft YaHei Light" panose="020B0502040204020203" pitchFamily="34" charset="-122"/>
                <a:ea typeface="Microsoft YaHei Light" panose="020B0502040204020203" pitchFamily="34" charset="-122"/>
                <a:cs typeface="楷体"/>
              </a:rPr>
              <a:t>的数字化</a:t>
            </a:r>
            <a:r>
              <a:rPr lang="zh-CN" altLang="en-US" sz="1600" dirty="0">
                <a:latin typeface="Microsoft YaHei Light" panose="020B0502040204020203" pitchFamily="34" charset="-122"/>
                <a:ea typeface="Microsoft YaHei Light" panose="020B0502040204020203" pitchFamily="34" charset="-122"/>
                <a:cs typeface="楷体"/>
              </a:rPr>
              <a:t>。</a:t>
            </a:r>
          </a:p>
        </p:txBody>
      </p:sp>
      <p:pic>
        <p:nvPicPr>
          <p:cNvPr id="10" name="Picture 9" descr="Text&#10;&#10;Description automatically generated">
            <a:extLst>
              <a:ext uri="{FF2B5EF4-FFF2-40B4-BE49-F238E27FC236}">
                <a16:creationId xmlns:a16="http://schemas.microsoft.com/office/drawing/2014/main" id="{C57F31C1-3D43-A14B-9C83-26E989E1C3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7171" y="1566317"/>
            <a:ext cx="2818690" cy="687428"/>
          </a:xfrm>
          <a:prstGeom prst="rect">
            <a:avLst/>
          </a:prstGeom>
        </p:spPr>
      </p:pic>
      <p:sp>
        <p:nvSpPr>
          <p:cNvPr id="4" name="Textfeld 6">
            <a:extLst>
              <a:ext uri="{FF2B5EF4-FFF2-40B4-BE49-F238E27FC236}">
                <a16:creationId xmlns:a16="http://schemas.microsoft.com/office/drawing/2014/main" id="{D788773E-124F-7C94-F1E8-4695B311A02A}"/>
              </a:ext>
            </a:extLst>
          </p:cNvPr>
          <p:cNvSpPr txBox="1"/>
          <p:nvPr/>
        </p:nvSpPr>
        <p:spPr>
          <a:xfrm>
            <a:off x="384000" y="2607584"/>
            <a:ext cx="3496367" cy="9799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de-DE" sz="1200" i="1" dirty="0">
                <a:solidFill>
                  <a:schemeClr val="tx1"/>
                </a:solidFill>
                <a:latin typeface="Microsoft YaHei Light" panose="020B0502040204020203" pitchFamily="34" charset="-122"/>
                <a:ea typeface="Microsoft YaHei Light" panose="020B0502040204020203" pitchFamily="34" charset="-122"/>
              </a:rPr>
              <a:t>创新医疗器械，电动汽车和航空航天飞行器</a:t>
            </a:r>
            <a:r>
              <a:rPr lang="zh-CN" altLang="en-US" sz="1200" i="1" dirty="0">
                <a:solidFill>
                  <a:schemeClr val="tx1"/>
                </a:solidFill>
                <a:latin typeface="Microsoft YaHei Light" panose="020B0502040204020203" pitchFamily="34" charset="-122"/>
                <a:ea typeface="Microsoft YaHei Light" panose="020B0502040204020203" pitchFamily="34" charset="-122"/>
              </a:rPr>
              <a:t>的设计、应用和优化</a:t>
            </a:r>
            <a:endParaRPr lang="en-US" altLang="zh-CN" sz="1200" i="1"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20000"/>
              </a:lnSpc>
              <a:spcAft>
                <a:spcPts val="450"/>
              </a:spcAft>
              <a:buClr>
                <a:schemeClr val="accent5"/>
              </a:buClr>
              <a:buSzPct val="70000"/>
              <a:buFont typeface="Wingdings 3" panose="05040102010807070707" pitchFamily="18" charset="2"/>
              <a:buChar char="u"/>
            </a:pPr>
            <a:r>
              <a:rPr lang="zh-CN" altLang="de-DE" sz="1200" i="1" dirty="0">
                <a:solidFill>
                  <a:schemeClr val="tx1"/>
                </a:solidFill>
                <a:latin typeface="Microsoft YaHei Light" panose="020B0502040204020203" pitchFamily="34" charset="-122"/>
                <a:ea typeface="Microsoft YaHei Light" panose="020B0502040204020203" pitchFamily="34" charset="-122"/>
              </a:rPr>
              <a:t>大型计算仿真软件开发工程师和仿真专家</a:t>
            </a:r>
            <a:endParaRPr lang="de-DE" altLang="zh-CN" sz="1200" i="1" dirty="0">
              <a:solidFill>
                <a:schemeClr val="tx1"/>
              </a:solidFill>
              <a:latin typeface="Microsoft YaHei Light" panose="020B0502040204020203" pitchFamily="34" charset="-122"/>
              <a:ea typeface="Microsoft YaHei Light" panose="020B0502040204020203" pitchFamily="34" charset="-122"/>
            </a:endParaRPr>
          </a:p>
        </p:txBody>
      </p:sp>
      <p:pic>
        <p:nvPicPr>
          <p:cNvPr id="9" name="Picture 2" descr="Person walking with a rollator">
            <a:extLst>
              <a:ext uri="{FF2B5EF4-FFF2-40B4-BE49-F238E27FC236}">
                <a16:creationId xmlns:a16="http://schemas.microsoft.com/office/drawing/2014/main" id="{763D1B1B-7C0B-F4AB-E5C4-7F60D0E48A4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93270" y="4155418"/>
            <a:ext cx="3421929" cy="171335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
            <a:extLst>
              <a:ext uri="{FF2B5EF4-FFF2-40B4-BE49-F238E27FC236}">
                <a16:creationId xmlns:a16="http://schemas.microsoft.com/office/drawing/2014/main" id="{E0B6F492-BD3E-A128-8D63-04D8E6B94B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371735" y="4145992"/>
            <a:ext cx="4496264" cy="1715114"/>
          </a:xfrm>
          <a:prstGeom prst="rect">
            <a:avLst/>
          </a:prstGeom>
          <a:noFill/>
          <a:ln w="9525">
            <a:noFill/>
            <a:miter lim="800000"/>
            <a:headEnd/>
            <a:tailEnd/>
          </a:ln>
        </p:spPr>
      </p:pic>
      <p:pic>
        <p:nvPicPr>
          <p:cNvPr id="3074" name="Picture 2">
            <a:extLst>
              <a:ext uri="{FF2B5EF4-FFF2-40B4-BE49-F238E27FC236}">
                <a16:creationId xmlns:a16="http://schemas.microsoft.com/office/drawing/2014/main" id="{ABF4AAA5-AA1D-6F24-78FB-095671E0AD1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4001" y="3475208"/>
            <a:ext cx="3563342" cy="247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5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677108"/>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智能制造工程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(SPE)</a:t>
            </a: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318011" y="2143511"/>
            <a:ext cx="3241250"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机械工程学院生产制造技术实验室</a:t>
            </a:r>
          </a:p>
        </p:txBody>
      </p:sp>
      <p:sp>
        <p:nvSpPr>
          <p:cNvPr id="8" name="文本框 1">
            <a:extLst>
              <a:ext uri="{FF2B5EF4-FFF2-40B4-BE49-F238E27FC236}">
                <a16:creationId xmlns:a16="http://schemas.microsoft.com/office/drawing/2014/main" id="{EBF6221F-DEE5-DF4C-8531-EE394A868AC0}"/>
              </a:ext>
            </a:extLst>
          </p:cNvPr>
          <p:cNvSpPr txBox="1"/>
          <p:nvPr/>
        </p:nvSpPr>
        <p:spPr>
          <a:xfrm>
            <a:off x="3820368" y="1412464"/>
            <a:ext cx="8047631" cy="2574231"/>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面向未来的智能制造，学习物联网与先进制造工程的开发、设计和管理；涵盖当今欧洲及全球工业相关重大课题。</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智能工厂</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所有厂房、产品及生产流程互联的自组织工厂</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增材制造</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最新技术和材料的制造。</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电动交通工具生产</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交通工具全球趋势</a:t>
            </a:r>
          </a:p>
          <a:p>
            <a:pPr>
              <a:lnSpc>
                <a:spcPct val="150000"/>
              </a:lnSpc>
              <a:spcAft>
                <a:spcPts val="600"/>
              </a:spcAft>
            </a:pPr>
            <a:endParaRPr lang="zh-CN" altLang="en-US" sz="1600" dirty="0">
              <a:latin typeface="Microsoft YaHei Light" panose="020B0502040204020203" pitchFamily="34" charset="-122"/>
              <a:ea typeface="Microsoft YaHei Light" panose="020B0502040204020203" pitchFamily="34" charset="-122"/>
              <a:cs typeface="楷体"/>
            </a:endParaRPr>
          </a:p>
        </p:txBody>
      </p:sp>
      <p:sp>
        <p:nvSpPr>
          <p:cNvPr id="4" name="Textfeld 6">
            <a:extLst>
              <a:ext uri="{FF2B5EF4-FFF2-40B4-BE49-F238E27FC236}">
                <a16:creationId xmlns:a16="http://schemas.microsoft.com/office/drawing/2014/main" id="{D788773E-124F-7C94-F1E8-4695B311A02A}"/>
              </a:ext>
            </a:extLst>
          </p:cNvPr>
          <p:cNvSpPr txBox="1"/>
          <p:nvPr/>
        </p:nvSpPr>
        <p:spPr>
          <a:xfrm>
            <a:off x="318011" y="2699579"/>
            <a:ext cx="3974622" cy="92123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开发灵活、数字化、互联的先进制造系统</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开发先进的加工制造技术</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智能制造领域的解决方案提供者、决策者</a:t>
            </a:r>
          </a:p>
        </p:txBody>
      </p:sp>
      <p:pic>
        <p:nvPicPr>
          <p:cNvPr id="6" name="Picture 5" descr="A picture containing diagram&#10;&#10;Description automatically generated">
            <a:extLst>
              <a:ext uri="{FF2B5EF4-FFF2-40B4-BE49-F238E27FC236}">
                <a16:creationId xmlns:a16="http://schemas.microsoft.com/office/drawing/2014/main" id="{ECF993A8-BD5B-EA48-8597-A641DCF953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000" y="1382721"/>
            <a:ext cx="3047972" cy="859685"/>
          </a:xfrm>
          <a:prstGeom prst="rect">
            <a:avLst/>
          </a:prstGeom>
        </p:spPr>
      </p:pic>
      <p:pic>
        <p:nvPicPr>
          <p:cNvPr id="7" name="Picture 11" descr="A white car driving down a road&#10;&#10;Description automatically generated with medium confidence">
            <a:extLst>
              <a:ext uri="{FF2B5EF4-FFF2-40B4-BE49-F238E27FC236}">
                <a16:creationId xmlns:a16="http://schemas.microsoft.com/office/drawing/2014/main" id="{DBD4B6E4-FF86-A74F-2876-7F53E39FED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2697" y="3774690"/>
            <a:ext cx="2578382" cy="2097299"/>
          </a:xfrm>
          <a:prstGeom prst="rect">
            <a:avLst/>
          </a:prstGeom>
        </p:spPr>
      </p:pic>
      <p:pic>
        <p:nvPicPr>
          <p:cNvPr id="12" name="图片 11" descr="图片包含 游戏机, 桌子&#10;&#10;描述已自动生成">
            <a:extLst>
              <a:ext uri="{FF2B5EF4-FFF2-40B4-BE49-F238E27FC236}">
                <a16:creationId xmlns:a16="http://schemas.microsoft.com/office/drawing/2014/main" id="{D78E647C-E265-9A57-9F6E-41570A730D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1056" y="3792157"/>
            <a:ext cx="2656989" cy="2083184"/>
          </a:xfrm>
          <a:prstGeom prst="rect">
            <a:avLst/>
          </a:prstGeom>
        </p:spPr>
      </p:pic>
      <p:pic>
        <p:nvPicPr>
          <p:cNvPr id="13" name="Picture 6" descr="A picture containing text, person, indoor, ceiling&#10;&#10;Description automatically generated">
            <a:extLst>
              <a:ext uri="{FF2B5EF4-FFF2-40B4-BE49-F238E27FC236}">
                <a16:creationId xmlns:a16="http://schemas.microsoft.com/office/drawing/2014/main" id="{680B2357-ED91-84A8-64B0-0D7A120AD9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9616" y="3774690"/>
            <a:ext cx="2578383" cy="2097299"/>
          </a:xfrm>
          <a:prstGeom prst="rect">
            <a:avLst/>
          </a:prstGeom>
        </p:spPr>
      </p:pic>
      <p:pic>
        <p:nvPicPr>
          <p:cNvPr id="4098" name="Picture 2">
            <a:extLst>
              <a:ext uri="{FF2B5EF4-FFF2-40B4-BE49-F238E27FC236}">
                <a16:creationId xmlns:a16="http://schemas.microsoft.com/office/drawing/2014/main" id="{1A84EAA9-7451-6789-1E54-7B9B268AE31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78816" y="3609977"/>
            <a:ext cx="3523881" cy="23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46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677108"/>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机器人与自动化系统工程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r>
              <a:rPr kumimoji="1" lang="en-US" altLang="zh-CN" sz="2000" b="1" dirty="0" err="1">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RoboSys</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234743" y="2179200"/>
            <a:ext cx="3674883"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机械工程学院机械设计与机器人研究所 </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381908" y="1439484"/>
            <a:ext cx="7484535" cy="1995803"/>
          </a:xfrm>
          <a:prstGeom prst="rect">
            <a:avLst/>
          </a:prstGeom>
          <a:noFill/>
        </p:spPr>
        <p:txBody>
          <a:bodyPr wrap="square" rtlCol="0">
            <a:spAutoFit/>
          </a:bodyPr>
          <a:lstStyle/>
          <a:p>
            <a:pPr>
              <a:lnSpc>
                <a:spcPts val="22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聚焦工业机器人的优化应用，以及下一代机器人系统的开发和构建。开发创新、智能机器人解决方案和系统，以应对当今最紧迫的全球挑战：工业生产力、能源效率、环境责任和移动服务等。三个面向机器人创新趋势的学习方向：</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ts val="22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开发与设计：</a:t>
            </a:r>
            <a:r>
              <a:rPr lang="zh-CN" altLang="en-CN" sz="1600" dirty="0">
                <a:latin typeface="Microsoft YaHei Light" panose="020B0502040204020203" pitchFamily="34" charset="-122"/>
                <a:ea typeface="Microsoft YaHei Light" panose="020B0502040204020203" pitchFamily="34" charset="-122"/>
                <a:cs typeface="楷体"/>
              </a:rPr>
              <a:t>机器人</a:t>
            </a:r>
            <a:r>
              <a:rPr lang="zh-CN" altLang="en-US" sz="1600" dirty="0">
                <a:latin typeface="Microsoft YaHei Light" panose="020B0502040204020203" pitchFamily="34" charset="-122"/>
                <a:ea typeface="Microsoft YaHei Light" panose="020B0502040204020203" pitchFamily="34" charset="-122"/>
                <a:cs typeface="楷体"/>
              </a:rPr>
              <a:t>及机器人系统的开发设计，及其相关知识和技能</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ts val="22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数据与人工智能：</a:t>
            </a:r>
            <a:r>
              <a:rPr lang="zh-CN" altLang="en-US" sz="1600" dirty="0">
                <a:latin typeface="Microsoft YaHei Light" panose="020B0502040204020203" pitchFamily="34" charset="-122"/>
                <a:ea typeface="Microsoft YaHei Light" panose="020B0502040204020203" pitchFamily="34" charset="-122"/>
                <a:cs typeface="楷体"/>
              </a:rPr>
              <a:t>复杂机器人系统及人工智能算法的设计、应用与评估等</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ts val="22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自动化与基于传感器的机器人系统：</a:t>
            </a:r>
            <a:r>
              <a:rPr lang="zh-CN" altLang="en-US" sz="1600" dirty="0">
                <a:latin typeface="Microsoft YaHei Light" panose="020B0502040204020203" pitchFamily="34" charset="-122"/>
                <a:ea typeface="Microsoft YaHei Light" panose="020B0502040204020203" pitchFamily="34" charset="-122"/>
                <a:cs typeface="楷体"/>
              </a:rPr>
              <a:t>传感技术、控制结构、系统监测、操作优化</a:t>
            </a:r>
          </a:p>
        </p:txBody>
      </p:sp>
      <p:sp>
        <p:nvSpPr>
          <p:cNvPr id="4" name="Textfeld 6">
            <a:extLst>
              <a:ext uri="{FF2B5EF4-FFF2-40B4-BE49-F238E27FC236}">
                <a16:creationId xmlns:a16="http://schemas.microsoft.com/office/drawing/2014/main" id="{D788773E-124F-7C94-F1E8-4695B311A02A}"/>
              </a:ext>
            </a:extLst>
          </p:cNvPr>
          <p:cNvSpPr txBox="1"/>
          <p:nvPr/>
        </p:nvSpPr>
        <p:spPr>
          <a:xfrm>
            <a:off x="234743" y="2688127"/>
            <a:ext cx="3654745" cy="84912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不同自主级别机器人系统的开发、架构和编程</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不同领域机器人的设计与优化</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嵌入式生产系统或智能仓库的机器人系统开发</a:t>
            </a:r>
          </a:p>
          <a:p>
            <a:pPr marL="285750" indent="-285750">
              <a:lnSpc>
                <a:spcPct val="120000"/>
              </a:lnSpc>
              <a:spcAft>
                <a:spcPts val="450"/>
              </a:spcAft>
              <a:buClr>
                <a:schemeClr val="accent5"/>
              </a:buClr>
              <a:buSzPct val="70000"/>
              <a:buFont typeface="Wingdings 3" panose="05040102010807070707" pitchFamily="18" charset="2"/>
              <a:buChar char="u"/>
            </a:pPr>
            <a:endParaRPr lang="en-US" altLang="zh-CN" sz="1200" i="1" dirty="0">
              <a:solidFill>
                <a:schemeClr val="tx1"/>
              </a:solidFill>
              <a:latin typeface="Microsoft YaHei Light" panose="020B0502040204020203" pitchFamily="34" charset="-122"/>
              <a:ea typeface="Microsoft YaHei Light" panose="020B0502040204020203" pitchFamily="34" charset="-122"/>
            </a:endParaRPr>
          </a:p>
        </p:txBody>
      </p:sp>
      <p:pic>
        <p:nvPicPr>
          <p:cNvPr id="6" name="Picture 9" descr="Text, logo&#10;&#10;Description automatically generated">
            <a:extLst>
              <a:ext uri="{FF2B5EF4-FFF2-40B4-BE49-F238E27FC236}">
                <a16:creationId xmlns:a16="http://schemas.microsoft.com/office/drawing/2014/main" id="{69D047F2-D598-A47D-AC4C-3A11ED0B20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946" y="1449306"/>
            <a:ext cx="3098478" cy="973807"/>
          </a:xfrm>
          <a:prstGeom prst="rect">
            <a:avLst/>
          </a:prstGeom>
        </p:spPr>
      </p:pic>
      <p:pic>
        <p:nvPicPr>
          <p:cNvPr id="7" name="Grafik 36">
            <a:extLst>
              <a:ext uri="{FF2B5EF4-FFF2-40B4-BE49-F238E27FC236}">
                <a16:creationId xmlns:a16="http://schemas.microsoft.com/office/drawing/2014/main" id="{4C726AF6-DA35-DFCB-92A3-C6BE33D7152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83463" y="3713136"/>
            <a:ext cx="4798243" cy="2145850"/>
          </a:xfrm>
          <a:prstGeom prst="rect">
            <a:avLst/>
          </a:prstGeom>
          <a:noFill/>
          <a:ln>
            <a:noFill/>
          </a:ln>
        </p:spPr>
      </p:pic>
      <p:pic>
        <p:nvPicPr>
          <p:cNvPr id="12" name="图片 4" descr="图片包含 室内, 建筑, 窗户, 桌子&#10;&#10;描述已自动生成">
            <a:extLst>
              <a:ext uri="{FF2B5EF4-FFF2-40B4-BE49-F238E27FC236}">
                <a16:creationId xmlns:a16="http://schemas.microsoft.com/office/drawing/2014/main" id="{640526CA-3BF0-2B94-74C8-CC4F333B12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63277" y="3713136"/>
            <a:ext cx="2604722" cy="2145850"/>
          </a:xfrm>
          <a:prstGeom prst="rect">
            <a:avLst/>
          </a:prstGeom>
        </p:spPr>
      </p:pic>
      <p:pic>
        <p:nvPicPr>
          <p:cNvPr id="5122" name="Picture 2">
            <a:extLst>
              <a:ext uri="{FF2B5EF4-FFF2-40B4-BE49-F238E27FC236}">
                <a16:creationId xmlns:a16="http://schemas.microsoft.com/office/drawing/2014/main" id="{96CF2D45-B10D-14E9-AC2B-60BFB45E41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4001" y="3624003"/>
            <a:ext cx="3654745" cy="229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29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984885"/>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纺织与复合材料工程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(Textile)</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462194" y="2225928"/>
            <a:ext cx="2942090"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机械工程学院纺织技术研究所 </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383464" y="1481267"/>
            <a:ext cx="7484535" cy="1681679"/>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涵盖从汽车、航空工业高性能纤维，到未来人类月球基地复合材料等纺织技术前沿发展领域。</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研究型</a:t>
            </a:r>
            <a:r>
              <a:rPr lang="en-US" altLang="zh-CN" sz="1600" b="1" dirty="0">
                <a:latin typeface="Microsoft YaHei Light" panose="020B0502040204020203" pitchFamily="34" charset="-122"/>
                <a:ea typeface="Microsoft YaHei Light" panose="020B0502040204020203" pitchFamily="34" charset="-122"/>
                <a:cs typeface="楷体"/>
              </a:rPr>
              <a:t>(Research) </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探索最新发展趋势，侧重于更深入技术研究和转移</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授课型</a:t>
            </a:r>
            <a:r>
              <a:rPr lang="en-US" altLang="zh-CN" sz="1600" b="1" dirty="0">
                <a:latin typeface="Microsoft YaHei Light" panose="020B0502040204020203" pitchFamily="34" charset="-122"/>
                <a:ea typeface="Microsoft YaHei Light" panose="020B0502040204020203" pitchFamily="34" charset="-122"/>
                <a:cs typeface="楷体"/>
              </a:rPr>
              <a:t>(Coursework)</a:t>
            </a:r>
            <a:r>
              <a:rPr lang="zh-CN" altLang="en-US" sz="1600" b="1" dirty="0">
                <a:latin typeface="Microsoft YaHei Light" panose="020B0502040204020203" pitchFamily="34" charset="-122"/>
                <a:ea typeface="Microsoft YaHei Light" panose="020B0502040204020203" pitchFamily="34" charset="-122"/>
                <a:cs typeface="楷体"/>
              </a:rPr>
              <a:t> </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侧重于纺织工程的实践应用</a:t>
            </a:r>
          </a:p>
        </p:txBody>
      </p:sp>
      <p:sp>
        <p:nvSpPr>
          <p:cNvPr id="4" name="Textfeld 6">
            <a:extLst>
              <a:ext uri="{FF2B5EF4-FFF2-40B4-BE49-F238E27FC236}">
                <a16:creationId xmlns:a16="http://schemas.microsoft.com/office/drawing/2014/main" id="{D788773E-124F-7C94-F1E8-4695B311A02A}"/>
              </a:ext>
            </a:extLst>
          </p:cNvPr>
          <p:cNvSpPr txBox="1"/>
          <p:nvPr/>
        </p:nvSpPr>
        <p:spPr>
          <a:xfrm>
            <a:off x="384000" y="3583472"/>
            <a:ext cx="3869345" cy="125761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开发高性能纳米复合材料</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为航空、赛车领域发明新型纤维增强塑料材料</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开发高级聚合物技术</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设计监测生命体征的智能医疗纤维</a:t>
            </a:r>
          </a:p>
        </p:txBody>
      </p:sp>
      <p:pic>
        <p:nvPicPr>
          <p:cNvPr id="9" name="Picture 5" descr="A picture containing text&#10;&#10;Description automatically generated">
            <a:extLst>
              <a:ext uri="{FF2B5EF4-FFF2-40B4-BE49-F238E27FC236}">
                <a16:creationId xmlns:a16="http://schemas.microsoft.com/office/drawing/2014/main" id="{A6CB6759-88F4-CD37-7618-07413FC648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000" y="1377897"/>
            <a:ext cx="3098478" cy="984885"/>
          </a:xfrm>
          <a:prstGeom prst="rect">
            <a:avLst/>
          </a:prstGeom>
        </p:spPr>
      </p:pic>
      <p:pic>
        <p:nvPicPr>
          <p:cNvPr id="10" name="Picture 6">
            <a:extLst>
              <a:ext uri="{FF2B5EF4-FFF2-40B4-BE49-F238E27FC236}">
                <a16:creationId xmlns:a16="http://schemas.microsoft.com/office/drawing/2014/main" id="{7B10159E-E00D-4A4B-6FC7-F63AAF5AFF58}"/>
              </a:ext>
            </a:extLst>
          </p:cNvPr>
          <p:cNvPicPr>
            <a:picLocks noChangeAspect="1"/>
          </p:cNvPicPr>
          <p:nvPr/>
        </p:nvPicPr>
        <p:blipFill>
          <a:blip r:embed="rId3"/>
          <a:stretch>
            <a:fillRect/>
          </a:stretch>
        </p:blipFill>
        <p:spPr>
          <a:xfrm>
            <a:off x="4383464" y="3423212"/>
            <a:ext cx="3333518" cy="2447801"/>
          </a:xfrm>
          <a:prstGeom prst="rect">
            <a:avLst/>
          </a:prstGeom>
        </p:spPr>
      </p:pic>
      <p:pic>
        <p:nvPicPr>
          <p:cNvPr id="6148" name="Picture 4">
            <a:extLst>
              <a:ext uri="{FF2B5EF4-FFF2-40B4-BE49-F238E27FC236}">
                <a16:creationId xmlns:a16="http://schemas.microsoft.com/office/drawing/2014/main" id="{D56A0B71-55E5-981A-9F4E-ACE8905D3B9E}"/>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340436" y="3299885"/>
            <a:ext cx="3527563" cy="257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5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电池系统工程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(BSE)</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文本框 1"/>
          <p:cNvSpPr txBox="1"/>
          <p:nvPr/>
        </p:nvSpPr>
        <p:spPr>
          <a:xfrm>
            <a:off x="323999" y="3162732"/>
            <a:ext cx="3296201" cy="907941"/>
          </a:xfrm>
          <a:prstGeom prst="rect">
            <a:avLst/>
          </a:prstGeom>
          <a:noFill/>
        </p:spPr>
        <p:txBody>
          <a:bodyPr wrap="square" rtlCol="0">
            <a:spAutoFit/>
          </a:bodyPr>
          <a:lstStyle/>
          <a:p>
            <a:pPr>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电化学与电力系统老化、可靠性及生命周期预测中心</a:t>
            </a:r>
            <a:endParaRPr lang="en-US" altLang="zh-CN" sz="1600" i="1" dirty="0">
              <a:latin typeface="Microsoft YaHei Light" panose="020B0502040204020203" pitchFamily="34" charset="-122"/>
              <a:ea typeface="Microsoft YaHei Light" panose="020B0502040204020203" pitchFamily="34" charset="-122"/>
              <a:cs typeface="楷体"/>
            </a:endParaRPr>
          </a:p>
          <a:p>
            <a:pPr>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电力电子与电气驱动研究所</a:t>
            </a:r>
          </a:p>
        </p:txBody>
      </p:sp>
      <p:sp>
        <p:nvSpPr>
          <p:cNvPr id="8" name="文本框 1">
            <a:extLst>
              <a:ext uri="{FF2B5EF4-FFF2-40B4-BE49-F238E27FC236}">
                <a16:creationId xmlns:a16="http://schemas.microsoft.com/office/drawing/2014/main" id="{EBF6221F-DEE5-DF4C-8531-EE394A868AC0}"/>
              </a:ext>
            </a:extLst>
          </p:cNvPr>
          <p:cNvSpPr txBox="1"/>
          <p:nvPr/>
        </p:nvSpPr>
        <p:spPr>
          <a:xfrm>
            <a:off x="3801829" y="910542"/>
            <a:ext cx="8047631" cy="1235338"/>
          </a:xfrm>
          <a:prstGeom prst="rect">
            <a:avLst/>
          </a:prstGeom>
          <a:noFill/>
        </p:spPr>
        <p:txBody>
          <a:bodyPr wrap="square" rtlCol="0">
            <a:spAutoFit/>
          </a:bodyPr>
          <a:lstStyle/>
          <a:p>
            <a:pPr>
              <a:lnSpc>
                <a:spcPct val="150000"/>
              </a:lnSpc>
              <a:spcAft>
                <a:spcPts val="600"/>
              </a:spcAft>
            </a:pPr>
            <a:r>
              <a:rPr lang="zh-CN" altLang="en-CN" sz="1600" dirty="0">
                <a:latin typeface="Microsoft YaHei Light" panose="020B0502040204020203" pitchFamily="34" charset="-122"/>
                <a:ea typeface="Microsoft YaHei Light" panose="020B0502040204020203" pitchFamily="34" charset="-122"/>
                <a:cs typeface="楷体"/>
              </a:rPr>
              <a:t>电池</a:t>
            </a:r>
            <a:r>
              <a:rPr lang="zh-CN" altLang="en-US" sz="1600" dirty="0">
                <a:latin typeface="Microsoft YaHei Light" panose="020B0502040204020203" pitchFamily="34" charset="-122"/>
                <a:ea typeface="Microsoft YaHei Light" panose="020B0502040204020203" pitchFamily="34" charset="-122"/>
                <a:cs typeface="楷体"/>
              </a:rPr>
              <a:t>生态系统的全局式开发与应用，包括设计、工程、化学与电力安全、电池老化与服务寿命预测、生产制造、循环利用，以及商业运营等；</a:t>
            </a:r>
          </a:p>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培养深刻理解电池生态系统同时掌握其开发与应用的优秀跨学科专业人才。</a:t>
            </a:r>
          </a:p>
        </p:txBody>
      </p:sp>
      <p:sp>
        <p:nvSpPr>
          <p:cNvPr id="4" name="Textfeld 6">
            <a:extLst>
              <a:ext uri="{FF2B5EF4-FFF2-40B4-BE49-F238E27FC236}">
                <a16:creationId xmlns:a16="http://schemas.microsoft.com/office/drawing/2014/main" id="{D788773E-124F-7C94-F1E8-4695B311A02A}"/>
              </a:ext>
            </a:extLst>
          </p:cNvPr>
          <p:cNvSpPr txBox="1"/>
          <p:nvPr/>
        </p:nvSpPr>
        <p:spPr>
          <a:xfrm>
            <a:off x="342540" y="4472638"/>
            <a:ext cx="3496367" cy="9079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以科研实践为导向的教学</a:t>
            </a:r>
            <a:endParaRPr lang="en-US" altLang="zh-CN" sz="1200" i="1"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现代教学模式</a:t>
            </a:r>
            <a:endParaRPr lang="en-US" altLang="zh-CN" sz="1200" i="1"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灵活的学习和考试安排</a:t>
            </a:r>
          </a:p>
        </p:txBody>
      </p:sp>
      <p:pic>
        <p:nvPicPr>
          <p:cNvPr id="7" name="Picture 6" descr="A black and blue logo&#10;&#10;Description automatically generated">
            <a:extLst>
              <a:ext uri="{FF2B5EF4-FFF2-40B4-BE49-F238E27FC236}">
                <a16:creationId xmlns:a16="http://schemas.microsoft.com/office/drawing/2014/main" id="{C9B117D2-1394-FBE7-E483-D88A2BDDD9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1690" y="1493220"/>
            <a:ext cx="2797893" cy="447662"/>
          </a:xfrm>
          <a:prstGeom prst="rect">
            <a:avLst/>
          </a:prstGeom>
        </p:spPr>
      </p:pic>
      <p:pic>
        <p:nvPicPr>
          <p:cNvPr id="14" name="Picture 13" descr="A black background with blue text&#10;&#10;Description automatically generated">
            <a:extLst>
              <a:ext uri="{FF2B5EF4-FFF2-40B4-BE49-F238E27FC236}">
                <a16:creationId xmlns:a16="http://schemas.microsoft.com/office/drawing/2014/main" id="{695DDDB5-61B6-644E-93C7-08159196D1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022" y="2200333"/>
            <a:ext cx="3061227" cy="702948"/>
          </a:xfrm>
          <a:prstGeom prst="rect">
            <a:avLst/>
          </a:prstGeom>
        </p:spPr>
      </p:pic>
      <p:pic>
        <p:nvPicPr>
          <p:cNvPr id="20" name="Picture 19" descr="A close-up of a battery&#10;&#10;Description automatically generated">
            <a:extLst>
              <a:ext uri="{FF2B5EF4-FFF2-40B4-BE49-F238E27FC236}">
                <a16:creationId xmlns:a16="http://schemas.microsoft.com/office/drawing/2014/main" id="{4FAB245D-BCDC-8A5B-C543-6081FCF426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84977" y="3429000"/>
            <a:ext cx="3664484" cy="2442989"/>
          </a:xfrm>
          <a:prstGeom prst="rect">
            <a:avLst/>
          </a:prstGeom>
        </p:spPr>
      </p:pic>
      <p:pic>
        <p:nvPicPr>
          <p:cNvPr id="1026" name="Picture 2">
            <a:extLst>
              <a:ext uri="{FF2B5EF4-FFF2-40B4-BE49-F238E27FC236}">
                <a16:creationId xmlns:a16="http://schemas.microsoft.com/office/drawing/2014/main" id="{E8C98BDC-D874-C64D-6007-8D29C548A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0200" y="2378720"/>
            <a:ext cx="4135647" cy="169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46AE77-00C3-CB05-CCD3-ABA228836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0939" y="4255506"/>
            <a:ext cx="3574168" cy="169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198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rk Uwe Sau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547" y="1185194"/>
            <a:ext cx="1293706" cy="17299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1787" y="1092621"/>
            <a:ext cx="3709819" cy="1987147"/>
          </a:xfrm>
          <a:prstGeom prst="rect">
            <a:avLst/>
          </a:prstGeom>
          <a:noFill/>
        </p:spPr>
        <p:txBody>
          <a:bodyPr wrap="square" rtlCol="0">
            <a:spAutoFit/>
          </a:bodyPr>
          <a:lstStyle/>
          <a:p>
            <a:pPr>
              <a:lnSpc>
                <a:spcPct val="150000"/>
              </a:lnSpc>
              <a:spcAft>
                <a:spcPts val="600"/>
              </a:spcAft>
            </a:pPr>
            <a:r>
              <a:rPr kumimoji="1" lang="de-DE" altLang="zh-CN" sz="1400" b="1" dirty="0">
                <a:solidFill>
                  <a:schemeClr val="tx1"/>
                </a:solidFill>
                <a:latin typeface="微软雅黑" panose="020B0503020204020204" charset="-122"/>
                <a:ea typeface="微软雅黑" panose="020B0503020204020204" charset="-122"/>
              </a:rPr>
              <a:t>Sauer</a:t>
            </a:r>
            <a:r>
              <a:rPr kumimoji="1" lang="zh-CN" altLang="de-DE" sz="1400" b="1" dirty="0">
                <a:solidFill>
                  <a:schemeClr val="tx1"/>
                </a:solidFill>
                <a:latin typeface="微软雅黑" panose="020B0503020204020204" charset="-122"/>
                <a:ea typeface="微软雅黑" panose="020B0503020204020204" charset="-122"/>
              </a:rPr>
              <a:t>教授</a:t>
            </a:r>
            <a:endParaRPr kumimoji="1" lang="de-DE" altLang="zh-CN" sz="1400" b="1" dirty="0">
              <a:solidFill>
                <a:schemeClr val="tx1"/>
              </a:solidFill>
              <a:latin typeface="微软雅黑" panose="020B0503020204020204" charset="-122"/>
              <a:ea typeface="微软雅黑" panose="020B0503020204020204" charset="-122"/>
            </a:endParaRPr>
          </a:p>
          <a:p>
            <a:pPr marL="285750" indent="-285750">
              <a:lnSpc>
                <a:spcPct val="150000"/>
              </a:lnSpc>
              <a:spcAft>
                <a:spcPts val="0"/>
              </a:spcAft>
              <a:buFont typeface="Arial" panose="020B0604020202020204" pitchFamily="34" charset="0"/>
              <a:buChar char="•"/>
            </a:pPr>
            <a:r>
              <a:rPr kumimoji="1" lang="de-DE" sz="1100" dirty="0" err="1">
                <a:latin typeface="微软雅黑" panose="020B0503020204020204" charset="-122"/>
                <a:ea typeface="微软雅黑" panose="020B0503020204020204" charset="-122"/>
              </a:rPr>
              <a:t>亚琛工大电气与信息技术学院教授</a:t>
            </a:r>
            <a:endParaRPr kumimoji="1" lang="de-DE" sz="1100" dirty="0">
              <a:latin typeface="微软雅黑" panose="020B0503020204020204" charset="-122"/>
              <a:ea typeface="微软雅黑" panose="020B0503020204020204" charset="-122"/>
            </a:endParaRPr>
          </a:p>
          <a:p>
            <a:pPr marL="285750" indent="-285750">
              <a:lnSpc>
                <a:spcPct val="150000"/>
              </a:lnSpc>
              <a:spcAft>
                <a:spcPts val="0"/>
              </a:spcAft>
              <a:buFont typeface="Arial" panose="020B0604020202020204" pitchFamily="34" charset="0"/>
              <a:buChar char="•"/>
            </a:pPr>
            <a:r>
              <a:rPr kumimoji="1" lang="de-DE" sz="1100" dirty="0" err="1">
                <a:latin typeface="微软雅黑" panose="020B0503020204020204" charset="-122"/>
                <a:ea typeface="微软雅黑" panose="020B0503020204020204" charset="-122"/>
              </a:rPr>
              <a:t>亚琛工大CARL</a:t>
            </a:r>
            <a:r>
              <a:rPr kumimoji="1" lang="zh-CN" altLang="en-US" sz="1100" dirty="0">
                <a:latin typeface="微软雅黑" panose="020B0503020204020204" charset="-122"/>
                <a:ea typeface="微软雅黑" panose="020B0503020204020204" charset="-122"/>
              </a:rPr>
              <a:t>，</a:t>
            </a:r>
            <a:r>
              <a:rPr kumimoji="1" lang="de-DE" sz="1100" dirty="0" err="1">
                <a:latin typeface="微软雅黑" panose="020B0503020204020204" charset="-122"/>
                <a:ea typeface="微软雅黑" panose="020B0503020204020204" charset="-122"/>
              </a:rPr>
              <a:t>iSEA</a:t>
            </a:r>
            <a:r>
              <a:rPr kumimoji="1" lang="zh-CN" altLang="en-US" sz="1100" dirty="0">
                <a:latin typeface="微软雅黑" panose="020B0503020204020204" charset="-122"/>
                <a:ea typeface="微软雅黑" panose="020B0503020204020204" charset="-122"/>
              </a:rPr>
              <a:t>，</a:t>
            </a:r>
            <a:r>
              <a:rPr kumimoji="1" lang="en-US" altLang="zh-CN" sz="1100" dirty="0">
                <a:latin typeface="微软雅黑" panose="020B0503020204020204" charset="-122"/>
                <a:ea typeface="微软雅黑" panose="020B0503020204020204" charset="-122"/>
              </a:rPr>
              <a:t>E.ON</a:t>
            </a:r>
            <a:r>
              <a:rPr kumimoji="1" lang="zh-CN" altLang="en-US" sz="1100" dirty="0">
                <a:latin typeface="微软雅黑" panose="020B0503020204020204" charset="-122"/>
                <a:ea typeface="微软雅黑" panose="020B0503020204020204" charset="-122"/>
              </a:rPr>
              <a:t>，</a:t>
            </a:r>
            <a:r>
              <a:rPr kumimoji="1" lang="en-US" altLang="zh-CN" sz="1100" dirty="0">
                <a:latin typeface="微软雅黑" panose="020B0503020204020204" charset="-122"/>
                <a:ea typeface="微软雅黑" panose="020B0503020204020204" charset="-122"/>
              </a:rPr>
              <a:t>HI</a:t>
            </a:r>
            <a:r>
              <a:rPr kumimoji="1" lang="zh-CN" altLang="en-US" sz="1100" dirty="0">
                <a:latin typeface="微软雅黑" panose="020B0503020204020204" charset="-122"/>
                <a:ea typeface="微软雅黑" panose="020B0503020204020204" charset="-122"/>
              </a:rPr>
              <a:t> </a:t>
            </a:r>
            <a:r>
              <a:rPr kumimoji="1" lang="en-US" altLang="zh-CN" sz="1100" dirty="0">
                <a:latin typeface="微软雅黑" panose="020B0503020204020204" charset="-122"/>
                <a:ea typeface="微软雅黑" panose="020B0503020204020204" charset="-122"/>
              </a:rPr>
              <a:t>MS</a:t>
            </a:r>
            <a:r>
              <a:rPr kumimoji="1" lang="zh-CN" altLang="en-US" sz="1100" dirty="0">
                <a:latin typeface="微软雅黑" panose="020B0503020204020204" charset="-122"/>
                <a:ea typeface="微软雅黑" panose="020B0503020204020204" charset="-122"/>
              </a:rPr>
              <a:t>等研究所及联合科研网络负责人</a:t>
            </a:r>
            <a:endParaRPr kumimoji="1" lang="de-DE" sz="1100" dirty="0">
              <a:latin typeface="微软雅黑" panose="020B0503020204020204" charset="-122"/>
              <a:ea typeface="微软雅黑" panose="020B0503020204020204" charset="-122"/>
            </a:endParaRPr>
          </a:p>
          <a:p>
            <a:pPr marL="285750" indent="-285750">
              <a:lnSpc>
                <a:spcPct val="150000"/>
              </a:lnSpc>
              <a:spcAft>
                <a:spcPts val="0"/>
              </a:spcAft>
              <a:buFont typeface="Arial" panose="020B0604020202020204" pitchFamily="34" charset="0"/>
              <a:buChar char="•"/>
            </a:pPr>
            <a:r>
              <a:rPr kumimoji="1" lang="de-DE" sz="1100" dirty="0">
                <a:latin typeface="微软雅黑" panose="020B0503020204020204" charset="-122"/>
                <a:ea typeface="微软雅黑" panose="020B0503020204020204" charset="-122"/>
              </a:rPr>
              <a:t>德国</a:t>
            </a:r>
            <a:r>
              <a:rPr kumimoji="1" lang="zh-CN" altLang="en-US" sz="1100" dirty="0">
                <a:latin typeface="微软雅黑" panose="020B0503020204020204" charset="-122"/>
                <a:ea typeface="微软雅黑" panose="020B0503020204020204" charset="-122"/>
              </a:rPr>
              <a:t>工程</a:t>
            </a:r>
            <a:r>
              <a:rPr kumimoji="1" lang="de-DE" sz="1100" dirty="0">
                <a:latin typeface="微软雅黑" panose="020B0503020204020204" charset="-122"/>
                <a:ea typeface="微软雅黑" panose="020B0503020204020204" charset="-122"/>
              </a:rPr>
              <a:t>科学院院士</a:t>
            </a:r>
          </a:p>
          <a:p>
            <a:pPr marL="285750" indent="-285750">
              <a:lnSpc>
                <a:spcPct val="150000"/>
              </a:lnSpc>
              <a:spcAft>
                <a:spcPts val="0"/>
              </a:spcAft>
              <a:buFont typeface="Arial" panose="020B0604020202020204" pitchFamily="34" charset="0"/>
              <a:buChar char="•"/>
            </a:pPr>
            <a:r>
              <a:rPr kumimoji="1" lang="zh-CN" altLang="en-US" sz="1100" b="1" dirty="0">
                <a:latin typeface="微软雅黑" panose="020B0503020204020204" charset="-122"/>
                <a:ea typeface="微软雅黑" panose="020B0503020204020204" charset="-122"/>
              </a:rPr>
              <a:t>德国科学的最高水平</a:t>
            </a:r>
            <a:r>
              <a:rPr kumimoji="1" lang="zh-CN" altLang="en-US" sz="1100" dirty="0">
                <a:latin typeface="微软雅黑" panose="020B0503020204020204" charset="-122"/>
                <a:ea typeface="微软雅黑" panose="020B0503020204020204" charset="-122"/>
              </a:rPr>
              <a:t>，并作为德国科学的对外形象，参与国际性合作，如七国峰会，</a:t>
            </a:r>
            <a:r>
              <a:rPr kumimoji="1" lang="en-US" altLang="zh-CN" sz="1100" dirty="0">
                <a:latin typeface="微软雅黑" panose="020B0503020204020204" charset="-122"/>
                <a:ea typeface="微软雅黑" panose="020B0503020204020204" charset="-122"/>
              </a:rPr>
              <a:t>G20</a:t>
            </a:r>
            <a:r>
              <a:rPr kumimoji="1" lang="zh-CN" altLang="en-US" sz="1100" dirty="0">
                <a:latin typeface="微软雅黑" panose="020B0503020204020204" charset="-122"/>
                <a:ea typeface="微软雅黑" panose="020B0503020204020204" charset="-122"/>
              </a:rPr>
              <a:t>等等</a:t>
            </a:r>
            <a:endParaRPr kumimoji="1" lang="de-DE" sz="1100" dirty="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6227" y="3076516"/>
            <a:ext cx="3485737" cy="2848688"/>
          </a:xfrm>
          <a:prstGeom prst="rect">
            <a:avLst/>
          </a:prstGeom>
          <a:ln w="3175">
            <a:solidFill>
              <a:schemeClr val="tx1"/>
            </a:solidFill>
          </a:ln>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228" y="932797"/>
            <a:ext cx="3485738" cy="2005385"/>
          </a:xfrm>
          <a:prstGeom prst="rect">
            <a:avLst/>
          </a:prstGeom>
          <a:ln w="3175">
            <a:solidFill>
              <a:schemeClr val="tx1"/>
            </a:solidFill>
          </a:ln>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546" y="3238612"/>
            <a:ext cx="5258059" cy="2631029"/>
          </a:xfrm>
          <a:prstGeom prst="rect">
            <a:avLst/>
          </a:prstGeom>
          <a:ln w="3175">
            <a:solidFill>
              <a:schemeClr val="tx1"/>
            </a:solidFill>
          </a:ln>
        </p:spPr>
      </p:pic>
      <p:sp>
        <p:nvSpPr>
          <p:cNvPr id="10" name="标题 2"/>
          <p:cNvSpPr>
            <a:spLocks noGrp="1"/>
          </p:cNvSpPr>
          <p:nvPr>
            <p:ph type="title"/>
          </p:nvPr>
        </p:nvSpPr>
        <p:spPr>
          <a:xfrm>
            <a:off x="384000" y="201600"/>
            <a:ext cx="11484000" cy="543600"/>
          </a:xfrm>
        </p:spPr>
        <p:txBody>
          <a:bodyPr/>
          <a:lstStyle/>
          <a:p>
            <a:r>
              <a:rPr kumimoji="1" lang="zh-CN" altLang="en-US" sz="2400" b="0" dirty="0">
                <a:latin typeface="微软雅黑" panose="020B0503020204020204" charset="-122"/>
                <a:ea typeface="微软雅黑" panose="020B0503020204020204" charset="-122"/>
              </a:rPr>
              <a:t>电池系统工程硕士</a:t>
            </a:r>
          </a:p>
        </p:txBody>
      </p:sp>
    </p:spTree>
    <p:extLst>
      <p:ext uri="{BB962C8B-B14F-4D97-AF65-F5344CB8AC3E}">
        <p14:creationId xmlns:p14="http://schemas.microsoft.com/office/powerpoint/2010/main" val="263187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a:latin typeface="微软雅黑" panose="020B0503020204020204" charset="-122"/>
                <a:ea typeface="微软雅黑" panose="020B0503020204020204" charset="-122"/>
              </a:rPr>
              <a:t>电池系统工程硕士</a:t>
            </a:r>
            <a:endParaRPr kumimoji="1" lang="zh-CN" altLang="en-US" sz="2400" b="0" dirty="0">
              <a:latin typeface="微软雅黑" panose="020B0503020204020204" charset="-122"/>
              <a:ea typeface="微软雅黑" panose="020B0503020204020204" charset="-122"/>
            </a:endParaRPr>
          </a:p>
        </p:txBody>
      </p:sp>
      <p:sp>
        <p:nvSpPr>
          <p:cNvPr id="6" name="Textfeld 6"/>
          <p:cNvSpPr txBox="1"/>
          <p:nvPr/>
        </p:nvSpPr>
        <p:spPr>
          <a:xfrm>
            <a:off x="4260272" y="1100237"/>
            <a:ext cx="7607728" cy="465752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a:lnSpc>
                <a:spcPct val="150000"/>
              </a:lnSpc>
              <a:spcAft>
                <a:spcPts val="600"/>
              </a:spcAft>
              <a:buClr>
                <a:schemeClr val="accent5"/>
              </a:buClr>
              <a:buSzPct val="70000"/>
            </a:pPr>
            <a:r>
              <a:rPr lang="zh-CN" altLang="en-US" sz="1600" b="1" dirty="0">
                <a:solidFill>
                  <a:srgbClr val="00549F"/>
                </a:solidFill>
                <a:latin typeface="微软雅黑 Light" panose="020B0502040204020203" charset="-122"/>
                <a:ea typeface="微软雅黑 Light" panose="020B0502040204020203" charset="-122"/>
              </a:rPr>
              <a:t>培养目标：</a:t>
            </a:r>
            <a:endParaRPr lang="en-US" altLang="zh-CN" sz="1600" b="1" dirty="0">
              <a:solidFill>
                <a:srgbClr val="00549F"/>
              </a:solidFill>
              <a:latin typeface="微软雅黑 Light" panose="020B0502040204020203" charset="-122"/>
              <a:ea typeface="微软雅黑 Light" panose="020B0502040204020203" charset="-122"/>
            </a:endParaRPr>
          </a:p>
          <a:p>
            <a:pPr>
              <a:lnSpc>
                <a:spcPct val="150000"/>
              </a:lnSpc>
              <a:spcAft>
                <a:spcPts val="600"/>
              </a:spcAft>
              <a:buClr>
                <a:schemeClr val="accent5"/>
              </a:buClr>
              <a:buSzPct val="70000"/>
            </a:pPr>
            <a:r>
              <a:rPr lang="zh-CN" altLang="en-US" sz="1600" dirty="0">
                <a:solidFill>
                  <a:schemeClr val="tx1"/>
                </a:solidFill>
                <a:latin typeface="微软雅黑 Light" panose="020B0502040204020203" charset="-122"/>
                <a:ea typeface="微软雅黑 Light" panose="020B0502040204020203" charset="-122"/>
              </a:rPr>
              <a:t>“电池系统工程“硕士毕业生将成为深刻理解电池生态系统，掌握其开发与应用的优秀跨学科专业人才，将具备以下技能：</a:t>
            </a:r>
            <a:endParaRPr lang="en-US" altLang="zh-CN" sz="1600" dirty="0">
              <a:solidFill>
                <a:schemeClr val="tx1"/>
              </a:solidFill>
              <a:latin typeface="微软雅黑 Light" panose="020B0502040204020203" charset="-122"/>
              <a:ea typeface="微软雅黑 Light" panose="020B0502040204020203" charset="-122"/>
            </a:endParaRPr>
          </a:p>
          <a:p>
            <a:pPr marL="285750" indent="-285750">
              <a:lnSpc>
                <a:spcPct val="150000"/>
              </a:lnSpc>
              <a:spcAft>
                <a:spcPts val="600"/>
              </a:spcAft>
              <a:buClr>
                <a:schemeClr val="accent5"/>
              </a:buClr>
              <a:buSzPct val="70000"/>
              <a:buFont typeface="Wingdings 3" panose="05040102010807070707" pitchFamily="18" charset="2"/>
              <a:buChar char="u"/>
            </a:pPr>
            <a:r>
              <a:rPr lang="zh-CN" altLang="en-US" sz="1600" b="1" dirty="0">
                <a:solidFill>
                  <a:schemeClr val="tx1"/>
                </a:solidFill>
                <a:latin typeface="微软雅黑 Light" panose="020B0502040204020203" charset="-122"/>
                <a:ea typeface="微软雅黑 Light" panose="020B0502040204020203" charset="-122"/>
              </a:rPr>
              <a:t>专业技术实力：</a:t>
            </a:r>
            <a:r>
              <a:rPr lang="zh-CN" altLang="en-US" sz="1600" dirty="0">
                <a:solidFill>
                  <a:schemeClr val="tx1"/>
                </a:solidFill>
                <a:latin typeface="微软雅黑 Light" panose="020B0502040204020203" charset="-122"/>
                <a:ea typeface="微软雅黑 Light" panose="020B0502040204020203" charset="-122"/>
              </a:rPr>
              <a:t>电池系统从研发到应用的跨学科知识，包括工程、设计、化学与电力安全、电池老化与服务寿命预测、生产制造、循环利用以及商业运营等</a:t>
            </a:r>
            <a:endParaRPr lang="en-US" altLang="zh-CN" sz="1600" dirty="0">
              <a:solidFill>
                <a:schemeClr val="tx1"/>
              </a:solidFill>
              <a:latin typeface="微软雅黑 Light" panose="020B0502040204020203" charset="-122"/>
              <a:ea typeface="微软雅黑 Light" panose="020B0502040204020203" charset="-122"/>
            </a:endParaRPr>
          </a:p>
          <a:p>
            <a:pPr marL="285750" indent="-285750">
              <a:lnSpc>
                <a:spcPct val="150000"/>
              </a:lnSpc>
              <a:spcAft>
                <a:spcPts val="600"/>
              </a:spcAft>
              <a:buClr>
                <a:schemeClr val="accent5"/>
              </a:buClr>
              <a:buSzPct val="70000"/>
              <a:buFont typeface="Wingdings 3" panose="05040102010807070707" pitchFamily="18" charset="2"/>
              <a:buChar char="u"/>
            </a:pPr>
            <a:r>
              <a:rPr lang="zh-CN" altLang="en-US" sz="1600" b="1" dirty="0">
                <a:solidFill>
                  <a:schemeClr val="tx1"/>
                </a:solidFill>
                <a:latin typeface="微软雅黑 Light" panose="020B0502040204020203" charset="-122"/>
                <a:ea typeface="微软雅黑 Light" panose="020B0502040204020203" charset="-122"/>
              </a:rPr>
              <a:t>科研与创新能力：</a:t>
            </a:r>
            <a:r>
              <a:rPr lang="zh-CN" altLang="en-US" sz="1600" dirty="0">
                <a:solidFill>
                  <a:schemeClr val="tx1"/>
                </a:solidFill>
                <a:latin typeface="微软雅黑 Light" panose="020B0502040204020203" charset="-122"/>
                <a:ea typeface="微软雅黑 Light" panose="020B0502040204020203" charset="-122"/>
              </a:rPr>
              <a:t>采用以科研为导向的培养模式，学生在硕士期间将</a:t>
            </a:r>
            <a:r>
              <a:rPr lang="zh-CN" altLang="en-US" sz="1600" b="1" dirty="0">
                <a:solidFill>
                  <a:srgbClr val="C00000"/>
                </a:solidFill>
                <a:latin typeface="微软雅黑 Light" panose="020B0502040204020203" charset="-122"/>
                <a:ea typeface="微软雅黑 Light" panose="020B0502040204020203" charset="-122"/>
              </a:rPr>
              <a:t>全面参与研究所的前沿科研项目</a:t>
            </a:r>
            <a:r>
              <a:rPr lang="zh-CN" altLang="en-US" sz="1600" dirty="0">
                <a:solidFill>
                  <a:schemeClr val="tx1"/>
                </a:solidFill>
                <a:latin typeface="微软雅黑 Light" panose="020B0502040204020203" charset="-122"/>
                <a:ea typeface="微软雅黑 Light" panose="020B0502040204020203" charset="-122"/>
              </a:rPr>
              <a:t>，从实践中获得第一手经验</a:t>
            </a:r>
            <a:endParaRPr lang="en-US" altLang="zh-CN" sz="1600" dirty="0">
              <a:solidFill>
                <a:schemeClr val="tx1"/>
              </a:solidFill>
              <a:latin typeface="微软雅黑 Light" panose="020B0502040204020203" charset="-122"/>
              <a:ea typeface="微软雅黑 Light" panose="020B0502040204020203" charset="-122"/>
            </a:endParaRPr>
          </a:p>
          <a:p>
            <a:pPr marL="285750" indent="-285750">
              <a:lnSpc>
                <a:spcPct val="150000"/>
              </a:lnSpc>
              <a:spcAft>
                <a:spcPts val="600"/>
              </a:spcAft>
              <a:buClr>
                <a:schemeClr val="accent5"/>
              </a:buClr>
              <a:buSzPct val="70000"/>
              <a:buFont typeface="Wingdings 3" panose="05040102010807070707" pitchFamily="18" charset="2"/>
              <a:buChar char="u"/>
            </a:pPr>
            <a:r>
              <a:rPr lang="zh-CN" altLang="en-US" sz="1600" b="1" dirty="0">
                <a:solidFill>
                  <a:schemeClr val="tx1"/>
                </a:solidFill>
                <a:latin typeface="微软雅黑 Light" panose="020B0502040204020203" charset="-122"/>
                <a:ea typeface="微软雅黑 Light" panose="020B0502040204020203" charset="-122"/>
              </a:rPr>
              <a:t>生态思维：</a:t>
            </a:r>
            <a:r>
              <a:rPr lang="zh-CN" altLang="en-US" sz="1600" dirty="0">
                <a:solidFill>
                  <a:schemeClr val="tx1"/>
                </a:solidFill>
                <a:latin typeface="微软雅黑 Light" panose="020B0502040204020203" charset="-122"/>
                <a:ea typeface="微软雅黑 Light" panose="020B0502040204020203" charset="-122"/>
              </a:rPr>
              <a:t>电池生态系统的</a:t>
            </a:r>
            <a:r>
              <a:rPr lang="zh-CN" altLang="en-US" sz="1600" b="1" dirty="0">
                <a:solidFill>
                  <a:srgbClr val="C00000"/>
                </a:solidFill>
                <a:latin typeface="微软雅黑 Light" panose="020B0502040204020203" charset="-122"/>
                <a:ea typeface="微软雅黑 Light" panose="020B0502040204020203" charset="-122"/>
              </a:rPr>
              <a:t>全局开发与应用</a:t>
            </a:r>
            <a:endParaRPr lang="en-US" altLang="zh-CN" sz="1600" b="1" dirty="0">
              <a:solidFill>
                <a:srgbClr val="C00000"/>
              </a:solidFill>
              <a:latin typeface="微软雅黑 Light" panose="020B0502040204020203" charset="-122"/>
              <a:ea typeface="微软雅黑 Light" panose="020B0502040204020203" charset="-122"/>
            </a:endParaRPr>
          </a:p>
          <a:p>
            <a:pPr marL="285750" indent="-285750">
              <a:lnSpc>
                <a:spcPct val="150000"/>
              </a:lnSpc>
              <a:spcAft>
                <a:spcPts val="600"/>
              </a:spcAft>
              <a:buClr>
                <a:schemeClr val="accent5"/>
              </a:buClr>
              <a:buSzPct val="70000"/>
              <a:buFont typeface="Wingdings 3" panose="05040102010807070707" pitchFamily="18" charset="2"/>
              <a:buChar char="u"/>
            </a:pPr>
            <a:r>
              <a:rPr lang="zh-CN" altLang="en-US" sz="1600" b="1" dirty="0">
                <a:solidFill>
                  <a:schemeClr val="tx1"/>
                </a:solidFill>
                <a:latin typeface="微软雅黑 Light" panose="020B0502040204020203" charset="-122"/>
                <a:ea typeface="微软雅黑 Light" panose="020B0502040204020203" charset="-122"/>
              </a:rPr>
              <a:t>质量与安全意识：</a:t>
            </a:r>
            <a:r>
              <a:rPr lang="zh-CN" altLang="en-US" sz="1600" dirty="0">
                <a:solidFill>
                  <a:schemeClr val="tx1"/>
                </a:solidFill>
                <a:latin typeface="微软雅黑 Light" panose="020B0502040204020203" charset="-122"/>
                <a:ea typeface="微软雅黑 Light" panose="020B0502040204020203" charset="-122"/>
              </a:rPr>
              <a:t>通过多主题“电池测试”实验课程获得相关知识和专业背景</a:t>
            </a:r>
            <a:endParaRPr lang="en-US" altLang="zh-CN" sz="1600" dirty="0">
              <a:solidFill>
                <a:schemeClr val="tx1"/>
              </a:solidFill>
              <a:latin typeface="微软雅黑 Light" panose="020B0502040204020203" charset="-122"/>
              <a:ea typeface="微软雅黑 Light" panose="020B0502040204020203" charset="-122"/>
            </a:endParaRPr>
          </a:p>
          <a:p>
            <a:pPr marL="285750" indent="-285750">
              <a:lnSpc>
                <a:spcPct val="150000"/>
              </a:lnSpc>
              <a:spcAft>
                <a:spcPts val="600"/>
              </a:spcAft>
              <a:buClr>
                <a:schemeClr val="accent5"/>
              </a:buClr>
              <a:buSzPct val="70000"/>
              <a:buFont typeface="Wingdings 3" panose="05040102010807070707" pitchFamily="18" charset="2"/>
              <a:buChar char="u"/>
            </a:pPr>
            <a:r>
              <a:rPr lang="zh-CN" altLang="en-US" sz="1600" b="1" dirty="0">
                <a:solidFill>
                  <a:schemeClr val="tx1"/>
                </a:solidFill>
                <a:latin typeface="微软雅黑 Light" panose="020B0502040204020203" charset="-122"/>
                <a:ea typeface="微软雅黑 Light" panose="020B0502040204020203" charset="-122"/>
              </a:rPr>
              <a:t>科研能力：</a:t>
            </a:r>
            <a:r>
              <a:rPr lang="zh-CN" altLang="en-US" sz="1600" dirty="0">
                <a:solidFill>
                  <a:schemeClr val="tx1"/>
                </a:solidFill>
                <a:latin typeface="微软雅黑 Light" panose="020B0502040204020203" charset="-122"/>
                <a:ea typeface="微软雅黑 Light" panose="020B0502040204020203" charset="-122"/>
              </a:rPr>
              <a:t>具备攻读工程与自然科学领域电池系统开发相关学科（电气工程、机械工程、材料科学、化学、物理）博士的综合能力</a:t>
            </a:r>
            <a:endParaRPr lang="en-US" altLang="zh-CN" sz="1600" dirty="0">
              <a:solidFill>
                <a:schemeClr val="tx1"/>
              </a:solidFill>
              <a:latin typeface="微软雅黑 Light" panose="020B0502040204020203" charset="-122"/>
              <a:ea typeface="微软雅黑 Light" panose="020B0502040204020203" charset="-122"/>
            </a:endParaRPr>
          </a:p>
        </p:txBody>
      </p:sp>
      <p:pic>
        <p:nvPicPr>
          <p:cNvPr id="4098"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578" y="995129"/>
            <a:ext cx="2464765" cy="22305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84000" y="3632362"/>
            <a:ext cx="3427922" cy="2344992"/>
          </a:xfrm>
          <a:prstGeom prst="rect">
            <a:avLst/>
          </a:prstGeom>
        </p:spPr>
      </p:pic>
    </p:spTree>
    <p:extLst>
      <p:ext uri="{BB962C8B-B14F-4D97-AF65-F5344CB8AC3E}">
        <p14:creationId xmlns:p14="http://schemas.microsoft.com/office/powerpoint/2010/main" val="206262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739" y="1007364"/>
            <a:ext cx="2971081" cy="320601"/>
          </a:xfrm>
          <a:prstGeom prst="rect">
            <a:avLst/>
          </a:prstGeom>
        </p:spPr>
        <p:txBody>
          <a:bodyPr vert="horz" wrap="square" lIns="0" tIns="12700" rIns="0" bIns="0" rtlCol="0">
            <a:spAutoFit/>
          </a:bodyPr>
          <a:lstStyle/>
          <a:p>
            <a:pPr marL="12700">
              <a:lnSpc>
                <a:spcPct val="100000"/>
              </a:lnSpc>
              <a:spcBef>
                <a:spcPts val="100"/>
              </a:spcBef>
            </a:pPr>
            <a:r>
              <a:rPr lang="zh-CN" altLang="en-US" sz="2000" b="1" dirty="0">
                <a:solidFill>
                  <a:srgbClr val="002DA0"/>
                </a:solidFill>
                <a:latin typeface="微软雅黑" panose="020B0503020204020204" charset="-122"/>
                <a:ea typeface="微软雅黑" panose="020B0503020204020204" charset="-122"/>
                <a:cs typeface="微软雅黑" panose="020B0503020204020204" charset="-122"/>
              </a:rPr>
              <a:t>电池系统</a:t>
            </a:r>
            <a:r>
              <a:rPr sz="2000" b="1" dirty="0">
                <a:solidFill>
                  <a:srgbClr val="002DA0"/>
                </a:solidFill>
                <a:latin typeface="微软雅黑" panose="020B0503020204020204" charset="-122"/>
                <a:ea typeface="微软雅黑" panose="020B0503020204020204" charset="-122"/>
                <a:cs typeface="微软雅黑" panose="020B0503020204020204" charset="-122"/>
              </a:rPr>
              <a:t>工程</a:t>
            </a:r>
            <a:r>
              <a:rPr lang="zh-CN" altLang="en-US" sz="2000" b="1" dirty="0">
                <a:solidFill>
                  <a:srgbClr val="002DA0"/>
                </a:solidFill>
                <a:latin typeface="微软雅黑" panose="020B0503020204020204" charset="-122"/>
                <a:ea typeface="微软雅黑" panose="020B0503020204020204" charset="-122"/>
                <a:cs typeface="微软雅黑" panose="020B0503020204020204" charset="-122"/>
              </a:rPr>
              <a:t>（</a:t>
            </a:r>
            <a:r>
              <a:rPr lang="en-US" altLang="zh-CN" sz="2000" b="1" dirty="0">
                <a:solidFill>
                  <a:srgbClr val="002DA0"/>
                </a:solidFill>
                <a:latin typeface="微软雅黑" panose="020B0503020204020204" charset="-122"/>
                <a:ea typeface="微软雅黑" panose="020B0503020204020204" charset="-122"/>
                <a:cs typeface="微软雅黑" panose="020B0503020204020204" charset="-122"/>
              </a:rPr>
              <a:t>BSE</a:t>
            </a:r>
            <a:r>
              <a:rPr lang="zh-CN" altLang="en-US" sz="2000" b="1" dirty="0">
                <a:solidFill>
                  <a:srgbClr val="002DA0"/>
                </a:solidFill>
                <a:latin typeface="微软雅黑" panose="020B0503020204020204" charset="-122"/>
                <a:ea typeface="微软雅黑" panose="020B0503020204020204" charset="-122"/>
                <a:cs typeface="微软雅黑" panose="020B0503020204020204" charset="-122"/>
              </a:rPr>
              <a:t>）</a:t>
            </a:r>
            <a:endParaRPr sz="2000" dirty="0">
              <a:solidFill>
                <a:srgbClr val="002DA0"/>
              </a:solidFill>
              <a:latin typeface="微软雅黑" panose="020B0503020204020204" charset="-122"/>
              <a:ea typeface="微软雅黑" panose="020B0503020204020204" charset="-122"/>
              <a:cs typeface="微软雅黑" panose="020B0503020204020204" charset="-122"/>
            </a:endParaRPr>
          </a:p>
        </p:txBody>
      </p:sp>
      <p:sp>
        <p:nvSpPr>
          <p:cNvPr id="13" name="object 2"/>
          <p:cNvSpPr txBox="1">
            <a:spLocks noGrp="1"/>
          </p:cNvSpPr>
          <p:nvPr>
            <p:ph type="title"/>
          </p:nvPr>
        </p:nvSpPr>
        <p:spPr>
          <a:xfrm>
            <a:off x="371299" y="357561"/>
            <a:ext cx="1549400" cy="382156"/>
          </a:xfrm>
          <a:prstGeom prst="rect">
            <a:avLst/>
          </a:prstGeom>
        </p:spPr>
        <p:txBody>
          <a:bodyPr vert="horz" wrap="square" lIns="0" tIns="12700" rIns="0" bIns="0" rtlCol="0">
            <a:spAutoFit/>
          </a:bodyPr>
          <a:lstStyle/>
          <a:p>
            <a:pPr marL="12700">
              <a:lnSpc>
                <a:spcPct val="100000"/>
              </a:lnSpc>
              <a:spcBef>
                <a:spcPts val="100"/>
              </a:spcBef>
            </a:pPr>
            <a:r>
              <a:rPr sz="2400" b="0">
                <a:solidFill>
                  <a:srgbClr val="002DA0"/>
                </a:solidFill>
                <a:latin typeface="微软雅黑" panose="020B0503020204020204" charset="-122"/>
                <a:ea typeface="微软雅黑" panose="020B0503020204020204" charset="-122"/>
              </a:rPr>
              <a:t>工程类硕士</a:t>
            </a:r>
            <a:endParaRPr sz="2400" b="0" dirty="0">
              <a:solidFill>
                <a:srgbClr val="002DA0"/>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1066" y="1327965"/>
            <a:ext cx="3164726" cy="4023432"/>
          </a:xfrm>
          <a:prstGeom prst="rect">
            <a:avLst/>
          </a:prstGeom>
          <a:ln w="3175">
            <a:solidFill>
              <a:schemeClr val="tx1"/>
            </a:solidFill>
          </a:ln>
        </p:spPr>
      </p:pic>
      <p:grpSp>
        <p:nvGrpSpPr>
          <p:cNvPr id="21" name="组合 20"/>
          <p:cNvGrpSpPr/>
          <p:nvPr/>
        </p:nvGrpSpPr>
        <p:grpSpPr>
          <a:xfrm>
            <a:off x="813562" y="1668764"/>
            <a:ext cx="3263621" cy="4097216"/>
            <a:chOff x="562140" y="1647613"/>
            <a:chExt cx="3263621" cy="4097216"/>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33953"/>
            <a:stretch>
              <a:fillRect/>
            </a:stretch>
          </p:blipFill>
          <p:spPr>
            <a:xfrm>
              <a:off x="562140" y="1647613"/>
              <a:ext cx="3263621" cy="2657341"/>
            </a:xfrm>
            <a:prstGeom prst="rect">
              <a:avLst/>
            </a:prstGeom>
            <a:ln w="3175">
              <a:solidFill>
                <a:schemeClr val="tx1"/>
              </a:solidFill>
            </a:ln>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59431"/>
            <a:stretch>
              <a:fillRect/>
            </a:stretch>
          </p:blipFill>
          <p:spPr>
            <a:xfrm>
              <a:off x="562140" y="4304955"/>
              <a:ext cx="3263621" cy="1439874"/>
            </a:xfrm>
            <a:prstGeom prst="rect">
              <a:avLst/>
            </a:prstGeom>
            <a:ln w="3175">
              <a:solidFill>
                <a:schemeClr val="tx1"/>
              </a:solidFill>
            </a:ln>
          </p:spPr>
        </p:pic>
        <p:sp>
          <p:nvSpPr>
            <p:cNvPr id="18" name="矩形 17"/>
            <p:cNvSpPr/>
            <p:nvPr/>
          </p:nvSpPr>
          <p:spPr>
            <a:xfrm>
              <a:off x="2148840" y="2496312"/>
              <a:ext cx="1463040" cy="1345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96112" y="2697480"/>
              <a:ext cx="1591056" cy="1645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322576" y="4441196"/>
              <a:ext cx="1225296" cy="1490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4394128" y="1007364"/>
            <a:ext cx="3123867" cy="3433832"/>
            <a:chOff x="3973504" y="1007364"/>
            <a:chExt cx="3123867" cy="3433832"/>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504" y="1007364"/>
              <a:ext cx="3123867" cy="3433832"/>
            </a:xfrm>
            <a:prstGeom prst="rect">
              <a:avLst/>
            </a:prstGeom>
            <a:ln w="3175">
              <a:solidFill>
                <a:schemeClr val="tx1"/>
              </a:solidFill>
            </a:ln>
          </p:spPr>
        </p:pic>
        <p:sp>
          <p:nvSpPr>
            <p:cNvPr id="22" name="矩形 21"/>
            <p:cNvSpPr/>
            <p:nvPr/>
          </p:nvSpPr>
          <p:spPr>
            <a:xfrm>
              <a:off x="4069080" y="2377440"/>
              <a:ext cx="2898648" cy="6217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7971" r="13884"/>
          <a:stretch>
            <a:fillRect/>
          </a:stretch>
        </p:blipFill>
        <p:spPr>
          <a:xfrm>
            <a:off x="4397828" y="3065942"/>
            <a:ext cx="3123089" cy="2111719"/>
          </a:xfrm>
          <a:prstGeom prst="rect">
            <a:avLst/>
          </a:prstGeom>
          <a:ln w="3175">
            <a:solidFill>
              <a:schemeClr val="tx1"/>
            </a:solidFill>
          </a:ln>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3819" y="1439607"/>
            <a:ext cx="3982063" cy="4741737"/>
          </a:xfrm>
          <a:prstGeom prst="rect">
            <a:avLst/>
          </a:prstGeom>
          <a:ln w="3175">
            <a:solidFill>
              <a:schemeClr val="tx1"/>
            </a:solidFill>
          </a:ln>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6078" y="1798600"/>
            <a:ext cx="3333624" cy="4023432"/>
          </a:xfrm>
          <a:prstGeom prst="rect">
            <a:avLst/>
          </a:prstGeom>
          <a:ln w="3175">
            <a:solidFill>
              <a:schemeClr val="tx1"/>
            </a:solidFill>
          </a:ln>
        </p:spPr>
      </p:pic>
    </p:spTree>
    <p:extLst>
      <p:ext uri="{BB962C8B-B14F-4D97-AF65-F5344CB8AC3E}">
        <p14:creationId xmlns:p14="http://schemas.microsoft.com/office/powerpoint/2010/main" val="413382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FEC48CFF-A9B7-2E40-A123-B5C10721454C}"/>
              </a:ext>
            </a:extLst>
          </p:cNvPr>
          <p:cNvSpPr txBox="1"/>
          <p:nvPr/>
        </p:nvSpPr>
        <p:spPr>
          <a:xfrm>
            <a:off x="4434489" y="3420502"/>
            <a:ext cx="5033976" cy="209281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德国亚琛工业大学</a:t>
            </a:r>
          </a:p>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亚琛工</a:t>
            </a:r>
            <a:r>
              <a:rPr lang="zh-CN" altLang="en-US" sz="2000" b="1" dirty="0" smtClean="0">
                <a:solidFill>
                  <a:schemeClr val="tx2"/>
                </a:solidFill>
                <a:latin typeface="微软雅黑" panose="020B0503020204020204" pitchFamily="34" charset="-122"/>
                <a:ea typeface="微软雅黑" panose="020B0503020204020204" pitchFamily="34" charset="-122"/>
                <a:cs typeface="楷体"/>
              </a:rPr>
              <a:t>大校际联合培养合作情况</a:t>
            </a:r>
            <a:endParaRPr lang="en-US" altLang="zh-CN" sz="2000" b="1" dirty="0">
              <a:solidFill>
                <a:schemeClr val="tx2"/>
              </a:solidFill>
              <a:latin typeface="微软雅黑" panose="020B0503020204020204" pitchFamily="34" charset="-122"/>
              <a:ea typeface="微软雅黑" panose="020B0503020204020204" pitchFamily="34" charset="-122"/>
              <a:cs typeface="楷体"/>
            </a:endParaRPr>
          </a:p>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亚琛工</a:t>
            </a:r>
            <a:r>
              <a:rPr lang="zh-CN" altLang="en-US" sz="2000" b="1" dirty="0" smtClean="0">
                <a:solidFill>
                  <a:schemeClr val="tx2"/>
                </a:solidFill>
                <a:latin typeface="微软雅黑" panose="020B0503020204020204" pitchFamily="34" charset="-122"/>
                <a:ea typeface="微软雅黑" panose="020B0503020204020204" pitchFamily="34" charset="-122"/>
                <a:cs typeface="楷体"/>
              </a:rPr>
              <a:t>大联合培养项目介绍</a:t>
            </a:r>
            <a:endParaRPr lang="en-US" altLang="zh-CN" sz="2000" b="1" dirty="0">
              <a:solidFill>
                <a:schemeClr val="tx2"/>
              </a:solidFill>
              <a:latin typeface="微软雅黑" panose="020B0503020204020204" pitchFamily="34" charset="-122"/>
              <a:ea typeface="微软雅黑" panose="020B0503020204020204" pitchFamily="34" charset="-122"/>
              <a:cs typeface="楷体"/>
            </a:endParaRPr>
          </a:p>
          <a:p>
            <a:pPr marL="285750" indent="-285750">
              <a:lnSpc>
                <a:spcPct val="120000"/>
              </a:lnSpc>
              <a:spcAft>
                <a:spcPts val="1200"/>
              </a:spcAft>
              <a:buClr>
                <a:srgbClr val="0054A0"/>
              </a:buClr>
              <a:buSzPct val="70000"/>
              <a:buFont typeface="Wingdings 3" panose="05040102010807070707" pitchFamily="18"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楷体"/>
              </a:rPr>
              <a:t>亚琛工</a:t>
            </a:r>
            <a:r>
              <a:rPr lang="zh-CN" altLang="en-US" sz="2000" b="1" dirty="0" smtClean="0">
                <a:solidFill>
                  <a:schemeClr val="tx2"/>
                </a:solidFill>
                <a:latin typeface="微软雅黑" panose="020B0503020204020204" pitchFamily="34" charset="-122"/>
                <a:ea typeface="微软雅黑" panose="020B0503020204020204" pitchFamily="34" charset="-122"/>
                <a:cs typeface="楷体"/>
              </a:rPr>
              <a:t>大咨询方式</a:t>
            </a:r>
            <a:endParaRPr lang="zh-CN" altLang="en-US" sz="2000" b="1" dirty="0">
              <a:solidFill>
                <a:schemeClr val="tx2"/>
              </a:solidFill>
              <a:latin typeface="微软雅黑" panose="020B0503020204020204" pitchFamily="34" charset="-122"/>
              <a:ea typeface="微软雅黑" panose="020B0503020204020204" pitchFamily="34" charset="-122"/>
              <a:cs typeface="楷体"/>
            </a:endParaRPr>
          </a:p>
        </p:txBody>
      </p:sp>
      <p:sp>
        <p:nvSpPr>
          <p:cNvPr id="2" name="标题 1"/>
          <p:cNvSpPr>
            <a:spLocks noGrp="1"/>
          </p:cNvSpPr>
          <p:nvPr>
            <p:ph type="title"/>
          </p:nvPr>
        </p:nvSpPr>
        <p:spPr/>
        <p:txBody>
          <a:bodyPr/>
          <a:lstStyle/>
          <a:p>
            <a:endParaRPr lang="zh-CN" altLang="en-US" dirty="0"/>
          </a:p>
        </p:txBody>
      </p:sp>
      <p:sp>
        <p:nvSpPr>
          <p:cNvPr id="4" name="object 2"/>
          <p:cNvSpPr/>
          <p:nvPr/>
        </p:nvSpPr>
        <p:spPr>
          <a:xfrm>
            <a:off x="0" y="0"/>
            <a:ext cx="12192000" cy="2528735"/>
          </a:xfrm>
          <a:prstGeom prst="rect">
            <a:avLst/>
          </a:prstGeom>
          <a:blipFill>
            <a:blip r:embed="rId2" cstate="print"/>
            <a:stretch>
              <a:fillRect/>
            </a:stretch>
          </a:blipFill>
        </p:spPr>
        <p:txBody>
          <a:bodyPr wrap="square" lIns="0" tIns="0" rIns="0" bIns="0" rtlCol="0"/>
          <a:lstStyle/>
          <a:p>
            <a:endParaRPr/>
          </a:p>
        </p:txBody>
      </p:sp>
      <p:sp>
        <p:nvSpPr>
          <p:cNvPr id="5" name="文本框 4"/>
          <p:cNvSpPr txBox="1"/>
          <p:nvPr/>
        </p:nvSpPr>
        <p:spPr>
          <a:xfrm>
            <a:off x="924233" y="2835727"/>
            <a:ext cx="2448232" cy="584775"/>
          </a:xfrm>
          <a:prstGeom prst="rect">
            <a:avLst/>
          </a:prstGeom>
          <a:noFill/>
        </p:spPr>
        <p:txBody>
          <a:bodyPr wrap="square" rtlCol="0">
            <a:spAutoFit/>
          </a:bodyPr>
          <a:lstStyle/>
          <a:p>
            <a:r>
              <a:rPr lang="zh-CN" altLang="en-US" sz="3200" b="1" dirty="0">
                <a:solidFill>
                  <a:srgbClr val="00549F"/>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4032403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韧性土木工程（</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RCE</a:t>
            </a:r>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a:t>
            </a:r>
          </a:p>
        </p:txBody>
      </p:sp>
      <p:sp>
        <p:nvSpPr>
          <p:cNvPr id="2" name="文本框 1"/>
          <p:cNvSpPr txBox="1"/>
          <p:nvPr/>
        </p:nvSpPr>
        <p:spPr>
          <a:xfrm>
            <a:off x="324001" y="2895426"/>
            <a:ext cx="3782325" cy="866006"/>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土木工程学院结构分析与动力学研究所</a:t>
            </a:r>
            <a:endParaRPr lang="en-US" altLang="zh-CN" sz="1600" i="1"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土木工程学院风力与地震工程研究所</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343408" y="1120943"/>
            <a:ext cx="7484535" cy="2050946"/>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结合土木工程与建筑设计，聚焦于大型基础设施的韧性设计、选材和施工的可持续方法、数字化规划设计，致力于应对</a:t>
            </a:r>
            <a:r>
              <a:rPr lang="en-US" altLang="zh-CN" sz="1600" dirty="0">
                <a:latin typeface="Microsoft YaHei Light" panose="020B0502040204020203" pitchFamily="34" charset="-122"/>
                <a:ea typeface="Microsoft YaHei Light" panose="020B0502040204020203" pitchFamily="34" charset="-122"/>
                <a:cs typeface="楷体"/>
              </a:rPr>
              <a:t>21</a:t>
            </a:r>
            <a:r>
              <a:rPr lang="zh-CN" altLang="en-US" sz="1600" dirty="0">
                <a:latin typeface="Microsoft YaHei Light" panose="020B0502040204020203" pitchFamily="34" charset="-122"/>
                <a:ea typeface="Microsoft YaHei Light" panose="020B0502040204020203" pitchFamily="34" charset="-122"/>
                <a:cs typeface="楷体"/>
              </a:rPr>
              <a:t>世纪持续城市化发展过程中建筑物在极端气候和地质事件的环境中保持“韧性”。</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研究项目 </a:t>
            </a:r>
            <a:r>
              <a:rPr lang="en-US" altLang="zh-CN" sz="1600" b="1" dirty="0">
                <a:latin typeface="Microsoft YaHei Light" panose="020B0502040204020203" pitchFamily="34" charset="-122"/>
                <a:ea typeface="Microsoft YaHei Light" panose="020B0502040204020203" pitchFamily="34" charset="-122"/>
                <a:cs typeface="楷体"/>
              </a:rPr>
              <a:t>(Research</a:t>
            </a:r>
            <a:r>
              <a:rPr lang="zh-CN" altLang="en-US" sz="1600" b="1" dirty="0">
                <a:latin typeface="Microsoft YaHei Light" panose="020B0502040204020203" pitchFamily="34" charset="-122"/>
                <a:ea typeface="Microsoft YaHei Light" panose="020B0502040204020203" pitchFamily="34" charset="-122"/>
                <a:cs typeface="楷体"/>
              </a:rPr>
              <a:t> </a:t>
            </a:r>
            <a:r>
              <a:rPr lang="en-US" altLang="zh-CN" sz="1600" b="1" dirty="0">
                <a:latin typeface="Microsoft YaHei Light" panose="020B0502040204020203" pitchFamily="34" charset="-122"/>
                <a:ea typeface="Microsoft YaHei Light" panose="020B0502040204020203" pitchFamily="34" charset="-122"/>
                <a:cs typeface="楷体"/>
              </a:rPr>
              <a:t>Work)</a:t>
            </a:r>
            <a:endParaRPr lang="zh-CN" altLang="en-US"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设计项目 </a:t>
            </a:r>
            <a:r>
              <a:rPr lang="en-US" altLang="zh-CN" sz="1600" b="1" dirty="0">
                <a:latin typeface="Microsoft YaHei Light" panose="020B0502040204020203" pitchFamily="34" charset="-122"/>
                <a:ea typeface="Microsoft YaHei Light" panose="020B0502040204020203" pitchFamily="34" charset="-122"/>
                <a:cs typeface="楷体"/>
              </a:rPr>
              <a:t>(Design Process of Building Construction)</a:t>
            </a:r>
            <a:endParaRPr lang="zh-CN" altLang="en-US" sz="1600" dirty="0">
              <a:latin typeface="Microsoft YaHei Light" panose="020B0502040204020203" pitchFamily="34" charset="-122"/>
              <a:ea typeface="Microsoft YaHei Light" panose="020B0502040204020203" pitchFamily="34" charset="-122"/>
              <a:cs typeface="楷体"/>
            </a:endParaRPr>
          </a:p>
        </p:txBody>
      </p:sp>
      <p:sp>
        <p:nvSpPr>
          <p:cNvPr id="4" name="Textfeld 6">
            <a:extLst>
              <a:ext uri="{FF2B5EF4-FFF2-40B4-BE49-F238E27FC236}">
                <a16:creationId xmlns:a16="http://schemas.microsoft.com/office/drawing/2014/main" id="{D788773E-124F-7C94-F1E8-4695B311A02A}"/>
              </a:ext>
            </a:extLst>
          </p:cNvPr>
          <p:cNvSpPr txBox="1"/>
          <p:nvPr/>
        </p:nvSpPr>
        <p:spPr>
          <a:xfrm>
            <a:off x="384000" y="4148496"/>
            <a:ext cx="3622310" cy="125761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大型基础设施和复杂建筑的韧性设计</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新型零污染、可再生建筑材料</a:t>
            </a:r>
          </a:p>
          <a:p>
            <a:pPr marL="285750" indent="-285750">
              <a:lnSpc>
                <a:spcPct val="120000"/>
              </a:lnSpc>
              <a:spcAft>
                <a:spcPts val="450"/>
              </a:spcAft>
              <a:buClr>
                <a:schemeClr val="accent5"/>
              </a:buClr>
              <a:buSzPct val="70000"/>
              <a:buFont typeface="Wingdings 3" panose="05040102010807070707" pitchFamily="18" charset="2"/>
              <a:buChar char="u"/>
            </a:pPr>
            <a:r>
              <a:rPr lang="zh-CN" altLang="en-US" sz="1200" i="1" dirty="0">
                <a:solidFill>
                  <a:schemeClr val="tx1"/>
                </a:solidFill>
                <a:latin typeface="Microsoft YaHei Light" panose="020B0502040204020203" pitchFamily="34" charset="-122"/>
                <a:ea typeface="Microsoft YaHei Light" panose="020B0502040204020203" pitchFamily="34" charset="-122"/>
              </a:rPr>
              <a:t>数字化与人工智能方案下的建筑设计、施工、监控</a:t>
            </a:r>
          </a:p>
        </p:txBody>
      </p:sp>
      <p:pic>
        <p:nvPicPr>
          <p:cNvPr id="15" name="Picture 4" descr="Golden Gate Bridge in San Francisco">
            <a:extLst>
              <a:ext uri="{FF2B5EF4-FFF2-40B4-BE49-F238E27FC236}">
                <a16:creationId xmlns:a16="http://schemas.microsoft.com/office/drawing/2014/main" id="{0E188087-C4F8-4461-68CE-3A18E5DD99B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68215" y="3761432"/>
            <a:ext cx="3339785" cy="2189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B214FF0-FBF6-6457-4D6A-FA92B0CDC07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4222" y="1530470"/>
            <a:ext cx="3842088" cy="14966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1745593-81D7-4E2B-31E9-B6D3BB5035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8" y="3686112"/>
            <a:ext cx="3865756" cy="226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591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57200"/>
            <a:ext cx="10507281" cy="369332"/>
          </a:xfrm>
        </p:spPr>
        <p:txBody>
          <a:bodyPr/>
          <a:lstStyle/>
          <a:p>
            <a:r>
              <a:rPr lang="zh-CN" altLang="en-US" sz="2400" dirty="0" smtClean="0">
                <a:latin typeface="微软雅黑" panose="020B0503020204020204" pitchFamily="34" charset="-122"/>
                <a:ea typeface="微软雅黑" panose="020B0503020204020204" pitchFamily="34" charset="-122"/>
              </a:rPr>
              <a:t>韧性土木工程国内情况</a:t>
            </a:r>
            <a:endParaRPr lang="zh-CN" altLang="en-US" sz="2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54" y="990600"/>
            <a:ext cx="6236296" cy="3607617"/>
          </a:xfrm>
          <a:prstGeom prst="rect">
            <a:avLst/>
          </a:prstGeom>
          <a:ln w="3175">
            <a:solidFill>
              <a:schemeClr val="tx1"/>
            </a:solidFill>
          </a:ln>
        </p:spPr>
      </p:pic>
      <p:grpSp>
        <p:nvGrpSpPr>
          <p:cNvPr id="10" name="组合 9"/>
          <p:cNvGrpSpPr/>
          <p:nvPr/>
        </p:nvGrpSpPr>
        <p:grpSpPr>
          <a:xfrm>
            <a:off x="1651372" y="1828800"/>
            <a:ext cx="6616103" cy="4129916"/>
            <a:chOff x="1524000" y="2118483"/>
            <a:chExt cx="6616103" cy="4129916"/>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118483"/>
              <a:ext cx="6616103" cy="4129916"/>
            </a:xfrm>
            <a:prstGeom prst="rect">
              <a:avLst/>
            </a:prstGeom>
            <a:ln w="3175">
              <a:solidFill>
                <a:schemeClr val="tx1"/>
              </a:solidFill>
            </a:ln>
          </p:spPr>
        </p:pic>
        <p:sp>
          <p:nvSpPr>
            <p:cNvPr id="9" name="矩形 8"/>
            <p:cNvSpPr/>
            <p:nvPr/>
          </p:nvSpPr>
          <p:spPr>
            <a:xfrm>
              <a:off x="2362199" y="2743200"/>
              <a:ext cx="2444685" cy="352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703" y="637040"/>
            <a:ext cx="5551771" cy="3326583"/>
          </a:xfrm>
          <a:prstGeom prst="rect">
            <a:avLst/>
          </a:prstGeom>
          <a:ln w="3175">
            <a:solidFill>
              <a:schemeClr val="tx1"/>
            </a:solidFill>
          </a:ln>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047785"/>
            <a:ext cx="4311658" cy="3233019"/>
          </a:xfrm>
          <a:prstGeom prst="rect">
            <a:avLst/>
          </a:prstGeom>
          <a:ln w="3175">
            <a:solidFill>
              <a:schemeClr val="tx1"/>
            </a:solidFill>
          </a:ln>
        </p:spPr>
      </p:pic>
      <p:grpSp>
        <p:nvGrpSpPr>
          <p:cNvPr id="12" name="组合 11"/>
          <p:cNvGrpSpPr/>
          <p:nvPr/>
        </p:nvGrpSpPr>
        <p:grpSpPr>
          <a:xfrm>
            <a:off x="6923091" y="2629907"/>
            <a:ext cx="4162712" cy="3208626"/>
            <a:chOff x="6047638" y="2750090"/>
            <a:chExt cx="4439674" cy="3644277"/>
          </a:xfrm>
        </p:grpSpPr>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b="35699"/>
            <a:stretch/>
          </p:blipFill>
          <p:spPr>
            <a:xfrm>
              <a:off x="6047638" y="2750090"/>
              <a:ext cx="4439674" cy="3644277"/>
            </a:xfrm>
            <a:prstGeom prst="rect">
              <a:avLst/>
            </a:prstGeom>
            <a:ln w="3175">
              <a:solidFill>
                <a:schemeClr val="tx1"/>
              </a:solidFill>
            </a:ln>
          </p:spPr>
        </p:pic>
        <p:sp>
          <p:nvSpPr>
            <p:cNvPr id="11" name="矩形 10"/>
            <p:cNvSpPr/>
            <p:nvPr/>
          </p:nvSpPr>
          <p:spPr>
            <a:xfrm>
              <a:off x="7391400" y="4598217"/>
              <a:ext cx="1143000" cy="278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2324173" y="3484292"/>
            <a:ext cx="5270500" cy="1200150"/>
            <a:chOff x="2324173" y="3484292"/>
            <a:chExt cx="5270500" cy="1200150"/>
          </a:xfrm>
        </p:grpSpPr>
        <p:pic>
          <p:nvPicPr>
            <p:cNvPr id="1026" name="图片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4173" y="3484292"/>
              <a:ext cx="5270500"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4800600" y="3581400"/>
              <a:ext cx="1981200" cy="4438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2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886" t="14530" r="12227" b="5181"/>
          <a:stretch/>
        </p:blipFill>
        <p:spPr bwMode="auto">
          <a:xfrm>
            <a:off x="3853710" y="4161069"/>
            <a:ext cx="37338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70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工程管理类硕士</a:t>
            </a:r>
          </a:p>
        </p:txBody>
      </p:sp>
      <p:sp>
        <p:nvSpPr>
          <p:cNvPr id="5" name="文本框 4"/>
          <p:cNvSpPr txBox="1"/>
          <p:nvPr/>
        </p:nvSpPr>
        <p:spPr>
          <a:xfrm>
            <a:off x="324001" y="986011"/>
            <a:ext cx="6744856" cy="677108"/>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机械工程数字化工业管理</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(MME-CAME)</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endParaRPr kumimoji="1" lang="en-US" altLang="zh-CN" dirty="0">
              <a:solidFill>
                <a:srgbClr val="00549F"/>
              </a:solidFill>
              <a:latin typeface="Microsoft YaHei" panose="020B0503020204020204" pitchFamily="34" charset="-122"/>
              <a:ea typeface="Microsoft YaHei" panose="020B0503020204020204" pitchFamily="34" charset="-122"/>
              <a:cs typeface="楷体"/>
            </a:endParaRPr>
          </a:p>
        </p:txBody>
      </p:sp>
      <p:sp>
        <p:nvSpPr>
          <p:cNvPr id="2" name="文本框 1"/>
          <p:cNvSpPr txBox="1"/>
          <p:nvPr/>
        </p:nvSpPr>
        <p:spPr>
          <a:xfrm>
            <a:off x="384000" y="2177330"/>
            <a:ext cx="3024982"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机械工程学院通用力学研究所</a:t>
            </a:r>
            <a:endParaRPr lang="en-US" altLang="zh-CN" sz="1600" i="1" dirty="0">
              <a:latin typeface="Microsoft YaHei Light" panose="020B0502040204020203" pitchFamily="34" charset="-122"/>
              <a:ea typeface="Microsoft YaHei Light" panose="020B0502040204020203" pitchFamily="34" charset="-122"/>
              <a:cs typeface="楷体"/>
            </a:endParaRPr>
          </a:p>
        </p:txBody>
      </p:sp>
      <p:sp>
        <p:nvSpPr>
          <p:cNvPr id="8" name="文本框 1">
            <a:extLst>
              <a:ext uri="{FF2B5EF4-FFF2-40B4-BE49-F238E27FC236}">
                <a16:creationId xmlns:a16="http://schemas.microsoft.com/office/drawing/2014/main" id="{EBF6221F-DEE5-DF4C-8531-EE394A868AC0}"/>
              </a:ext>
            </a:extLst>
          </p:cNvPr>
          <p:cNvSpPr txBox="1"/>
          <p:nvPr/>
        </p:nvSpPr>
        <p:spPr>
          <a:xfrm>
            <a:off x="4447309" y="1527497"/>
            <a:ext cx="7578436" cy="1312347"/>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根据行业工程管理人才发展趋势，学习最新的工业技术发展，以及核心管理技能。</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工程模拟与仿真</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利用计算机辅助设计软件为复杂问题开发解决方案</a:t>
            </a:r>
          </a:p>
          <a:p>
            <a:pPr>
              <a:lnSpc>
                <a:spcPct val="150000"/>
              </a:lnSpc>
              <a:spcAft>
                <a:spcPts val="600"/>
              </a:spcAft>
            </a:pPr>
            <a:r>
              <a:rPr lang="zh-CN" altLang="en-US" sz="1600" b="1" dirty="0">
                <a:latin typeface="Microsoft YaHei Light" panose="020B0502040204020203" pitchFamily="34" charset="-122"/>
                <a:ea typeface="Microsoft YaHei Light" panose="020B0502040204020203" pitchFamily="34" charset="-122"/>
                <a:cs typeface="楷体"/>
              </a:rPr>
              <a:t>数字化工程</a:t>
            </a:r>
            <a:r>
              <a:rPr lang="en-US" altLang="zh-CN" sz="1600" dirty="0">
                <a:latin typeface="Microsoft YaHei Light" panose="020B0502040204020203" pitchFamily="34" charset="-122"/>
                <a:ea typeface="Microsoft YaHei Light" panose="020B0502040204020203" pitchFamily="34" charset="-122"/>
                <a:cs typeface="楷体"/>
              </a:rPr>
              <a:t>——</a:t>
            </a:r>
            <a:r>
              <a:rPr lang="zh-CN" altLang="en-US" sz="1600" dirty="0">
                <a:latin typeface="Microsoft YaHei Light" panose="020B0502040204020203" pitchFamily="34" charset="-122"/>
                <a:ea typeface="Microsoft YaHei Light" panose="020B0502040204020203" pitchFamily="34" charset="-122"/>
                <a:cs typeface="楷体"/>
              </a:rPr>
              <a:t>先进生产网络的技术应用，集成式生产链的管理与设计</a:t>
            </a:r>
          </a:p>
        </p:txBody>
      </p:sp>
      <p:pic>
        <p:nvPicPr>
          <p:cNvPr id="10" name="Picture 9" descr="Text&#10;&#10;Description automatically generated">
            <a:extLst>
              <a:ext uri="{FF2B5EF4-FFF2-40B4-BE49-F238E27FC236}">
                <a16:creationId xmlns:a16="http://schemas.microsoft.com/office/drawing/2014/main" id="{C57F31C1-3D43-A14B-9C83-26E989E1C3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7171" y="1663119"/>
            <a:ext cx="2818690" cy="687428"/>
          </a:xfrm>
          <a:prstGeom prst="rect">
            <a:avLst/>
          </a:prstGeom>
        </p:spPr>
      </p:pic>
      <p:pic>
        <p:nvPicPr>
          <p:cNvPr id="6" name="Grafik 5">
            <a:extLst>
              <a:ext uri="{FF2B5EF4-FFF2-40B4-BE49-F238E27FC236}">
                <a16:creationId xmlns:a16="http://schemas.microsoft.com/office/drawing/2014/main" id="{8CA4DEB6-F70A-DEC8-8A83-62C0A5CBA8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47309" y="3593285"/>
            <a:ext cx="5145708" cy="2278704"/>
          </a:xfrm>
          <a:prstGeom prst="rect">
            <a:avLst/>
          </a:prstGeom>
        </p:spPr>
      </p:pic>
      <p:pic>
        <p:nvPicPr>
          <p:cNvPr id="7" name="Grafik 54">
            <a:extLst>
              <a:ext uri="{FF2B5EF4-FFF2-40B4-BE49-F238E27FC236}">
                <a16:creationId xmlns:a16="http://schemas.microsoft.com/office/drawing/2014/main" id="{F1DBA3CD-65B5-7F47-72E0-3792A31FBB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93017" y="3593285"/>
            <a:ext cx="2258616" cy="2009578"/>
          </a:xfrm>
          <a:prstGeom prst="rect">
            <a:avLst/>
          </a:prstGeom>
        </p:spPr>
      </p:pic>
      <p:pic>
        <p:nvPicPr>
          <p:cNvPr id="1026" name="Picture 2">
            <a:extLst>
              <a:ext uri="{FF2B5EF4-FFF2-40B4-BE49-F238E27FC236}">
                <a16:creationId xmlns:a16="http://schemas.microsoft.com/office/drawing/2014/main" id="{0E1FC9AB-9072-1D12-159C-2630670489E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40367" y="3118538"/>
            <a:ext cx="4118066" cy="275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209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工程管理类硕士</a:t>
            </a:r>
          </a:p>
        </p:txBody>
      </p:sp>
      <p:sp>
        <p:nvSpPr>
          <p:cNvPr id="5" name="文本框 4"/>
          <p:cNvSpPr txBox="1"/>
          <p:nvPr/>
        </p:nvSpPr>
        <p:spPr>
          <a:xfrm>
            <a:off x="324001" y="986011"/>
            <a:ext cx="6744856"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先进制造技术与工业管理</a:t>
            </a:r>
            <a:r>
              <a:rPr kumimoji="1" lang="en-US" altLang="zh-CN"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(MME-PS)</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文本框 1"/>
          <p:cNvSpPr txBox="1"/>
          <p:nvPr/>
        </p:nvSpPr>
        <p:spPr>
          <a:xfrm>
            <a:off x="324001" y="2215186"/>
            <a:ext cx="3260104" cy="419795"/>
          </a:xfrm>
          <a:prstGeom prst="rect">
            <a:avLst/>
          </a:prstGeom>
          <a:noFill/>
        </p:spPr>
        <p:txBody>
          <a:bodyPr wrap="square" rtlCol="0">
            <a:spAutoFit/>
          </a:bodyPr>
          <a:lstStyle/>
          <a:p>
            <a:pPr>
              <a:lnSpc>
                <a:spcPct val="150000"/>
              </a:lnSpc>
              <a:spcAft>
                <a:spcPts val="600"/>
              </a:spcAft>
            </a:pPr>
            <a:r>
              <a:rPr lang="zh-CN" altLang="en-US" sz="1600" i="1" dirty="0">
                <a:latin typeface="Microsoft YaHei Light" panose="020B0502040204020203" pitchFamily="34" charset="-122"/>
                <a:ea typeface="Microsoft YaHei Light" panose="020B0502040204020203" pitchFamily="34" charset="-122"/>
                <a:cs typeface="楷体"/>
              </a:rPr>
              <a:t>机械工程学院生产制造技术实验室</a:t>
            </a:r>
          </a:p>
        </p:txBody>
      </p:sp>
      <p:sp>
        <p:nvSpPr>
          <p:cNvPr id="8" name="文本框 1">
            <a:extLst>
              <a:ext uri="{FF2B5EF4-FFF2-40B4-BE49-F238E27FC236}">
                <a16:creationId xmlns:a16="http://schemas.microsoft.com/office/drawing/2014/main" id="{EBF6221F-DEE5-DF4C-8531-EE394A868AC0}"/>
              </a:ext>
            </a:extLst>
          </p:cNvPr>
          <p:cNvSpPr txBox="1"/>
          <p:nvPr/>
        </p:nvSpPr>
        <p:spPr>
          <a:xfrm>
            <a:off x="4241304" y="1482614"/>
            <a:ext cx="7699597" cy="1604735"/>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聚焦于研发工作的四个方面：生产组织、先进制造技术、生产机器和原料、质量管理。</a:t>
            </a:r>
            <a:r>
              <a:rPr lang="en-US" altLang="zh-CN" sz="1600" dirty="0">
                <a:latin typeface="Microsoft YaHei Light" panose="020B0502040204020203" pitchFamily="34" charset="-122"/>
                <a:ea typeface="Microsoft YaHei Light" panose="020B0502040204020203" pitchFamily="34" charset="-122"/>
                <a:cs typeface="楷体"/>
              </a:rPr>
              <a:t>WZL</a:t>
            </a:r>
            <a:r>
              <a:rPr lang="zh-CN" altLang="en-US" sz="1600" dirty="0">
                <a:latin typeface="Microsoft YaHei Light" panose="020B0502040204020203" pitchFamily="34" charset="-122"/>
                <a:ea typeface="Microsoft YaHei Light" panose="020B0502040204020203" pitchFamily="34" charset="-122"/>
                <a:cs typeface="楷体"/>
              </a:rPr>
              <a:t>的科研经验直接融入教学内容。</a:t>
            </a:r>
          </a:p>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结合以工业实践为导向的管理课程，学习从技术视角和管理视角理解先进制造流程的开发与管理，解锁万物互联的巨大潜力。</a:t>
            </a:r>
          </a:p>
        </p:txBody>
      </p:sp>
      <p:pic>
        <p:nvPicPr>
          <p:cNvPr id="9" name="Picture 5" descr="A picture containing diagram&#10;&#10;Description automatically generated">
            <a:extLst>
              <a:ext uri="{FF2B5EF4-FFF2-40B4-BE49-F238E27FC236}">
                <a16:creationId xmlns:a16="http://schemas.microsoft.com/office/drawing/2014/main" id="{7A93F608-4A02-454A-ED37-0B3A8B9D9A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1537" y="1457570"/>
            <a:ext cx="2933550" cy="827412"/>
          </a:xfrm>
          <a:prstGeom prst="rect">
            <a:avLst/>
          </a:prstGeom>
        </p:spPr>
      </p:pic>
      <p:pic>
        <p:nvPicPr>
          <p:cNvPr id="11" name="Picture 9" descr="A person standing next to a helicopter&#10;&#10;Description automatically generated">
            <a:extLst>
              <a:ext uri="{FF2B5EF4-FFF2-40B4-BE49-F238E27FC236}">
                <a16:creationId xmlns:a16="http://schemas.microsoft.com/office/drawing/2014/main" id="{14288A36-FE19-3886-A155-C43F5B5C05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1304" y="3647964"/>
            <a:ext cx="2827553" cy="2224025"/>
          </a:xfrm>
          <a:prstGeom prst="rect">
            <a:avLst/>
          </a:prstGeom>
        </p:spPr>
      </p:pic>
      <p:pic>
        <p:nvPicPr>
          <p:cNvPr id="12" name="Picture 11">
            <a:extLst>
              <a:ext uri="{FF2B5EF4-FFF2-40B4-BE49-F238E27FC236}">
                <a16:creationId xmlns:a16="http://schemas.microsoft.com/office/drawing/2014/main" id="{68331EB9-6E3D-9AE0-A657-22BE012B8D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04017" y="3647964"/>
            <a:ext cx="4663983" cy="2224025"/>
          </a:xfrm>
          <a:prstGeom prst="rect">
            <a:avLst/>
          </a:prstGeom>
        </p:spPr>
      </p:pic>
      <p:pic>
        <p:nvPicPr>
          <p:cNvPr id="2050" name="Picture 2">
            <a:extLst>
              <a:ext uri="{FF2B5EF4-FFF2-40B4-BE49-F238E27FC236}">
                <a16:creationId xmlns:a16="http://schemas.microsoft.com/office/drawing/2014/main" id="{E10868BB-A808-0989-69E1-32C0CF25245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84000" y="3010822"/>
            <a:ext cx="4077164" cy="286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5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547FB26D-8D10-014F-A24C-66A7C4B34213}"/>
              </a:ext>
            </a:extLst>
          </p:cNvPr>
          <p:cNvSpPr>
            <a:spLocks noGrp="1"/>
          </p:cNvSpPr>
          <p:nvPr/>
        </p:nvSpPr>
        <p:spPr>
          <a:xfrm>
            <a:off x="378064" y="197433"/>
            <a:ext cx="11484000" cy="543600"/>
          </a:xfrm>
          <a:prstGeom prst="rect">
            <a:avLst/>
          </a:prstGeom>
        </p:spPr>
        <p:txBody>
          <a:bodyPr lIns="0" tIns="0" rIns="0" bIns="0" anchor="b" anchorCtr="0"/>
          <a:lstStyle>
            <a:lvl1pPr algn="l" rtl="0" eaLnBrk="1" fontAlgn="base" hangingPunct="1">
              <a:lnSpc>
                <a:spcPct val="90000"/>
              </a:lnSpc>
              <a:spcBef>
                <a:spcPct val="0"/>
              </a:spcBef>
              <a:spcAft>
                <a:spcPct val="0"/>
              </a:spcAft>
              <a:defRPr sz="2000" b="1" kern="1200">
                <a:solidFill>
                  <a:schemeClr val="tx2"/>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kumimoji="1" lang="zh-CN" altLang="en-US" sz="2400" b="0" dirty="0">
                <a:latin typeface="Microsoft YaHei" panose="020B0503020204020204" pitchFamily="34" charset="-122"/>
                <a:ea typeface="Microsoft YaHei" panose="020B0503020204020204" pitchFamily="34" charset="-122"/>
              </a:rPr>
              <a:t>亚琛工大 </a:t>
            </a:r>
            <a:r>
              <a:rPr kumimoji="1" lang="en-US" altLang="zh-CN" sz="2400" b="0" dirty="0">
                <a:latin typeface="Microsoft YaHei" panose="020B0503020204020204" pitchFamily="34" charset="-122"/>
                <a:ea typeface="Microsoft YaHei" panose="020B0503020204020204" pitchFamily="34" charset="-122"/>
              </a:rPr>
              <a:t>4+2</a:t>
            </a:r>
            <a:r>
              <a:rPr kumimoji="1" lang="zh-CN" altLang="en-US" sz="2400" b="0" dirty="0">
                <a:latin typeface="Microsoft YaHei" panose="020B0503020204020204" pitchFamily="34" charset="-122"/>
                <a:ea typeface="Microsoft YaHei" panose="020B0503020204020204" pitchFamily="34" charset="-122"/>
              </a:rPr>
              <a:t> 项目</a:t>
            </a:r>
            <a:endParaRPr kumimoji="1" lang="zh-CN" altLang="en-US" sz="2400" b="0" dirty="0">
              <a:latin typeface="Microsoft YaHei" panose="020B0503020204020204" pitchFamily="34" charset="-122"/>
              <a:ea typeface="Microsoft YaHei" panose="020B0503020204020204" pitchFamily="34" charset="-122"/>
              <a:cs typeface="楷体"/>
            </a:endParaRPr>
          </a:p>
        </p:txBody>
      </p:sp>
      <p:pic>
        <p:nvPicPr>
          <p:cNvPr id="11" name="Picture 10">
            <a:extLst>
              <a:ext uri="{FF2B5EF4-FFF2-40B4-BE49-F238E27FC236}">
                <a16:creationId xmlns:a16="http://schemas.microsoft.com/office/drawing/2014/main" id="{19FC043B-4C20-0DEE-CEE6-40A4C95B8F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064" y="1119349"/>
            <a:ext cx="11483381" cy="3926575"/>
          </a:xfrm>
          <a:prstGeom prst="rect">
            <a:avLst/>
          </a:prstGeom>
        </p:spPr>
      </p:pic>
      <p:sp>
        <p:nvSpPr>
          <p:cNvPr id="12" name="TextBox 11">
            <a:extLst>
              <a:ext uri="{FF2B5EF4-FFF2-40B4-BE49-F238E27FC236}">
                <a16:creationId xmlns:a16="http://schemas.microsoft.com/office/drawing/2014/main" id="{1B68936D-43E1-0F22-E434-D20BA221262D}"/>
              </a:ext>
            </a:extLst>
          </p:cNvPr>
          <p:cNvSpPr txBox="1"/>
          <p:nvPr/>
        </p:nvSpPr>
        <p:spPr>
          <a:xfrm>
            <a:off x="951803" y="1380117"/>
            <a:ext cx="3138985" cy="369332"/>
          </a:xfrm>
          <a:prstGeom prst="rect">
            <a:avLst/>
          </a:prstGeom>
          <a:noFill/>
        </p:spPr>
        <p:txBody>
          <a:bodyPr wrap="square" rtlCol="0">
            <a:spAutoFit/>
          </a:bodyPr>
          <a:lstStyle/>
          <a:p>
            <a:r>
              <a:rPr lang="en-CN" b="1" dirty="0">
                <a:solidFill>
                  <a:srgbClr val="00549F"/>
                </a:solidFill>
                <a:latin typeface="DengXian" panose="02010600030101010101" pitchFamily="2" charset="-122"/>
                <a:ea typeface="DengXian" panose="02010600030101010101" pitchFamily="2" charset="-122"/>
              </a:rPr>
              <a:t>国内本科学习</a:t>
            </a:r>
          </a:p>
        </p:txBody>
      </p:sp>
      <p:sp>
        <p:nvSpPr>
          <p:cNvPr id="13" name="TextBox 12">
            <a:extLst>
              <a:ext uri="{FF2B5EF4-FFF2-40B4-BE49-F238E27FC236}">
                <a16:creationId xmlns:a16="http://schemas.microsoft.com/office/drawing/2014/main" id="{79BA62DA-BAC2-1455-B5CE-F2E4F7E84B7C}"/>
              </a:ext>
            </a:extLst>
          </p:cNvPr>
          <p:cNvSpPr txBox="1"/>
          <p:nvPr/>
        </p:nvSpPr>
        <p:spPr>
          <a:xfrm>
            <a:off x="951802" y="4272111"/>
            <a:ext cx="3138985" cy="369332"/>
          </a:xfrm>
          <a:prstGeom prst="rect">
            <a:avLst/>
          </a:prstGeom>
          <a:noFill/>
        </p:spPr>
        <p:txBody>
          <a:bodyPr wrap="square" rtlCol="0">
            <a:spAutoFit/>
          </a:bodyPr>
          <a:lstStyle/>
          <a:p>
            <a:r>
              <a:rPr lang="en-CN" b="1" dirty="0">
                <a:solidFill>
                  <a:srgbClr val="00549F"/>
                </a:solidFill>
                <a:latin typeface="DengXian" panose="02010600030101010101" pitchFamily="2" charset="-122"/>
                <a:ea typeface="DengXian" panose="02010600030101010101" pitchFamily="2" charset="-122"/>
              </a:rPr>
              <a:t>参加GEC</a:t>
            </a:r>
            <a:r>
              <a:rPr lang="zh-CN" altLang="en-US" b="1" dirty="0">
                <a:solidFill>
                  <a:srgbClr val="00549F"/>
                </a:solidFill>
                <a:latin typeface="DengXian" panose="02010600030101010101" pitchFamily="2" charset="-122"/>
                <a:ea typeface="DengXian" panose="02010600030101010101" pitchFamily="2" charset="-122"/>
              </a:rPr>
              <a:t> </a:t>
            </a:r>
            <a:r>
              <a:rPr lang="en-US" altLang="zh-CN" b="1" dirty="0">
                <a:solidFill>
                  <a:srgbClr val="00549F"/>
                </a:solidFill>
                <a:latin typeface="DengXian" panose="02010600030101010101" pitchFamily="2" charset="-122"/>
                <a:ea typeface="DengXian" panose="02010600030101010101" pitchFamily="2" charset="-122"/>
              </a:rPr>
              <a:t>4+2</a:t>
            </a:r>
            <a:r>
              <a:rPr lang="zh-CN" altLang="en-US" b="1" dirty="0">
                <a:solidFill>
                  <a:srgbClr val="00549F"/>
                </a:solidFill>
                <a:latin typeface="DengXian" panose="02010600030101010101" pitchFamily="2" charset="-122"/>
                <a:ea typeface="DengXian" panose="02010600030101010101" pitchFamily="2" charset="-122"/>
              </a:rPr>
              <a:t>项目</a:t>
            </a:r>
            <a:endParaRPr lang="en-CN" b="1" dirty="0">
              <a:solidFill>
                <a:srgbClr val="00549F"/>
              </a:solidFill>
              <a:latin typeface="DengXian" panose="02010600030101010101" pitchFamily="2" charset="-122"/>
              <a:ea typeface="DengXian" panose="02010600030101010101" pitchFamily="2" charset="-122"/>
            </a:endParaRPr>
          </a:p>
        </p:txBody>
      </p:sp>
      <p:sp>
        <p:nvSpPr>
          <p:cNvPr id="23" name="TextBox 22">
            <a:extLst>
              <a:ext uri="{FF2B5EF4-FFF2-40B4-BE49-F238E27FC236}">
                <a16:creationId xmlns:a16="http://schemas.microsoft.com/office/drawing/2014/main" id="{E8EF6493-BE65-280A-1C50-85570A8288D0}"/>
              </a:ext>
            </a:extLst>
          </p:cNvPr>
          <p:cNvSpPr txBox="1"/>
          <p:nvPr/>
        </p:nvSpPr>
        <p:spPr>
          <a:xfrm>
            <a:off x="3597822" y="4133612"/>
            <a:ext cx="6184082" cy="6617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CN" sz="1600" dirty="0">
                <a:solidFill>
                  <a:srgbClr val="00549F"/>
                </a:solidFill>
                <a:latin typeface="DengXian" panose="02010600030101010101" pitchFamily="2" charset="-122"/>
                <a:ea typeface="DengXian" panose="02010600030101010101" pitchFamily="2" charset="-122"/>
              </a:rPr>
              <a:t>完成</a:t>
            </a:r>
            <a:r>
              <a:rPr lang="en-US" altLang="zh-CN" sz="1600" dirty="0">
                <a:solidFill>
                  <a:srgbClr val="00549F"/>
                </a:solidFill>
                <a:latin typeface="DengXian" panose="02010600030101010101" pitchFamily="2" charset="-122"/>
                <a:ea typeface="DengXian" panose="02010600030101010101" pitchFamily="2" charset="-122"/>
              </a:rPr>
              <a:t>5</a:t>
            </a:r>
            <a:r>
              <a:rPr lang="zh-CN" altLang="en-US" sz="1600" dirty="0">
                <a:solidFill>
                  <a:srgbClr val="00549F"/>
                </a:solidFill>
                <a:latin typeface="DengXian" panose="02010600030101010101" pitchFamily="2" charset="-122"/>
                <a:ea typeface="DengXian" panose="02010600030101010101" pitchFamily="2" charset="-122"/>
              </a:rPr>
              <a:t>门重要基础课，满足亚琛工大硕士录取要求；</a:t>
            </a:r>
            <a:endParaRPr lang="en-US" altLang="zh-CN" sz="1600" dirty="0">
              <a:solidFill>
                <a:srgbClr val="00549F"/>
              </a:solidFill>
              <a:latin typeface="DengXian" panose="02010600030101010101" pitchFamily="2" charset="-122"/>
              <a:ea typeface="DengXian" panose="02010600030101010101" pitchFamily="2" charset="-122"/>
            </a:endParaRPr>
          </a:p>
          <a:p>
            <a:pPr marL="285750" indent="-285750">
              <a:buFont typeface="Arial" panose="020B0604020202020204" pitchFamily="34" charset="0"/>
              <a:buChar char="•"/>
            </a:pPr>
            <a:r>
              <a:rPr lang="zh-CN" altLang="en-US" sz="1600" dirty="0">
                <a:solidFill>
                  <a:srgbClr val="00549F"/>
                </a:solidFill>
                <a:latin typeface="DengXian" panose="02010600030101010101" pitchFamily="2" charset="-122"/>
                <a:ea typeface="DengXian" panose="02010600030101010101" pitchFamily="2" charset="-122"/>
              </a:rPr>
              <a:t>完成英语水平考试、</a:t>
            </a:r>
            <a:r>
              <a:rPr lang="en-US" altLang="zh-CN" sz="1600" dirty="0">
                <a:solidFill>
                  <a:srgbClr val="00549F"/>
                </a:solidFill>
                <a:latin typeface="DengXian" panose="02010600030101010101" pitchFamily="2" charset="-122"/>
                <a:ea typeface="DengXian" panose="02010600030101010101" pitchFamily="2" charset="-122"/>
              </a:rPr>
              <a:t>APS</a:t>
            </a:r>
            <a:r>
              <a:rPr lang="zh-CN" altLang="en-US" sz="1600" dirty="0">
                <a:solidFill>
                  <a:srgbClr val="00549F"/>
                </a:solidFill>
                <a:latin typeface="DengXian" panose="02010600030101010101" pitchFamily="2" charset="-122"/>
                <a:ea typeface="DengXian" panose="02010600030101010101" pitchFamily="2" charset="-122"/>
              </a:rPr>
              <a:t>团审、实习等其他硕士入学要求事项</a:t>
            </a:r>
            <a:endParaRPr lang="en-CN" sz="1600" dirty="0">
              <a:solidFill>
                <a:srgbClr val="00549F"/>
              </a:solidFill>
              <a:latin typeface="DengXian" panose="02010600030101010101" pitchFamily="2" charset="-122"/>
              <a:ea typeface="DengXian" panose="02010600030101010101" pitchFamily="2" charset="-122"/>
            </a:endParaRPr>
          </a:p>
        </p:txBody>
      </p:sp>
      <p:sp>
        <p:nvSpPr>
          <p:cNvPr id="24" name="TextBox 23">
            <a:extLst>
              <a:ext uri="{FF2B5EF4-FFF2-40B4-BE49-F238E27FC236}">
                <a16:creationId xmlns:a16="http://schemas.microsoft.com/office/drawing/2014/main" id="{A17047D9-37BE-DC38-1907-D8FF912AA32B}"/>
              </a:ext>
            </a:extLst>
          </p:cNvPr>
          <p:cNvSpPr txBox="1"/>
          <p:nvPr/>
        </p:nvSpPr>
        <p:spPr>
          <a:xfrm>
            <a:off x="10185915" y="4133612"/>
            <a:ext cx="1271519" cy="646331"/>
          </a:xfrm>
          <a:prstGeom prst="rect">
            <a:avLst/>
          </a:prstGeom>
          <a:noFill/>
        </p:spPr>
        <p:txBody>
          <a:bodyPr wrap="square" rtlCol="0">
            <a:spAutoFit/>
          </a:bodyPr>
          <a:lstStyle/>
          <a:p>
            <a:pPr algn="ctr"/>
            <a:r>
              <a:rPr lang="en-CN" b="1" dirty="0">
                <a:solidFill>
                  <a:srgbClr val="00549F"/>
                </a:solidFill>
                <a:latin typeface="DengXian" panose="02010600030101010101" pitchFamily="2" charset="-122"/>
                <a:ea typeface="DengXian" panose="02010600030101010101" pitchFamily="2" charset="-122"/>
              </a:rPr>
              <a:t>亚琛工大</a:t>
            </a:r>
            <a:endParaRPr lang="en-US" altLang="zh-CN" b="1" dirty="0">
              <a:solidFill>
                <a:srgbClr val="00549F"/>
              </a:solidFill>
              <a:latin typeface="DengXian" panose="02010600030101010101" pitchFamily="2" charset="-122"/>
              <a:ea typeface="DengXian" panose="02010600030101010101" pitchFamily="2" charset="-122"/>
            </a:endParaRPr>
          </a:p>
          <a:p>
            <a:pPr algn="ctr"/>
            <a:r>
              <a:rPr lang="en-CN" b="1" dirty="0">
                <a:solidFill>
                  <a:srgbClr val="00549F"/>
                </a:solidFill>
                <a:latin typeface="DengXian" panose="02010600030101010101" pitchFamily="2" charset="-122"/>
                <a:ea typeface="DengXian" panose="02010600030101010101" pitchFamily="2" charset="-122"/>
              </a:rPr>
              <a:t>硕士学习</a:t>
            </a:r>
          </a:p>
        </p:txBody>
      </p:sp>
      <p:sp>
        <p:nvSpPr>
          <p:cNvPr id="3" name="TextBox 2">
            <a:extLst>
              <a:ext uri="{FF2B5EF4-FFF2-40B4-BE49-F238E27FC236}">
                <a16:creationId xmlns:a16="http://schemas.microsoft.com/office/drawing/2014/main" id="{A20383B8-DC4E-573B-6D4E-CC357B96058D}"/>
              </a:ext>
            </a:extLst>
          </p:cNvPr>
          <p:cNvSpPr txBox="1"/>
          <p:nvPr/>
        </p:nvSpPr>
        <p:spPr>
          <a:xfrm>
            <a:off x="995018" y="2242153"/>
            <a:ext cx="736979" cy="369332"/>
          </a:xfrm>
          <a:prstGeom prst="rect">
            <a:avLst/>
          </a:prstGeom>
          <a:noFill/>
        </p:spPr>
        <p:txBody>
          <a:bodyPr wrap="square" rtlCol="0">
            <a:spAutoFit/>
          </a:bodyPr>
          <a:lstStyle/>
          <a:p>
            <a:r>
              <a:rPr lang="en-CN" dirty="0">
                <a:solidFill>
                  <a:srgbClr val="00549F"/>
                </a:solidFill>
                <a:latin typeface="DengXian" panose="02010600030101010101" pitchFamily="2" charset="-122"/>
                <a:ea typeface="DengXian" panose="02010600030101010101" pitchFamily="2" charset="-122"/>
              </a:rPr>
              <a:t>大一</a:t>
            </a:r>
          </a:p>
        </p:txBody>
      </p:sp>
      <p:sp>
        <p:nvSpPr>
          <p:cNvPr id="4" name="TextBox 3">
            <a:extLst>
              <a:ext uri="{FF2B5EF4-FFF2-40B4-BE49-F238E27FC236}">
                <a16:creationId xmlns:a16="http://schemas.microsoft.com/office/drawing/2014/main" id="{2552645E-4A12-E10C-352F-9F8B6956B413}"/>
              </a:ext>
            </a:extLst>
          </p:cNvPr>
          <p:cNvSpPr txBox="1"/>
          <p:nvPr/>
        </p:nvSpPr>
        <p:spPr>
          <a:xfrm>
            <a:off x="3419771" y="2220764"/>
            <a:ext cx="736979" cy="369332"/>
          </a:xfrm>
          <a:prstGeom prst="rect">
            <a:avLst/>
          </a:prstGeom>
          <a:noFill/>
        </p:spPr>
        <p:txBody>
          <a:bodyPr wrap="square" rtlCol="0">
            <a:spAutoFit/>
          </a:bodyPr>
          <a:lstStyle/>
          <a:p>
            <a:r>
              <a:rPr lang="en-CN" dirty="0">
                <a:solidFill>
                  <a:srgbClr val="00549F"/>
                </a:solidFill>
                <a:latin typeface="DengXian" panose="02010600030101010101" pitchFamily="2" charset="-122"/>
                <a:ea typeface="DengXian" panose="02010600030101010101" pitchFamily="2" charset="-122"/>
              </a:rPr>
              <a:t>大二</a:t>
            </a:r>
          </a:p>
        </p:txBody>
      </p:sp>
      <p:sp>
        <p:nvSpPr>
          <p:cNvPr id="5" name="TextBox 4">
            <a:extLst>
              <a:ext uri="{FF2B5EF4-FFF2-40B4-BE49-F238E27FC236}">
                <a16:creationId xmlns:a16="http://schemas.microsoft.com/office/drawing/2014/main" id="{F7DCC134-4A2B-DBA3-EDD6-A655616969DA}"/>
              </a:ext>
            </a:extLst>
          </p:cNvPr>
          <p:cNvSpPr txBox="1"/>
          <p:nvPr/>
        </p:nvSpPr>
        <p:spPr>
          <a:xfrm>
            <a:off x="5844524" y="2242153"/>
            <a:ext cx="736979" cy="369332"/>
          </a:xfrm>
          <a:prstGeom prst="rect">
            <a:avLst/>
          </a:prstGeom>
          <a:noFill/>
        </p:spPr>
        <p:txBody>
          <a:bodyPr wrap="square" rtlCol="0">
            <a:spAutoFit/>
          </a:bodyPr>
          <a:lstStyle/>
          <a:p>
            <a:r>
              <a:rPr lang="en-CN" dirty="0">
                <a:solidFill>
                  <a:srgbClr val="00549F"/>
                </a:solidFill>
                <a:latin typeface="DengXian" panose="02010600030101010101" pitchFamily="2" charset="-122"/>
                <a:ea typeface="DengXian" panose="02010600030101010101" pitchFamily="2" charset="-122"/>
              </a:rPr>
              <a:t>大三</a:t>
            </a:r>
          </a:p>
        </p:txBody>
      </p:sp>
      <p:sp>
        <p:nvSpPr>
          <p:cNvPr id="7" name="TextBox 6">
            <a:extLst>
              <a:ext uri="{FF2B5EF4-FFF2-40B4-BE49-F238E27FC236}">
                <a16:creationId xmlns:a16="http://schemas.microsoft.com/office/drawing/2014/main" id="{E63FDA7A-A589-146F-96A0-4FA89FDD523F}"/>
              </a:ext>
            </a:extLst>
          </p:cNvPr>
          <p:cNvSpPr txBox="1"/>
          <p:nvPr/>
        </p:nvSpPr>
        <p:spPr>
          <a:xfrm>
            <a:off x="8269277" y="2254359"/>
            <a:ext cx="736979" cy="369332"/>
          </a:xfrm>
          <a:prstGeom prst="rect">
            <a:avLst/>
          </a:prstGeom>
          <a:noFill/>
        </p:spPr>
        <p:txBody>
          <a:bodyPr wrap="square" rtlCol="0">
            <a:spAutoFit/>
          </a:bodyPr>
          <a:lstStyle/>
          <a:p>
            <a:r>
              <a:rPr lang="en-CN" dirty="0">
                <a:solidFill>
                  <a:srgbClr val="00549F"/>
                </a:solidFill>
                <a:latin typeface="DengXian" panose="02010600030101010101" pitchFamily="2" charset="-122"/>
                <a:ea typeface="DengXian" panose="02010600030101010101" pitchFamily="2" charset="-122"/>
              </a:rPr>
              <a:t>大四</a:t>
            </a:r>
          </a:p>
        </p:txBody>
      </p:sp>
      <p:cxnSp>
        <p:nvCxnSpPr>
          <p:cNvPr id="8" name="Straight Connector 7">
            <a:extLst>
              <a:ext uri="{FF2B5EF4-FFF2-40B4-BE49-F238E27FC236}">
                <a16:creationId xmlns:a16="http://schemas.microsoft.com/office/drawing/2014/main" id="{52DD4987-77CB-53E1-52A0-5C084E61F417}"/>
              </a:ext>
            </a:extLst>
          </p:cNvPr>
          <p:cNvCxnSpPr/>
          <p:nvPr/>
        </p:nvCxnSpPr>
        <p:spPr>
          <a:xfrm>
            <a:off x="1731997" y="2426819"/>
            <a:ext cx="1580868" cy="1220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0F0888C-00E8-3D6F-FE9B-064ED443DB95}"/>
              </a:ext>
            </a:extLst>
          </p:cNvPr>
          <p:cNvCxnSpPr/>
          <p:nvPr/>
        </p:nvCxnSpPr>
        <p:spPr>
          <a:xfrm>
            <a:off x="4156750" y="2430451"/>
            <a:ext cx="1580868" cy="1220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E98A68B-2750-D5BA-2532-B8B91560C64E}"/>
              </a:ext>
            </a:extLst>
          </p:cNvPr>
          <p:cNvCxnSpPr/>
          <p:nvPr/>
        </p:nvCxnSpPr>
        <p:spPr>
          <a:xfrm>
            <a:off x="6581503" y="2438744"/>
            <a:ext cx="1580868" cy="1220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01CBE39-4C9D-FE5A-9F7E-FC2C3CC31C5F}"/>
              </a:ext>
            </a:extLst>
          </p:cNvPr>
          <p:cNvSpPr txBox="1"/>
          <p:nvPr/>
        </p:nvSpPr>
        <p:spPr>
          <a:xfrm>
            <a:off x="1797230" y="5369351"/>
            <a:ext cx="6299907" cy="338554"/>
          </a:xfrm>
          <a:prstGeom prst="rect">
            <a:avLst/>
          </a:prstGeom>
          <a:noFill/>
        </p:spPr>
        <p:txBody>
          <a:bodyPr wrap="square" rtlCol="0">
            <a:spAutoFit/>
          </a:bodyPr>
          <a:lstStyle/>
          <a:p>
            <a:pPr>
              <a:spcAft>
                <a:spcPts val="600"/>
              </a:spcAft>
            </a:pPr>
            <a:r>
              <a:rPr lang="en-US" altLang="zh-CN" sz="1600" dirty="0">
                <a:latin typeface="Microsoft YaHei Light" panose="020B0502040204020203" pitchFamily="34" charset="-122"/>
                <a:ea typeface="Microsoft YaHei Light" panose="020B0502040204020203" pitchFamily="34" charset="-122"/>
              </a:rPr>
              <a:t>GEC</a:t>
            </a:r>
            <a:r>
              <a:rPr lang="zh-CN" altLang="en-US" sz="1600" dirty="0">
                <a:latin typeface="Microsoft YaHei Light" panose="020B0502040204020203" pitchFamily="34" charset="-122"/>
                <a:ea typeface="Microsoft YaHei Light" panose="020B0502040204020203" pitchFamily="34" charset="-122"/>
              </a:rPr>
              <a:t> </a:t>
            </a:r>
            <a:r>
              <a:rPr lang="en-US" altLang="zh-CN" sz="1600" dirty="0">
                <a:latin typeface="Microsoft YaHei Light" panose="020B0502040204020203" pitchFamily="34" charset="-122"/>
                <a:ea typeface="Microsoft YaHei Light" panose="020B0502040204020203" pitchFamily="34" charset="-122"/>
              </a:rPr>
              <a:t>4+2</a:t>
            </a:r>
            <a:r>
              <a:rPr lang="zh-CN" altLang="en-US" sz="1600" dirty="0">
                <a:latin typeface="Microsoft YaHei Light" panose="020B0502040204020203" pitchFamily="34" charset="-122"/>
                <a:ea typeface="Microsoft YaHei Light" panose="020B0502040204020203" pitchFamily="34" charset="-122"/>
              </a:rPr>
              <a:t>项目费用：</a:t>
            </a:r>
            <a:r>
              <a:rPr lang="en-US" altLang="zh-CN" sz="1600" dirty="0">
                <a:latin typeface="Microsoft YaHei Light" panose="020B0502040204020203" pitchFamily="34" charset="-122"/>
                <a:ea typeface="Microsoft YaHei Light" panose="020B0502040204020203" pitchFamily="34" charset="-122"/>
              </a:rPr>
              <a:t>9500</a:t>
            </a:r>
            <a:r>
              <a:rPr lang="zh-CN" altLang="en-US" sz="1600" dirty="0">
                <a:latin typeface="Microsoft YaHei Light" panose="020B0502040204020203" pitchFamily="34" charset="-122"/>
                <a:ea typeface="Microsoft YaHei Light" panose="020B0502040204020203" pitchFamily="34" charset="-122"/>
              </a:rPr>
              <a:t>欧元</a:t>
            </a:r>
            <a:endParaRPr lang="en-CN" sz="1600" dirty="0">
              <a:latin typeface="Microsoft YaHei Light" panose="020B0502040204020203" pitchFamily="34" charset="-122"/>
              <a:ea typeface="Microsoft YaHei Light" panose="020B0502040204020203" pitchFamily="34" charset="-122"/>
            </a:endParaRPr>
          </a:p>
        </p:txBody>
      </p:sp>
      <p:pic>
        <p:nvPicPr>
          <p:cNvPr id="15" name="Picture 14">
            <a:extLst>
              <a:ext uri="{FF2B5EF4-FFF2-40B4-BE49-F238E27FC236}">
                <a16:creationId xmlns:a16="http://schemas.microsoft.com/office/drawing/2014/main" id="{8FD0D003-9094-F24F-2F3F-9104654B55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02" y="5233469"/>
            <a:ext cx="610318" cy="610318"/>
          </a:xfrm>
          <a:prstGeom prst="rect">
            <a:avLst/>
          </a:prstGeom>
        </p:spPr>
      </p:pic>
    </p:spTree>
    <p:extLst>
      <p:ext uri="{BB962C8B-B14F-4D97-AF65-F5344CB8AC3E}">
        <p14:creationId xmlns:p14="http://schemas.microsoft.com/office/powerpoint/2010/main" val="290825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p:cNvSpPr>
          <p:nvPr/>
        </p:nvSpPr>
        <p:spPr bwMode="auto">
          <a:xfrm>
            <a:off x="358809" y="375737"/>
            <a:ext cx="1179977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lnSpc>
                <a:spcPct val="90000"/>
              </a:lnSpc>
            </a:pPr>
            <a:r>
              <a:rPr kumimoji="1" lang="zh-CN" altLang="en-US" sz="2400"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亚琛工大重要基础课</a:t>
            </a:r>
            <a:endParaRPr kumimoji="1" lang="zh-CN" altLang="en-US" sz="2400" dirty="0">
              <a:latin typeface="Microsoft YaHei" panose="020B0503020204020204" pitchFamily="34" charset="-122"/>
              <a:ea typeface="Microsoft YaHei" panose="020B0503020204020204" pitchFamily="34" charset="-122"/>
              <a:cs typeface="楷体"/>
            </a:endParaRPr>
          </a:p>
        </p:txBody>
      </p:sp>
      <p:sp>
        <p:nvSpPr>
          <p:cNvPr id="2" name="文本框 1">
            <a:extLst>
              <a:ext uri="{FF2B5EF4-FFF2-40B4-BE49-F238E27FC236}">
                <a16:creationId xmlns:a16="http://schemas.microsoft.com/office/drawing/2014/main" id="{3E8D33CC-B67B-5304-A870-ED00B83F99A3}"/>
              </a:ext>
            </a:extLst>
          </p:cNvPr>
          <p:cNvSpPr txBox="1"/>
          <p:nvPr/>
        </p:nvSpPr>
        <p:spPr>
          <a:xfrm>
            <a:off x="358809" y="1034496"/>
            <a:ext cx="4511456" cy="2050946"/>
          </a:xfrm>
          <a:prstGeom prst="rect">
            <a:avLst/>
          </a:prstGeom>
          <a:noFill/>
        </p:spPr>
        <p:txBody>
          <a:bodyPr wrap="square" rtlCol="0">
            <a:spAutoFit/>
          </a:bodyPr>
          <a:lstStyle/>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学生根据本科专业及硕士专业志愿，修读</a:t>
            </a:r>
            <a:r>
              <a:rPr lang="en-US" altLang="zh-CN" sz="1600" dirty="0">
                <a:latin typeface="Microsoft YaHei Light" panose="020B0502040204020203" pitchFamily="34" charset="-122"/>
                <a:ea typeface="Microsoft YaHei Light" panose="020B0502040204020203" pitchFamily="34" charset="-122"/>
                <a:cs typeface="楷体"/>
              </a:rPr>
              <a:t>5</a:t>
            </a:r>
            <a:r>
              <a:rPr lang="zh-CN" altLang="en-US" sz="1600" dirty="0">
                <a:latin typeface="Microsoft YaHei Light" panose="020B0502040204020203" pitchFamily="34" charset="-122"/>
                <a:ea typeface="Microsoft YaHei Light" panose="020B0502040204020203" pitchFamily="34" charset="-122"/>
                <a:cs typeface="楷体"/>
              </a:rPr>
              <a:t>门课程，对应约</a:t>
            </a:r>
            <a:r>
              <a:rPr lang="en-US" altLang="zh-CN" sz="1600" dirty="0">
                <a:latin typeface="Microsoft YaHei Light" panose="020B0502040204020203" pitchFamily="34" charset="-122"/>
                <a:ea typeface="Microsoft YaHei Light" panose="020B0502040204020203" pitchFamily="34" charset="-122"/>
                <a:cs typeface="楷体"/>
              </a:rPr>
              <a:t>30</a:t>
            </a:r>
            <a:r>
              <a:rPr lang="zh-CN" altLang="en-US" sz="1600" dirty="0">
                <a:latin typeface="Microsoft YaHei Light" panose="020B0502040204020203" pitchFamily="34" charset="-122"/>
                <a:ea typeface="Microsoft YaHei Light" panose="020B0502040204020203" pitchFamily="34" charset="-122"/>
                <a:cs typeface="楷体"/>
              </a:rPr>
              <a:t>个学分（</a:t>
            </a:r>
            <a:r>
              <a:rPr lang="en-US" altLang="zh-CN" sz="1600" dirty="0">
                <a:latin typeface="Microsoft YaHei Light" panose="020B0502040204020203" pitchFamily="34" charset="-122"/>
                <a:ea typeface="Microsoft YaHei Light" panose="020B0502040204020203" pitchFamily="34" charset="-122"/>
                <a:cs typeface="楷体"/>
              </a:rPr>
              <a:t>ECTS</a:t>
            </a:r>
            <a:r>
              <a:rPr lang="zh-CN" altLang="en-US" sz="1600" dirty="0">
                <a:latin typeface="Microsoft YaHei Light" panose="020B0502040204020203" pitchFamily="34" charset="-122"/>
                <a:ea typeface="Microsoft YaHei Light" panose="020B0502040204020203" pitchFamily="34" charset="-122"/>
                <a:cs typeface="楷体"/>
              </a:rPr>
              <a:t>）；</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申请者资质审核将结合申请者本科就读专业和硕士专业志愿，确定学生需要修读的课程；</a:t>
            </a:r>
            <a:endParaRPr lang="en-US" altLang="zh-CN" sz="1600" dirty="0">
              <a:latin typeface="Microsoft YaHei Light" panose="020B0502040204020203" pitchFamily="34" charset="-122"/>
              <a:ea typeface="Microsoft YaHei Light" panose="020B0502040204020203" pitchFamily="34" charset="-122"/>
              <a:cs typeface="楷体"/>
            </a:endParaRPr>
          </a:p>
          <a:p>
            <a:pPr>
              <a:lnSpc>
                <a:spcPct val="150000"/>
              </a:lnSpc>
              <a:spcAft>
                <a:spcPts val="600"/>
              </a:spcAft>
            </a:pPr>
            <a:r>
              <a:rPr lang="zh-CN" altLang="en-US" sz="1600" dirty="0">
                <a:latin typeface="Microsoft YaHei Light" panose="020B0502040204020203" pitchFamily="34" charset="-122"/>
                <a:ea typeface="Microsoft YaHei Light" panose="020B0502040204020203" pitchFamily="34" charset="-122"/>
                <a:cs typeface="楷体"/>
              </a:rPr>
              <a:t>录取进入项目后将提供选课指导。</a:t>
            </a:r>
            <a:endParaRPr lang="en-US" altLang="zh-CN" sz="1600" dirty="0">
              <a:latin typeface="Microsoft YaHei Light" panose="020B0502040204020203" pitchFamily="34" charset="-122"/>
              <a:ea typeface="Microsoft YaHei Light" panose="020B0502040204020203" pitchFamily="34" charset="-122"/>
              <a:cs typeface="楷体"/>
            </a:endParaRPr>
          </a:p>
        </p:txBody>
      </p:sp>
      <p:graphicFrame>
        <p:nvGraphicFramePr>
          <p:cNvPr id="4" name="Table 3">
            <a:extLst>
              <a:ext uri="{FF2B5EF4-FFF2-40B4-BE49-F238E27FC236}">
                <a16:creationId xmlns:a16="http://schemas.microsoft.com/office/drawing/2014/main" id="{36A6B41B-A473-E952-624E-4014B76C9793}"/>
              </a:ext>
            </a:extLst>
          </p:cNvPr>
          <p:cNvGraphicFramePr>
            <a:graphicFrameLocks noGrp="1"/>
          </p:cNvGraphicFramePr>
          <p:nvPr>
            <p:extLst/>
          </p:nvPr>
        </p:nvGraphicFramePr>
        <p:xfrm>
          <a:off x="5388430" y="909000"/>
          <a:ext cx="6462626" cy="5062947"/>
        </p:xfrm>
        <a:graphic>
          <a:graphicData uri="http://schemas.openxmlformats.org/drawingml/2006/table">
            <a:tbl>
              <a:tblPr firstRow="1" firstCol="1" bandRow="1">
                <a:tableStyleId>{5C22544A-7EE6-4342-B048-85BDC9FD1C3A}</a:tableStyleId>
              </a:tblPr>
              <a:tblGrid>
                <a:gridCol w="2329506">
                  <a:extLst>
                    <a:ext uri="{9D8B030D-6E8A-4147-A177-3AD203B41FA5}">
                      <a16:colId xmlns:a16="http://schemas.microsoft.com/office/drawing/2014/main" val="2698494215"/>
                    </a:ext>
                  </a:extLst>
                </a:gridCol>
                <a:gridCol w="897174">
                  <a:extLst>
                    <a:ext uri="{9D8B030D-6E8A-4147-A177-3AD203B41FA5}">
                      <a16:colId xmlns:a16="http://schemas.microsoft.com/office/drawing/2014/main" val="2644819825"/>
                    </a:ext>
                  </a:extLst>
                </a:gridCol>
                <a:gridCol w="3235946">
                  <a:extLst>
                    <a:ext uri="{9D8B030D-6E8A-4147-A177-3AD203B41FA5}">
                      <a16:colId xmlns:a16="http://schemas.microsoft.com/office/drawing/2014/main" val="2799305020"/>
                    </a:ext>
                  </a:extLst>
                </a:gridCol>
              </a:tblGrid>
              <a:tr h="301558">
                <a:tc>
                  <a:txBody>
                    <a:bodyPr/>
                    <a:lstStyle/>
                    <a:p>
                      <a:pPr>
                        <a:lnSpc>
                          <a:spcPts val="2800"/>
                        </a:lnSpc>
                        <a:spcAft>
                          <a:spcPts val="600"/>
                        </a:spcAft>
                      </a:pPr>
                      <a:r>
                        <a:rPr lang="zh-CN" sz="1400" b="1" i="0" dirty="0">
                          <a:solidFill>
                            <a:schemeClr val="bg1"/>
                          </a:solidFill>
                          <a:effectLst/>
                          <a:latin typeface="Microsoft YaHei" panose="020B0503020204020204" pitchFamily="34" charset="-122"/>
                          <a:ea typeface="Microsoft YaHei" panose="020B0503020204020204" pitchFamily="34" charset="-122"/>
                        </a:rPr>
                        <a:t>课程</a:t>
                      </a:r>
                      <a:endParaRPr lang="en-CN" sz="1400" b="1" i="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33142" marR="531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9F"/>
                    </a:solidFill>
                  </a:tcPr>
                </a:tc>
                <a:tc>
                  <a:txBody>
                    <a:bodyPr/>
                    <a:lstStyle/>
                    <a:p>
                      <a:pPr algn="ctr">
                        <a:lnSpc>
                          <a:spcPts val="2800"/>
                        </a:lnSpc>
                        <a:spcAft>
                          <a:spcPts val="600"/>
                        </a:spcAft>
                      </a:pPr>
                      <a:r>
                        <a:rPr lang="zh-CN" sz="1400" b="1" i="0" dirty="0">
                          <a:solidFill>
                            <a:schemeClr val="bg1"/>
                          </a:solidFill>
                          <a:effectLst/>
                          <a:latin typeface="Microsoft YaHei" panose="020B0503020204020204" pitchFamily="34" charset="-122"/>
                          <a:ea typeface="Microsoft YaHei" panose="020B0503020204020204" pitchFamily="34" charset="-122"/>
                        </a:rPr>
                        <a:t>学分</a:t>
                      </a:r>
                      <a:endParaRPr lang="en-CN" sz="1400" b="1" i="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53142" marR="531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9F"/>
                    </a:solidFill>
                  </a:tcPr>
                </a:tc>
                <a:tc>
                  <a:txBody>
                    <a:bodyPr/>
                    <a:lstStyle/>
                    <a:p>
                      <a:pPr>
                        <a:lnSpc>
                          <a:spcPts val="2800"/>
                        </a:lnSpc>
                        <a:spcAft>
                          <a:spcPts val="600"/>
                        </a:spcAft>
                      </a:pPr>
                      <a:r>
                        <a:rPr lang="zh-CN" altLang="en-US" sz="1400" b="1" i="0" dirty="0">
                          <a:solidFill>
                            <a:schemeClr val="bg1"/>
                          </a:solidFill>
                          <a:effectLst/>
                          <a:latin typeface="Microsoft YaHei" panose="020B0503020204020204" pitchFamily="34" charset="-122"/>
                          <a:ea typeface="Microsoft YaHei" panose="020B0503020204020204" pitchFamily="34" charset="-122"/>
                        </a:rPr>
                        <a:t>执教</a:t>
                      </a:r>
                      <a:r>
                        <a:rPr lang="zh-CN" sz="1400" b="1" i="0" dirty="0">
                          <a:solidFill>
                            <a:schemeClr val="bg1"/>
                          </a:solidFill>
                          <a:effectLst/>
                          <a:latin typeface="Microsoft YaHei" panose="020B0503020204020204" pitchFamily="34" charset="-122"/>
                          <a:ea typeface="Microsoft YaHei" panose="020B0503020204020204" pitchFamily="34" charset="-122"/>
                        </a:rPr>
                        <a:t>单位</a:t>
                      </a:r>
                      <a:endParaRPr lang="en-CN" sz="1400" b="1" i="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33142" marR="531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9F"/>
                    </a:solidFill>
                  </a:tcPr>
                </a:tc>
                <a:extLst>
                  <a:ext uri="{0D108BD9-81ED-4DB2-BD59-A6C34878D82A}">
                    <a16:rowId xmlns:a16="http://schemas.microsoft.com/office/drawing/2014/main" val="2309507641"/>
                  </a:ext>
                </a:extLst>
              </a:tr>
              <a:tr h="328728">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高等数学</a:t>
                      </a:r>
                      <a:r>
                        <a:rPr lang="en-US" sz="1200" b="0" i="0" dirty="0">
                          <a:solidFill>
                            <a:schemeClr val="tx1"/>
                          </a:solidFill>
                          <a:effectLst/>
                          <a:latin typeface="Microsoft YaHei Light" panose="020B0502040204020203" pitchFamily="34" charset="-122"/>
                          <a:ea typeface="Microsoft YaHei Light" panose="020B0502040204020203" pitchFamily="34" charset="-122"/>
                        </a:rPr>
                        <a:t>III</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7</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a:t>
                      </a:r>
                      <a:r>
                        <a:rPr lang="zh-CN" altLang="en-US" sz="1200" b="0" i="0" dirty="0">
                          <a:solidFill>
                            <a:schemeClr val="tx1"/>
                          </a:solidFill>
                          <a:effectLst/>
                          <a:latin typeface="Microsoft YaHei Light" panose="020B0502040204020203" pitchFamily="34" charset="-122"/>
                          <a:ea typeface="Microsoft YaHei Light" panose="020B0502040204020203" pitchFamily="34" charset="-122"/>
                        </a:rPr>
                        <a:t>应用分析研究所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9384401"/>
                  </a:ext>
                </a:extLst>
              </a:tr>
              <a:tr h="345306">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机械设计</a:t>
                      </a:r>
                      <a:r>
                        <a:rPr lang="en-US" sz="1200" b="0" i="0" dirty="0">
                          <a:solidFill>
                            <a:schemeClr val="tx1"/>
                          </a:solidFill>
                          <a:effectLst/>
                          <a:latin typeface="Microsoft YaHei Light" panose="020B0502040204020203" pitchFamily="34" charset="-122"/>
                          <a:ea typeface="Microsoft YaHei Light" panose="020B0502040204020203" pitchFamily="34" charset="-122"/>
                        </a:rPr>
                        <a:t>II</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5.5</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亚琛工大机械设计与机器人研究所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8607709"/>
                  </a:ext>
                </a:extLst>
              </a:tr>
              <a:tr h="354125">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工程力学</a:t>
                      </a:r>
                      <a:r>
                        <a:rPr lang="en-US" sz="1200" b="0" i="0" dirty="0">
                          <a:solidFill>
                            <a:schemeClr val="tx1"/>
                          </a:solidFill>
                          <a:effectLst/>
                          <a:latin typeface="Microsoft YaHei Light" panose="020B0502040204020203" pitchFamily="34" charset="-122"/>
                          <a:ea typeface="Microsoft YaHei Light" panose="020B0502040204020203" pitchFamily="34" charset="-122"/>
                        </a:rPr>
                        <a:t>III</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8</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亚琛工大通用力学研究所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631911"/>
                  </a:ext>
                </a:extLst>
              </a:tr>
              <a:tr h="327598">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工程力学</a:t>
                      </a:r>
                      <a:r>
                        <a:rPr lang="en-US" sz="1200" b="0" i="0" dirty="0">
                          <a:solidFill>
                            <a:schemeClr val="tx1"/>
                          </a:solidFill>
                          <a:effectLst/>
                          <a:latin typeface="Microsoft YaHei Light" panose="020B0502040204020203" pitchFamily="34" charset="-122"/>
                          <a:ea typeface="Microsoft YaHei Light" panose="020B0502040204020203" pitchFamily="34" charset="-122"/>
                        </a:rPr>
                        <a:t>II</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7</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亚琛工大通用力学研究所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109802"/>
                  </a:ext>
                </a:extLst>
              </a:tr>
              <a:tr h="327583">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机器人机构设计与运动学</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6</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亚琛工大机械设计与机器人研究所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7054563"/>
                  </a:ext>
                </a:extLst>
              </a:tr>
              <a:tr h="336420">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热力学</a:t>
                      </a:r>
                      <a:r>
                        <a:rPr lang="en-US" altLang="zh-CN" sz="1200" b="0" i="0" dirty="0">
                          <a:solidFill>
                            <a:schemeClr val="tx1"/>
                          </a:solidFill>
                          <a:effectLst/>
                          <a:latin typeface="Microsoft YaHei Light" panose="020B0502040204020203" pitchFamily="34" charset="-122"/>
                          <a:ea typeface="Microsoft YaHei Light" panose="020B0502040204020203" pitchFamily="34" charset="-122"/>
                        </a:rPr>
                        <a:t>I</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altLang="zh-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4</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亚琛工大燃烧技术研究所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487208"/>
                  </a:ext>
                </a:extLst>
              </a:tr>
              <a:tr h="345306">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控制系统基础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4</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亚琛工大亥姆霍兹生物医疗技术研究所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7790408"/>
                  </a:ext>
                </a:extLst>
              </a:tr>
              <a:tr h="309874">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结构分析基础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6</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亚琛工大结构分析与动力学研究所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769437"/>
                  </a:ext>
                </a:extLst>
              </a:tr>
              <a:tr h="327583">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结构安全与一般设计概念</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6</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亚琛工大风力与地震工程研究所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7942042"/>
                  </a:ext>
                </a:extLst>
              </a:tr>
              <a:tr h="284140">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建筑信息建模</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200" b="0" i="0" dirty="0">
                          <a:solidFill>
                            <a:schemeClr val="tx1"/>
                          </a:solidFill>
                          <a:effectLst/>
                          <a:latin typeface="Microsoft YaHei Light" panose="020B0502040204020203" pitchFamily="34" charset="-122"/>
                          <a:ea typeface="Microsoft YaHei Light" panose="020B0502040204020203" pitchFamily="34" charset="-122"/>
                        </a:rPr>
                        <a:t>4</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CN" sz="1200" b="0" i="0" dirty="0">
                          <a:solidFill>
                            <a:schemeClr val="tx1"/>
                          </a:solidFill>
                          <a:effectLst/>
                          <a:latin typeface="Microsoft YaHei Light" panose="020B0502040204020203" pitchFamily="34" charset="-122"/>
                          <a:ea typeface="Microsoft YaHei Light" panose="020B0502040204020203" pitchFamily="34" charset="-122"/>
                        </a:rPr>
                        <a:t>亚琛工大风力与地震工程研究所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763191"/>
                  </a:ext>
                </a:extLst>
              </a:tr>
              <a:tr h="284124">
                <a:tc>
                  <a:txBody>
                    <a:bodyPr/>
                    <a:lstStyle/>
                    <a:p>
                      <a:pPr algn="l">
                        <a:lnSpc>
                          <a:spcPct val="100000"/>
                        </a:lnSpc>
                        <a:spcAft>
                          <a:spcPts val="0"/>
                        </a:spcAft>
                      </a:pPr>
                      <a:r>
                        <a:rPr lang="zh-CN" altLang="en-US"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工程与数据方向应用数学</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altLang="zh-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2</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亚琛工大</a:t>
                      </a:r>
                      <a:r>
                        <a:rPr lang="zh-CN" altLang="en-US"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电力电子与电气驱动研究所</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069983"/>
                  </a:ext>
                </a:extLst>
              </a:tr>
              <a:tr h="284140">
                <a:tc>
                  <a:txBody>
                    <a:bodyPr/>
                    <a:lstStyle/>
                    <a:p>
                      <a:pPr algn="l">
                        <a:lnSpc>
                          <a:spcPct val="100000"/>
                        </a:lnSpc>
                        <a:spcAft>
                          <a:spcPts val="0"/>
                        </a:spcAft>
                      </a:pPr>
                      <a:r>
                        <a:rPr lang="zh-CN" altLang="en-US"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化学基础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altLang="zh-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5</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亚琛工大无机化学研究所</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5737552"/>
                  </a:ext>
                </a:extLst>
              </a:tr>
              <a:tr h="284140">
                <a:tc>
                  <a:txBody>
                    <a:bodyPr/>
                    <a:lstStyle/>
                    <a:p>
                      <a:pPr algn="l">
                        <a:lnSpc>
                          <a:spcPct val="100000"/>
                        </a:lnSpc>
                        <a:spcAft>
                          <a:spcPts val="0"/>
                        </a:spcAft>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电气工程基础</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altLang="zh-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2</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亚琛工大</a:t>
                      </a:r>
                      <a:r>
                        <a:rPr lang="zh-CN" altLang="en-US"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电力电子与电气驱动研究所</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0616636"/>
                  </a:ext>
                </a:extLst>
              </a:tr>
              <a:tr h="284140">
                <a:tc>
                  <a:txBody>
                    <a:bodyPr/>
                    <a:lstStyle/>
                    <a:p>
                      <a:pPr algn="l">
                        <a:lnSpc>
                          <a:spcPct val="100000"/>
                        </a:lnSpc>
                        <a:spcAft>
                          <a:spcPts val="0"/>
                        </a:spcAft>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信息技术基础</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altLang="zh-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2</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亚琛工大</a:t>
                      </a:r>
                      <a:r>
                        <a:rPr lang="zh-CN" altLang="en-US"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电力电子与电气驱动研究所</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415549"/>
                  </a:ext>
                </a:extLst>
              </a:tr>
              <a:tr h="284140">
                <a:tc>
                  <a:txBody>
                    <a:bodyPr/>
                    <a:lstStyle/>
                    <a:p>
                      <a:pPr algn="l">
                        <a:lnSpc>
                          <a:spcPct val="100000"/>
                        </a:lnSpc>
                        <a:spcAft>
                          <a:spcPts val="0"/>
                        </a:spcAft>
                      </a:pPr>
                      <a:r>
                        <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工程力学I</a:t>
                      </a: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altLang="zh-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rPr>
                        <a:t>7</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5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chemeClr val="tx1"/>
                          </a:solidFill>
                          <a:effectLst/>
                          <a:latin typeface="Microsoft YaHei Light" panose="020B0502040204020203" pitchFamily="34" charset="-122"/>
                          <a:ea typeface="Microsoft YaHei Light" panose="020B0502040204020203" pitchFamily="34" charset="-122"/>
                        </a:rPr>
                        <a:t>亚琛工大通用力学研究所</a:t>
                      </a:r>
                      <a:endParaRPr lang="en-CN" sz="1200" b="0" i="0" dirty="0">
                        <a:solidFill>
                          <a:schemeClr val="tx1"/>
                        </a:solidFill>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233142"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448884"/>
                  </a:ext>
                </a:extLst>
              </a:tr>
            </a:tbl>
          </a:graphicData>
        </a:graphic>
      </p:graphicFrame>
      <p:sp>
        <p:nvSpPr>
          <p:cNvPr id="19" name="Textfeld 6">
            <a:extLst>
              <a:ext uri="{FF2B5EF4-FFF2-40B4-BE49-F238E27FC236}">
                <a16:creationId xmlns:a16="http://schemas.microsoft.com/office/drawing/2014/main" id="{620955CB-DB84-5FDC-29F5-8A59DE53A02E}"/>
              </a:ext>
            </a:extLst>
          </p:cNvPr>
          <p:cNvSpPr txBox="1"/>
          <p:nvPr/>
        </p:nvSpPr>
        <p:spPr>
          <a:xfrm>
            <a:off x="340943" y="3526005"/>
            <a:ext cx="4511456" cy="229749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buClr>
                <a:srgbClr val="F6A80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亚琛工大本科课程，教学与考试水平一致</a:t>
            </a:r>
          </a:p>
          <a:p>
            <a:pPr marL="285750" indent="-285750">
              <a:lnSpc>
                <a:spcPct val="150000"/>
              </a:lnSpc>
              <a:buClr>
                <a:srgbClr val="F6A80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符合欧洲学分转换系统（</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ECTS</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）标准</a:t>
            </a:r>
          </a:p>
          <a:p>
            <a:pPr marL="285750" indent="-285750">
              <a:lnSpc>
                <a:spcPct val="150000"/>
              </a:lnSpc>
              <a:buClr>
                <a:srgbClr val="F6A80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每年</a:t>
            </a:r>
            <a:r>
              <a:rPr kumimoji="1" lang="en-US" altLang="zh-CN" sz="1600" dirty="0">
                <a:solidFill>
                  <a:schemeClr val="tx1"/>
                </a:solidFill>
                <a:latin typeface="Microsoft YaHei Light" panose="020B0502040204020203" pitchFamily="34" charset="-122"/>
                <a:ea typeface="Microsoft YaHei Light" panose="020B0502040204020203" pitchFamily="34" charset="-122"/>
              </a:rPr>
              <a:t>7-11</a:t>
            </a:r>
            <a:r>
              <a:rPr kumimoji="1" lang="zh-CN" altLang="en-US" sz="1600" dirty="0">
                <a:solidFill>
                  <a:schemeClr val="tx1"/>
                </a:solidFill>
                <a:latin typeface="Microsoft YaHei Light" panose="020B0502040204020203" pitchFamily="34" charset="-122"/>
                <a:ea typeface="Microsoft YaHei Light" panose="020B0502040204020203" pitchFamily="34" charset="-122"/>
              </a:rPr>
              <a:t>月线上教学（英语）</a:t>
            </a:r>
            <a:endParaRPr kumimoji="1" lang="de-DE" altLang="zh-CN" sz="1600" dirty="0">
              <a:solidFill>
                <a:schemeClr val="tx1"/>
              </a:solidFill>
              <a:latin typeface="Microsoft YaHei Light" panose="020B0502040204020203" pitchFamily="34" charset="-122"/>
              <a:ea typeface="Microsoft YaHei Light" panose="020B0502040204020203" pitchFamily="34" charset="-122"/>
            </a:endParaRPr>
          </a:p>
          <a:p>
            <a:pPr marL="285750" indent="-285750">
              <a:lnSpc>
                <a:spcPct val="150000"/>
              </a:lnSpc>
              <a:buClr>
                <a:srgbClr val="F6A800"/>
              </a:buClr>
              <a:buSzPct val="70000"/>
              <a:buFont typeface="Wingdings 3" panose="05040102010807070707" pitchFamily="18" charset="2"/>
              <a:buChar char="u"/>
            </a:pPr>
            <a:r>
              <a:rPr kumimoji="1" lang="zh-CN" altLang="en-US" sz="1600" dirty="0">
                <a:solidFill>
                  <a:schemeClr val="tx1"/>
                </a:solidFill>
                <a:latin typeface="Microsoft YaHei Light" panose="020B0502040204020203" pitchFamily="34" charset="-122"/>
                <a:ea typeface="Microsoft YaHei Light" panose="020B0502040204020203" pitchFamily="34" charset="-122"/>
              </a:rPr>
              <a:t>通过考试获得亚琛工大官方课程证书，包含</a:t>
            </a:r>
            <a:r>
              <a:rPr kumimoji="1" lang="zh-CN" altLang="en-US" sz="1600" dirty="0">
                <a:latin typeface="Microsoft YaHei Light" panose="020B0502040204020203" pitchFamily="34" charset="-122"/>
                <a:ea typeface="Microsoft YaHei Light" panose="020B0502040204020203" pitchFamily="34" charset="-122"/>
                <a:cs typeface="楷体"/>
              </a:rPr>
              <a:t>课程、学分</a:t>
            </a:r>
            <a:r>
              <a:rPr kumimoji="1" lang="en-US" altLang="zh-CN" sz="1600" dirty="0">
                <a:latin typeface="Microsoft YaHei Light" panose="020B0502040204020203" pitchFamily="34" charset="-122"/>
                <a:ea typeface="Microsoft YaHei Light" panose="020B0502040204020203" pitchFamily="34" charset="-122"/>
                <a:cs typeface="楷体"/>
              </a:rPr>
              <a:t>/</a:t>
            </a:r>
            <a:r>
              <a:rPr kumimoji="1" lang="zh-CN" altLang="en-US" sz="1600" dirty="0">
                <a:latin typeface="Microsoft YaHei Light" panose="020B0502040204020203" pitchFamily="34" charset="-122"/>
                <a:ea typeface="Microsoft YaHei Light" panose="020B0502040204020203" pitchFamily="34" charset="-122"/>
                <a:cs typeface="楷体"/>
              </a:rPr>
              <a:t>课时、分数、课程内容描述等内容；</a:t>
            </a:r>
            <a:r>
              <a:rPr kumimoji="1" lang="zh-CN" altLang="en-US" sz="1600" b="1" dirty="0">
                <a:solidFill>
                  <a:srgbClr val="C00000"/>
                </a:solidFill>
                <a:latin typeface="Microsoft YaHei Light" panose="020B0502040204020203" pitchFamily="34" charset="-122"/>
                <a:ea typeface="Microsoft YaHei Light" panose="020B0502040204020203" pitchFamily="34" charset="-122"/>
                <a:cs typeface="楷体"/>
              </a:rPr>
              <a:t>该证书在全德乃至全球范围内得到认可</a:t>
            </a:r>
            <a:endParaRPr kumimoji="1" lang="zh-CN" altLang="en-US" sz="1600" i="1" dirty="0">
              <a:solidFill>
                <a:srgbClr val="C00000"/>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1904579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p:cNvSpPr>
          <p:nvPr/>
        </p:nvSpPr>
        <p:spPr bwMode="auto">
          <a:xfrm>
            <a:off x="358809" y="375737"/>
            <a:ext cx="1179977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lnSpc>
                <a:spcPct val="90000"/>
              </a:lnSpc>
            </a:pPr>
            <a:r>
              <a:rPr kumimoji="1" lang="zh-CN" altLang="en-US" sz="2400" dirty="0">
                <a:solidFill>
                  <a:schemeClr val="tx2"/>
                </a:solidFill>
                <a:latin typeface="Microsoft YaHei" panose="020B0503020204020204" pitchFamily="34" charset="-122"/>
                <a:ea typeface="Microsoft YaHei" panose="020B0503020204020204" pitchFamily="34" charset="-122"/>
                <a:cs typeface="Arial" panose="020B0604020202020204" pitchFamily="34" charset="0"/>
              </a:rPr>
              <a:t>奖学金及其他服务</a:t>
            </a:r>
          </a:p>
        </p:txBody>
      </p:sp>
      <p:sp>
        <p:nvSpPr>
          <p:cNvPr id="6" name="Rechteck 2">
            <a:extLst>
              <a:ext uri="{FF2B5EF4-FFF2-40B4-BE49-F238E27FC236}">
                <a16:creationId xmlns:a16="http://schemas.microsoft.com/office/drawing/2014/main" id="{85391191-479A-4F6F-BBB3-D4DC3879997C}"/>
              </a:ext>
            </a:extLst>
          </p:cNvPr>
          <p:cNvSpPr/>
          <p:nvPr/>
        </p:nvSpPr>
        <p:spPr>
          <a:xfrm>
            <a:off x="1970915" y="4257850"/>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2" name="Rechteck 6">
            <a:extLst>
              <a:ext uri="{FF2B5EF4-FFF2-40B4-BE49-F238E27FC236}">
                <a16:creationId xmlns:a16="http://schemas.microsoft.com/office/drawing/2014/main" id="{777F8EAE-31AA-0BBF-0B2A-914CC564E185}"/>
              </a:ext>
            </a:extLst>
          </p:cNvPr>
          <p:cNvSpPr/>
          <p:nvPr/>
        </p:nvSpPr>
        <p:spPr>
          <a:xfrm>
            <a:off x="2568361" y="4011953"/>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3" name="Rechteck 8">
            <a:extLst>
              <a:ext uri="{FF2B5EF4-FFF2-40B4-BE49-F238E27FC236}">
                <a16:creationId xmlns:a16="http://schemas.microsoft.com/office/drawing/2014/main" id="{4112133A-4F94-8DFA-2F1C-2F06252E4AAB}"/>
              </a:ext>
            </a:extLst>
          </p:cNvPr>
          <p:cNvSpPr/>
          <p:nvPr/>
        </p:nvSpPr>
        <p:spPr>
          <a:xfrm>
            <a:off x="3164255" y="3778211"/>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4" name="Rechteck 9">
            <a:extLst>
              <a:ext uri="{FF2B5EF4-FFF2-40B4-BE49-F238E27FC236}">
                <a16:creationId xmlns:a16="http://schemas.microsoft.com/office/drawing/2014/main" id="{7469EAEC-27FF-4D69-AF3D-A2B2E1B57636}"/>
              </a:ext>
            </a:extLst>
          </p:cNvPr>
          <p:cNvSpPr/>
          <p:nvPr/>
        </p:nvSpPr>
        <p:spPr>
          <a:xfrm>
            <a:off x="3772601" y="3535119"/>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Rechteck 10">
            <a:extLst>
              <a:ext uri="{FF2B5EF4-FFF2-40B4-BE49-F238E27FC236}">
                <a16:creationId xmlns:a16="http://schemas.microsoft.com/office/drawing/2014/main" id="{EC60E416-4F37-ED7C-EEEB-27F765228516}"/>
              </a:ext>
            </a:extLst>
          </p:cNvPr>
          <p:cNvSpPr/>
          <p:nvPr/>
        </p:nvSpPr>
        <p:spPr>
          <a:xfrm>
            <a:off x="4391550" y="3308856"/>
            <a:ext cx="269272" cy="673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6" name="Rechteck 10">
            <a:extLst>
              <a:ext uri="{FF2B5EF4-FFF2-40B4-BE49-F238E27FC236}">
                <a16:creationId xmlns:a16="http://schemas.microsoft.com/office/drawing/2014/main" id="{B795BA26-334E-1E75-78A5-E5F53080B306}"/>
              </a:ext>
            </a:extLst>
          </p:cNvPr>
          <p:cNvSpPr/>
          <p:nvPr/>
        </p:nvSpPr>
        <p:spPr>
          <a:xfrm>
            <a:off x="358810" y="1056927"/>
            <a:ext cx="4880848" cy="526316"/>
          </a:xfrm>
          <a:prstGeom prst="rect">
            <a:avLst/>
          </a:prstGeom>
          <a:solidFill>
            <a:srgbClr val="F6A8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e-DE" dirty="0" err="1"/>
              <a:t>奖学金</a:t>
            </a:r>
            <a:endParaRPr lang="de-DE" dirty="0"/>
          </a:p>
        </p:txBody>
      </p:sp>
      <p:sp>
        <p:nvSpPr>
          <p:cNvPr id="17" name="Textfeld 6">
            <a:extLst>
              <a:ext uri="{FF2B5EF4-FFF2-40B4-BE49-F238E27FC236}">
                <a16:creationId xmlns:a16="http://schemas.microsoft.com/office/drawing/2014/main" id="{751F70E2-A229-4393-2EBF-4A757C4A9008}"/>
              </a:ext>
            </a:extLst>
          </p:cNvPr>
          <p:cNvSpPr txBox="1"/>
          <p:nvPr/>
        </p:nvSpPr>
        <p:spPr>
          <a:xfrm>
            <a:off x="358808" y="1678205"/>
            <a:ext cx="4860551" cy="429399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spcAft>
                <a:spcPts val="800"/>
              </a:spcAft>
              <a:buClr>
                <a:schemeClr val="accent5"/>
              </a:buClr>
              <a:buSzPct val="70000"/>
              <a:buFont typeface="Wingdings 3" panose="05040102010807070707" pitchFamily="18" charset="2"/>
              <a:buChar char="u"/>
            </a:pP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GEC</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a:t>
            </a: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(4+2</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a:t>
            </a: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a:t>
            </a:r>
            <a:r>
              <a:rPr lang="en-US" altLang="zh-CN" sz="1600" b="1" dirty="0">
                <a:solidFill>
                  <a:schemeClr val="tx1"/>
                </a:solidFill>
                <a:latin typeface="Microsoft YaHei Light" panose="020B0502040204020203" pitchFamily="34" charset="-122"/>
                <a:ea typeface="Microsoft YaHei Light" panose="020B0502040204020203" pitchFamily="34" charset="-122"/>
                <a:cs typeface="楷体"/>
              </a:rPr>
              <a:t>3+1+2)</a:t>
            </a: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 项目专属奖学金</a:t>
            </a:r>
            <a:endParaRPr lang="en-US" altLang="zh-CN" sz="1600" b="1" dirty="0">
              <a:solidFill>
                <a:schemeClr val="tx1"/>
              </a:solidFill>
              <a:latin typeface="Microsoft YaHei Light" panose="020B0502040204020203" pitchFamily="34" charset="-122"/>
              <a:ea typeface="Microsoft YaHei Light" panose="020B0502040204020203" pitchFamily="34" charset="-122"/>
              <a:cs typeface="楷体"/>
            </a:endParaRPr>
          </a:p>
          <a:p>
            <a:pPr>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杰出表现奖</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优秀学生奖</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明日之星奖（夏令营</a:t>
            </a:r>
            <a:r>
              <a:rPr lang="en-US" altLang="zh-CN" sz="1600" dirty="0">
                <a:solidFill>
                  <a:schemeClr val="tx1"/>
                </a:solidFill>
                <a:latin typeface="Microsoft YaHei Light" panose="020B0502040204020203" pitchFamily="34" charset="-122"/>
                <a:ea typeface="Microsoft YaHei Light" panose="020B0502040204020203" pitchFamily="34" charset="-122"/>
                <a:cs typeface="楷体"/>
              </a:rPr>
              <a:t>/</a:t>
            </a: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冬令营奖学金）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800"/>
              </a:spcAft>
              <a:buClr>
                <a:schemeClr val="accent5"/>
              </a:buClr>
              <a:buSzPct val="70000"/>
              <a:buFont typeface="Wingdings 3" panose="05040102010807070707" pitchFamily="18" charset="2"/>
              <a:buChar char="u"/>
            </a:pP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工程类硕士奖学金</a:t>
            </a:r>
            <a:endParaRPr lang="en-US" altLang="zh-CN" sz="1600" b="1"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女性工程师奖学金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最具潜力学生奖学金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en-US" altLang="zh-CN" sz="1600" dirty="0">
                <a:solidFill>
                  <a:schemeClr val="tx1"/>
                </a:solidFill>
                <a:latin typeface="Microsoft YaHei Light" panose="020B0502040204020203" pitchFamily="34" charset="-122"/>
                <a:ea typeface="Microsoft YaHei Light" panose="020B0502040204020203" pitchFamily="34" charset="-122"/>
                <a:cs typeface="楷体"/>
              </a:rPr>
              <a:t>	</a:t>
            </a: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合作高校优秀学生奖学金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800"/>
              </a:spcAft>
              <a:buClr>
                <a:schemeClr val="accent5"/>
              </a:buClr>
              <a:buSzPct val="70000"/>
              <a:buFont typeface="Wingdings 3" panose="05040102010807070707" pitchFamily="18" charset="2"/>
              <a:buChar char="u"/>
            </a:pPr>
            <a:r>
              <a:rPr lang="zh-CN" altLang="en-US" sz="1600" b="1" dirty="0">
                <a:solidFill>
                  <a:schemeClr val="tx1"/>
                </a:solidFill>
                <a:latin typeface="Microsoft YaHei Light" panose="020B0502040204020203" pitchFamily="34" charset="-122"/>
                <a:ea typeface="Microsoft YaHei Light" panose="020B0502040204020203" pitchFamily="34" charset="-122"/>
                <a:cs typeface="楷体"/>
              </a:rPr>
              <a:t>硕士学习期间奖学金</a:t>
            </a:r>
            <a:endParaRPr lang="en-US" altLang="zh-CN" sz="1600" b="1"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优秀学生奖学金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     优秀德语奖学金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301625" indent="-301625">
              <a:spcAft>
                <a:spcPts val="800"/>
              </a:spcAft>
              <a:buClr>
                <a:schemeClr val="accent5"/>
              </a:buClr>
              <a:buSzPct val="70000"/>
            </a:pPr>
            <a:r>
              <a:rPr lang="en-US" altLang="zh-CN" sz="1600" dirty="0">
                <a:solidFill>
                  <a:schemeClr val="tx1"/>
                </a:solidFill>
                <a:latin typeface="Microsoft YaHei Light" panose="020B0502040204020203" pitchFamily="34" charset="-122"/>
                <a:ea typeface="Microsoft YaHei Light" panose="020B0502040204020203" pitchFamily="34" charset="-122"/>
                <a:cs typeface="楷体"/>
              </a:rPr>
              <a:t>	</a:t>
            </a: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社会责任奖学金</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p:txBody>
      </p:sp>
      <p:sp>
        <p:nvSpPr>
          <p:cNvPr id="18" name="Textfeld 6">
            <a:extLst>
              <a:ext uri="{FF2B5EF4-FFF2-40B4-BE49-F238E27FC236}">
                <a16:creationId xmlns:a16="http://schemas.microsoft.com/office/drawing/2014/main" id="{14A584DD-48CD-7DC5-4288-A18B4A428E0C}"/>
              </a:ext>
            </a:extLst>
          </p:cNvPr>
          <p:cNvSpPr txBox="1"/>
          <p:nvPr/>
        </p:nvSpPr>
        <p:spPr>
          <a:xfrm>
            <a:off x="6952345" y="1689137"/>
            <a:ext cx="4642561" cy="171435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职业发展咨询</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就业信息平台</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工作职位申请建议、培训</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企业招聘会、企业工作营等活动</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出具推荐信、证明文件等</a:t>
            </a:r>
            <a:endParaRPr lang="en-US" altLang="zh-CN" sz="1700" dirty="0">
              <a:solidFill>
                <a:schemeClr val="tx1"/>
              </a:solidFill>
              <a:latin typeface="Microsoft YaHei Light" panose="020B0502040204020203" pitchFamily="34" charset="-122"/>
              <a:ea typeface="Microsoft YaHei Light" panose="020B0502040204020203" pitchFamily="34" charset="-122"/>
              <a:cs typeface="楷体"/>
            </a:endParaRPr>
          </a:p>
          <a:p>
            <a:pPr lvl="1">
              <a:spcAft>
                <a:spcPts val="1800"/>
              </a:spcAft>
              <a:buClr>
                <a:schemeClr val="accent5"/>
              </a:buClr>
              <a:buSzPct val="70000"/>
            </a:pPr>
            <a:endParaRPr lang="en-US" altLang="zh-CN" sz="1700" dirty="0">
              <a:solidFill>
                <a:schemeClr val="tx1"/>
              </a:solidFill>
              <a:latin typeface="Microsoft YaHei Light" panose="020B0502040204020203" pitchFamily="34" charset="-122"/>
              <a:ea typeface="Microsoft YaHei Light" panose="020B0502040204020203" pitchFamily="34" charset="-122"/>
              <a:cs typeface="楷体"/>
            </a:endParaRPr>
          </a:p>
        </p:txBody>
      </p:sp>
      <p:sp>
        <p:nvSpPr>
          <p:cNvPr id="19" name="Rechteck 10">
            <a:extLst>
              <a:ext uri="{FF2B5EF4-FFF2-40B4-BE49-F238E27FC236}">
                <a16:creationId xmlns:a16="http://schemas.microsoft.com/office/drawing/2014/main" id="{71FA1377-D0CD-F195-7840-5265C43E2914}"/>
              </a:ext>
            </a:extLst>
          </p:cNvPr>
          <p:cNvSpPr/>
          <p:nvPr/>
        </p:nvSpPr>
        <p:spPr>
          <a:xfrm>
            <a:off x="6972642" y="3681520"/>
            <a:ext cx="4642561" cy="526316"/>
          </a:xfrm>
          <a:prstGeom prst="rect">
            <a:avLst/>
          </a:prstGeom>
          <a:solidFill>
            <a:srgbClr val="F6A8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kumimoji="1" lang="zh-CN" altLang="en-US" dirty="0">
                <a:solidFill>
                  <a:schemeClr val="bg1"/>
                </a:solidFill>
                <a:latin typeface="Microsoft YaHei" panose="020B0503020204020204" pitchFamily="34" charset="-122"/>
                <a:ea typeface="Microsoft YaHei" panose="020B0503020204020204" pitchFamily="34" charset="-122"/>
                <a:cs typeface="楷体"/>
              </a:rPr>
              <a:t>硕士学生服务</a:t>
            </a:r>
          </a:p>
        </p:txBody>
      </p:sp>
      <p:sp>
        <p:nvSpPr>
          <p:cNvPr id="20" name="Rechteck 10">
            <a:extLst>
              <a:ext uri="{FF2B5EF4-FFF2-40B4-BE49-F238E27FC236}">
                <a16:creationId xmlns:a16="http://schemas.microsoft.com/office/drawing/2014/main" id="{60B46046-EF63-382F-D59F-906FFE03FC4A}"/>
              </a:ext>
            </a:extLst>
          </p:cNvPr>
          <p:cNvSpPr/>
          <p:nvPr/>
        </p:nvSpPr>
        <p:spPr>
          <a:xfrm>
            <a:off x="6952344" y="1069782"/>
            <a:ext cx="4642561" cy="526316"/>
          </a:xfrm>
          <a:prstGeom prst="rect">
            <a:avLst/>
          </a:prstGeom>
          <a:solidFill>
            <a:srgbClr val="F6A8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kumimoji="1" lang="zh-CN" altLang="en-US" dirty="0">
                <a:solidFill>
                  <a:schemeClr val="bg1"/>
                </a:solidFill>
                <a:latin typeface="Microsoft YaHei" panose="020B0503020204020204" pitchFamily="34" charset="-122"/>
                <a:ea typeface="Microsoft YaHei" panose="020B0503020204020204" pitchFamily="34" charset="-122"/>
                <a:cs typeface="楷体"/>
              </a:rPr>
              <a:t>职业发展中心</a:t>
            </a:r>
            <a:endParaRPr lang="de-DE" dirty="0">
              <a:solidFill>
                <a:schemeClr val="bg1"/>
              </a:solidFill>
            </a:endParaRPr>
          </a:p>
        </p:txBody>
      </p:sp>
      <p:sp>
        <p:nvSpPr>
          <p:cNvPr id="21" name="Textfeld 6">
            <a:extLst>
              <a:ext uri="{FF2B5EF4-FFF2-40B4-BE49-F238E27FC236}">
                <a16:creationId xmlns:a16="http://schemas.microsoft.com/office/drawing/2014/main" id="{A50DDD8E-F076-1287-3632-F4A1928B384D}"/>
              </a:ext>
            </a:extLst>
          </p:cNvPr>
          <p:cNvSpPr txBox="1"/>
          <p:nvPr/>
        </p:nvSpPr>
        <p:spPr>
          <a:xfrm>
            <a:off x="6952344" y="4257850"/>
            <a:ext cx="4462660" cy="171435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国际学生公寓</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签证、居留等行政事务支持</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硕士学习咨询</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校友网络</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600"/>
              </a:spcAft>
              <a:buClr>
                <a:schemeClr val="accent5"/>
              </a:buClr>
              <a:buSzPct val="70000"/>
              <a:buFont typeface="Arial" panose="020B0604020202020204" pitchFamily="34" charset="0"/>
              <a:buChar char="•"/>
            </a:pPr>
            <a:r>
              <a:rPr lang="zh-CN" altLang="en-US" sz="1600" dirty="0">
                <a:solidFill>
                  <a:schemeClr val="tx1"/>
                </a:solidFill>
                <a:latin typeface="Microsoft YaHei Light" panose="020B0502040204020203" pitchFamily="34" charset="-122"/>
                <a:ea typeface="Microsoft YaHei Light" panose="020B0502040204020203" pitchFamily="34" charset="-122"/>
                <a:cs typeface="楷体"/>
              </a:rPr>
              <a:t>社交、参观活动组织</a:t>
            </a:r>
            <a:endParaRPr lang="en-US" altLang="zh-CN" sz="1600" dirty="0">
              <a:solidFill>
                <a:schemeClr val="tx1"/>
              </a:solidFill>
              <a:latin typeface="Microsoft YaHei Light" panose="020B0502040204020203" pitchFamily="34" charset="-122"/>
              <a:ea typeface="Microsoft YaHei Light" panose="020B0502040204020203" pitchFamily="34" charset="-122"/>
              <a:cs typeface="楷体"/>
            </a:endParaRPr>
          </a:p>
          <a:p>
            <a:pPr marL="285750" indent="-285750">
              <a:spcAft>
                <a:spcPts val="1800"/>
              </a:spcAft>
              <a:buClr>
                <a:schemeClr val="accent5"/>
              </a:buClr>
              <a:buSzPct val="70000"/>
              <a:buFont typeface="Wingdings 3" panose="05040102010807070707" pitchFamily="18" charset="2"/>
              <a:buChar char="u"/>
            </a:pPr>
            <a:endParaRPr lang="en-US" altLang="zh-CN" sz="1700" b="1" dirty="0">
              <a:solidFill>
                <a:schemeClr val="tx1"/>
              </a:solidFill>
              <a:latin typeface="Microsoft YaHei Light" panose="020B0502040204020203" pitchFamily="34" charset="-122"/>
              <a:ea typeface="Microsoft YaHei Light" panose="020B0502040204020203" pitchFamily="34" charset="-122"/>
              <a:cs typeface="楷体"/>
            </a:endParaRPr>
          </a:p>
        </p:txBody>
      </p:sp>
    </p:spTree>
    <p:extLst>
      <p:ext uri="{BB962C8B-B14F-4D97-AF65-F5344CB8AC3E}">
        <p14:creationId xmlns:p14="http://schemas.microsoft.com/office/powerpoint/2010/main" val="4063320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亚琛工大国际硕士学位证书</a:t>
            </a:r>
          </a:p>
        </p:txBody>
      </p:sp>
      <p:pic>
        <p:nvPicPr>
          <p:cNvPr id="7" name="Picture 6" descr="Graphical user interface&#10;&#10;Description automatically generated">
            <a:extLst>
              <a:ext uri="{FF2B5EF4-FFF2-40B4-BE49-F238E27FC236}">
                <a16:creationId xmlns:a16="http://schemas.microsoft.com/office/drawing/2014/main" id="{E1C9C2EF-A8FC-2F43-9A7C-C169399158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9663" y="1324532"/>
            <a:ext cx="2955624" cy="4118540"/>
          </a:xfrm>
          <a:prstGeom prst="rect">
            <a:avLst/>
          </a:prstGeom>
          <a:ln>
            <a:solidFill>
              <a:schemeClr val="accent1"/>
            </a:solidFill>
          </a:ln>
        </p:spPr>
      </p:pic>
      <p:pic>
        <p:nvPicPr>
          <p:cNvPr id="8" name="Picture 7" descr="Graphical user interface, text&#10;&#10;Description automatically generated">
            <a:extLst>
              <a:ext uri="{FF2B5EF4-FFF2-40B4-BE49-F238E27FC236}">
                <a16:creationId xmlns:a16="http://schemas.microsoft.com/office/drawing/2014/main" id="{8035C58D-59F0-0E40-8436-8471DFC27E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6715" y="1324532"/>
            <a:ext cx="2912408" cy="4118540"/>
          </a:xfrm>
          <a:prstGeom prst="rect">
            <a:avLst/>
          </a:prstGeom>
          <a:ln>
            <a:solidFill>
              <a:schemeClr val="accent1"/>
            </a:solidFill>
          </a:ln>
        </p:spPr>
      </p:pic>
    </p:spTree>
    <p:extLst>
      <p:ext uri="{BB962C8B-B14F-4D97-AF65-F5344CB8AC3E}">
        <p14:creationId xmlns:p14="http://schemas.microsoft.com/office/powerpoint/2010/main" val="1390379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sz="2400" b="0" dirty="0">
                <a:latin typeface="Microsoft YaHei" panose="020B0503020204020204" pitchFamily="34" charset="-122"/>
                <a:ea typeface="Microsoft YaHei" panose="020B0503020204020204" pitchFamily="34" charset="-122"/>
              </a:rPr>
              <a:t>毕业前景</a:t>
            </a:r>
          </a:p>
        </p:txBody>
      </p:sp>
      <p:sp>
        <p:nvSpPr>
          <p:cNvPr id="5" name="Content Placeholder 4">
            <a:extLst>
              <a:ext uri="{FF2B5EF4-FFF2-40B4-BE49-F238E27FC236}">
                <a16:creationId xmlns:a16="http://schemas.microsoft.com/office/drawing/2014/main" id="{B59AB81B-B147-CD06-7EDF-2195C3B79EF3}"/>
              </a:ext>
            </a:extLst>
          </p:cNvPr>
          <p:cNvSpPr>
            <a:spLocks noGrp="1"/>
          </p:cNvSpPr>
          <p:nvPr>
            <p:ph idx="1"/>
          </p:nvPr>
        </p:nvSpPr>
        <p:spPr/>
        <p:txBody>
          <a:bodyPr/>
          <a:lstStyle/>
          <a:p>
            <a:endParaRPr lang="en-CN"/>
          </a:p>
        </p:txBody>
      </p:sp>
      <p:sp>
        <p:nvSpPr>
          <p:cNvPr id="6" name="Rechteck 10">
            <a:extLst>
              <a:ext uri="{FF2B5EF4-FFF2-40B4-BE49-F238E27FC236}">
                <a16:creationId xmlns:a16="http://schemas.microsoft.com/office/drawing/2014/main" id="{9AA99543-1AF0-2C47-3043-E3E1291307BA}"/>
              </a:ext>
            </a:extLst>
          </p:cNvPr>
          <p:cNvSpPr/>
          <p:nvPr/>
        </p:nvSpPr>
        <p:spPr>
          <a:xfrm>
            <a:off x="383998" y="3542378"/>
            <a:ext cx="5268219" cy="526316"/>
          </a:xfrm>
          <a:prstGeom prst="rect">
            <a:avLst/>
          </a:prstGeom>
          <a:solidFill>
            <a:srgbClr val="0054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b="1" dirty="0">
                <a:latin typeface="Microsoft YaHei Light" panose="020B0502040204020203" pitchFamily="34" charset="-122"/>
                <a:ea typeface="Microsoft YaHei Light" panose="020B0502040204020203" pitchFamily="34" charset="-122"/>
              </a:rPr>
              <a:t>就业市场上中国学生的多种选择</a:t>
            </a:r>
            <a:endParaRPr lang="en-US" altLang="zh-CN" b="1" dirty="0">
              <a:latin typeface="Microsoft YaHei Light" panose="020B0502040204020203" pitchFamily="34" charset="-122"/>
              <a:ea typeface="Microsoft YaHei Light" panose="020B0502040204020203" pitchFamily="34" charset="-122"/>
            </a:endParaRPr>
          </a:p>
        </p:txBody>
      </p:sp>
      <p:sp>
        <p:nvSpPr>
          <p:cNvPr id="10" name="文本框 1">
            <a:extLst>
              <a:ext uri="{FF2B5EF4-FFF2-40B4-BE49-F238E27FC236}">
                <a16:creationId xmlns:a16="http://schemas.microsoft.com/office/drawing/2014/main" id="{4D868F83-A5D6-4BA6-B1BC-CF386E590BEC}"/>
              </a:ext>
            </a:extLst>
          </p:cNvPr>
          <p:cNvSpPr txBox="1"/>
          <p:nvPr/>
        </p:nvSpPr>
        <p:spPr>
          <a:xfrm>
            <a:off x="383999" y="1516044"/>
            <a:ext cx="5265742" cy="1938992"/>
          </a:xfrm>
          <a:prstGeom prst="rect">
            <a:avLst/>
          </a:prstGeom>
          <a:noFill/>
        </p:spPr>
        <p:txBody>
          <a:bodyPr wrap="square" rtlCol="0">
            <a:spAutoFit/>
          </a:bodyPr>
          <a:lstStyle/>
          <a:p>
            <a:pPr marL="285750" indent="-285750">
              <a:lnSpc>
                <a:spcPct val="150000"/>
              </a:lnSpc>
              <a:buClr>
                <a:srgbClr val="3760A5"/>
              </a:buClr>
              <a:buSzPct val="100000"/>
              <a:buFont typeface="Arial" panose="020B0604020202020204" pitchFamily="34" charset="0"/>
              <a:buChar char="•"/>
            </a:pPr>
            <a:r>
              <a:rPr lang="de-DE" altLang="zh-CN" sz="1600" dirty="0">
                <a:latin typeface="Microsoft YaHei Light" panose="020B0502040204020203" pitchFamily="34" charset="-122"/>
                <a:ea typeface="Microsoft YaHei Light" panose="020B0502040204020203" pitchFamily="34" charset="-122"/>
                <a:cs typeface="楷体"/>
              </a:rPr>
              <a:t>21%</a:t>
            </a:r>
            <a:r>
              <a:rPr lang="zh-CN" altLang="zh-CN" sz="1600" dirty="0">
                <a:latin typeface="Microsoft YaHei Light" panose="020B0502040204020203" pitchFamily="34" charset="-122"/>
                <a:ea typeface="Microsoft YaHei Light" panose="020B0502040204020203" pitchFamily="34" charset="-122"/>
                <a:cs typeface="楷体"/>
              </a:rPr>
              <a:t>的学生在完成毕业论文前，就已经找到工作</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3760A5"/>
              </a:buClr>
              <a:buSzPct val="100000"/>
              <a:buFont typeface="Arial" panose="020B0604020202020204" pitchFamily="34" charset="0"/>
              <a:buChar char="•"/>
            </a:pPr>
            <a:r>
              <a:rPr lang="de-DE" altLang="zh-CN" sz="1600" dirty="0">
                <a:latin typeface="Microsoft YaHei Light" panose="020B0502040204020203" pitchFamily="34" charset="-122"/>
                <a:ea typeface="Microsoft YaHei Light" panose="020B0502040204020203" pitchFamily="34" charset="-122"/>
                <a:cs typeface="楷体"/>
              </a:rPr>
              <a:t>90%</a:t>
            </a:r>
            <a:r>
              <a:rPr lang="zh-CN" altLang="zh-CN" sz="1600" dirty="0">
                <a:latin typeface="Microsoft YaHei Light" panose="020B0502040204020203" pitchFamily="34" charset="-122"/>
                <a:ea typeface="Microsoft YaHei Light" panose="020B0502040204020203" pitchFamily="34" charset="-122"/>
                <a:cs typeface="楷体"/>
              </a:rPr>
              <a:t>的学生在毕业后</a:t>
            </a:r>
            <a:r>
              <a:rPr lang="de-DE" altLang="zh-CN" sz="1600" dirty="0">
                <a:latin typeface="Microsoft YaHei Light" panose="020B0502040204020203" pitchFamily="34" charset="-122"/>
                <a:ea typeface="Microsoft YaHei Light" panose="020B0502040204020203" pitchFamily="34" charset="-122"/>
                <a:cs typeface="楷体"/>
              </a:rPr>
              <a:t>6</a:t>
            </a:r>
            <a:r>
              <a:rPr lang="zh-CN" altLang="zh-CN" sz="1600" dirty="0">
                <a:latin typeface="Microsoft YaHei Light" panose="020B0502040204020203" pitchFamily="34" charset="-122"/>
                <a:ea typeface="Microsoft YaHei Light" panose="020B0502040204020203" pitchFamily="34" charset="-122"/>
                <a:cs typeface="楷体"/>
              </a:rPr>
              <a:t>个月内找到工作位置</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3760A5"/>
              </a:buClr>
              <a:buSzPct val="100000"/>
              <a:buFont typeface="Arial" panose="020B0604020202020204" pitchFamily="34" charset="0"/>
              <a:buChar char="•"/>
            </a:pPr>
            <a:r>
              <a:rPr lang="de-DE" altLang="zh-CN" sz="1600" dirty="0">
                <a:latin typeface="Microsoft YaHei Light" panose="020B0502040204020203" pitchFamily="34" charset="-122"/>
                <a:ea typeface="Microsoft YaHei Light" panose="020B0502040204020203" pitchFamily="34" charset="-122"/>
                <a:cs typeface="楷体"/>
              </a:rPr>
              <a:t>70%</a:t>
            </a:r>
            <a:r>
              <a:rPr lang="zh-CN" altLang="zh-CN" sz="1600" dirty="0">
                <a:latin typeface="Microsoft YaHei Light" panose="020B0502040204020203" pitchFamily="34" charset="-122"/>
                <a:ea typeface="Microsoft YaHei Light" panose="020B0502040204020203" pitchFamily="34" charset="-122"/>
                <a:cs typeface="楷体"/>
              </a:rPr>
              <a:t>的学生在德国找到工作，</a:t>
            </a:r>
            <a:r>
              <a:rPr lang="de-DE" altLang="zh-CN" sz="1600" dirty="0">
                <a:latin typeface="Microsoft YaHei Light" panose="020B0502040204020203" pitchFamily="34" charset="-122"/>
                <a:ea typeface="Microsoft YaHei Light" panose="020B0502040204020203" pitchFamily="34" charset="-122"/>
                <a:cs typeface="楷体"/>
              </a:rPr>
              <a:t>15%</a:t>
            </a:r>
            <a:r>
              <a:rPr lang="zh-CN" altLang="zh-CN" sz="1600" dirty="0">
                <a:latin typeface="Microsoft YaHei Light" panose="020B0502040204020203" pitchFamily="34" charset="-122"/>
                <a:ea typeface="Microsoft YaHei Light" panose="020B0502040204020203" pitchFamily="34" charset="-122"/>
                <a:cs typeface="楷体"/>
              </a:rPr>
              <a:t>回本国就业，还有</a:t>
            </a:r>
            <a:r>
              <a:rPr lang="de-DE" altLang="zh-CN" sz="1600" dirty="0">
                <a:latin typeface="Microsoft YaHei Light" panose="020B0502040204020203" pitchFamily="34" charset="-122"/>
                <a:ea typeface="Microsoft YaHei Light" panose="020B0502040204020203" pitchFamily="34" charset="-122"/>
                <a:cs typeface="楷体"/>
              </a:rPr>
              <a:t>15%</a:t>
            </a:r>
            <a:r>
              <a:rPr lang="zh-CN" altLang="zh-CN" sz="1600" dirty="0">
                <a:latin typeface="Microsoft YaHei Light" panose="020B0502040204020203" pitchFamily="34" charset="-122"/>
                <a:ea typeface="Microsoft YaHei Light" panose="020B0502040204020203" pitchFamily="34" charset="-122"/>
                <a:cs typeface="楷体"/>
              </a:rPr>
              <a:t>学生去其他国家工作</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3760A5"/>
              </a:buClr>
              <a:buSzPct val="100000"/>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起步年薪在</a:t>
            </a:r>
            <a:r>
              <a:rPr lang="de-DE" altLang="zh-CN" sz="1600" b="1" dirty="0">
                <a:solidFill>
                  <a:srgbClr val="C00000"/>
                </a:solidFill>
                <a:latin typeface="Microsoft YaHei Light" panose="020B0502040204020203" pitchFamily="34" charset="-122"/>
                <a:ea typeface="Microsoft YaHei Light" panose="020B0502040204020203" pitchFamily="34" charset="-122"/>
                <a:cs typeface="楷体"/>
              </a:rPr>
              <a:t>50000-65000</a:t>
            </a:r>
            <a:r>
              <a:rPr lang="zh-CN" altLang="zh-CN" sz="1600" b="1" dirty="0">
                <a:solidFill>
                  <a:srgbClr val="C00000"/>
                </a:solidFill>
                <a:latin typeface="Microsoft YaHei Light" panose="020B0502040204020203" pitchFamily="34" charset="-122"/>
                <a:ea typeface="Microsoft YaHei Light" panose="020B0502040204020203" pitchFamily="34" charset="-122"/>
                <a:cs typeface="楷体"/>
              </a:rPr>
              <a:t>欧元</a:t>
            </a:r>
            <a:r>
              <a:rPr lang="en-US" altLang="zh-CN" sz="1600" dirty="0">
                <a:latin typeface="Microsoft YaHei Light" panose="020B0502040204020203" pitchFamily="34" charset="-122"/>
                <a:ea typeface="Microsoft YaHei Light" panose="020B0502040204020203" pitchFamily="34" charset="-122"/>
                <a:cs typeface="楷体"/>
              </a:rPr>
              <a:t> </a:t>
            </a:r>
            <a:r>
              <a:rPr lang="zh-CN" altLang="en-US" sz="1600" dirty="0">
                <a:latin typeface="Microsoft YaHei Light" panose="020B0502040204020203" pitchFamily="34" charset="-122"/>
                <a:ea typeface="Microsoft YaHei Light" panose="020B0502040204020203" pitchFamily="34" charset="-122"/>
                <a:cs typeface="楷体"/>
              </a:rPr>
              <a:t>（机械类应届毕业生）</a:t>
            </a:r>
            <a:endParaRPr kumimoji="1" lang="zh-CN" altLang="en-US" sz="1600" dirty="0">
              <a:latin typeface="Microsoft YaHei Light" panose="020B0502040204020203" pitchFamily="34" charset="-122"/>
              <a:ea typeface="Microsoft YaHei Light" panose="020B0502040204020203" pitchFamily="34" charset="-122"/>
              <a:cs typeface="楷体"/>
            </a:endParaRPr>
          </a:p>
        </p:txBody>
      </p:sp>
      <p:sp>
        <p:nvSpPr>
          <p:cNvPr id="14" name="文本框 7">
            <a:extLst>
              <a:ext uri="{FF2B5EF4-FFF2-40B4-BE49-F238E27FC236}">
                <a16:creationId xmlns:a16="http://schemas.microsoft.com/office/drawing/2014/main" id="{4DEE278B-2195-BB0F-1573-4DDCF9E93F6C}"/>
              </a:ext>
            </a:extLst>
          </p:cNvPr>
          <p:cNvSpPr txBox="1"/>
          <p:nvPr/>
        </p:nvSpPr>
        <p:spPr>
          <a:xfrm>
            <a:off x="381520" y="4055228"/>
            <a:ext cx="5268219" cy="1897058"/>
          </a:xfrm>
          <a:prstGeom prst="rect">
            <a:avLst/>
          </a:prstGeom>
          <a:noFill/>
        </p:spPr>
        <p:txBody>
          <a:bodyPr wrap="square" rtlCol="0">
            <a:spAutoFit/>
          </a:bodyPr>
          <a:lstStyle/>
          <a:p>
            <a:pPr marL="285750" indent="-285750">
              <a:lnSpc>
                <a:spcPct val="150000"/>
              </a:lnSpc>
              <a:buClr>
                <a:srgbClr val="00549F"/>
              </a:buClr>
              <a:buFont typeface="Arial" panose="020B0604020202020204" pitchFamily="34" charset="0"/>
              <a:buChar char="•"/>
            </a:pPr>
            <a:r>
              <a:rPr lang="zh-CN" altLang="en-US" sz="1600" dirty="0">
                <a:latin typeface="Microsoft YaHei Light" panose="020B0502040204020203" pitchFamily="34" charset="-122"/>
                <a:ea typeface="Microsoft YaHei Light" panose="020B0502040204020203" pitchFamily="34" charset="-122"/>
                <a:cs typeface="楷体"/>
              </a:rPr>
              <a:t>德国本土企业对亚琛工大学历认可度极高</a:t>
            </a:r>
            <a:endParaRPr lang="de-DE"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en-US" sz="1600" dirty="0">
                <a:latin typeface="Microsoft YaHei Light" panose="020B0502040204020203" pitchFamily="34" charset="-122"/>
                <a:ea typeface="Microsoft YaHei Light" panose="020B0502040204020203" pitchFamily="34" charset="-122"/>
                <a:cs typeface="楷体"/>
              </a:rPr>
              <a:t>德国中国企业已有</a:t>
            </a:r>
            <a:r>
              <a:rPr lang="en-US" altLang="zh-CN" sz="1600" dirty="0">
                <a:latin typeface="Microsoft YaHei Light" panose="020B0502040204020203" pitchFamily="34" charset="-122"/>
                <a:ea typeface="Microsoft YaHei Light" panose="020B0502040204020203" pitchFamily="34" charset="-122"/>
                <a:cs typeface="楷体"/>
              </a:rPr>
              <a:t>2500</a:t>
            </a:r>
            <a:r>
              <a:rPr lang="zh-CN" altLang="en-US" sz="1600" dirty="0">
                <a:latin typeface="Microsoft YaHei Light" panose="020B0502040204020203" pitchFamily="34" charset="-122"/>
                <a:ea typeface="Microsoft YaHei Light" panose="020B0502040204020203" pitchFamily="34" charset="-122"/>
                <a:cs typeface="楷体"/>
              </a:rPr>
              <a:t>家并大部分在持续扩大经营，有德国教育背景的中国学生应聘更有优势</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亚琛工大极高含金量的硕士文凭对回国工作的毕业生</a:t>
            </a:r>
            <a:r>
              <a:rPr lang="zh-CN" altLang="en-US" sz="1600" dirty="0">
                <a:latin typeface="Microsoft YaHei Light" panose="020B0502040204020203" pitchFamily="34" charset="-122"/>
                <a:ea typeface="Microsoft YaHei Light" panose="020B0502040204020203" pitchFamily="34" charset="-122"/>
                <a:cs typeface="楷体"/>
              </a:rPr>
              <a:t>也非常具有竞争力</a:t>
            </a:r>
            <a:endParaRPr lang="en-US" altLang="zh-CN" sz="1700" dirty="0">
              <a:latin typeface="Microsoft YaHei Light" panose="020B0502040204020203" pitchFamily="34" charset="-122"/>
              <a:ea typeface="Microsoft YaHei Light" panose="020B0502040204020203" pitchFamily="34" charset="-122"/>
              <a:cs typeface="楷体"/>
            </a:endParaRPr>
          </a:p>
        </p:txBody>
      </p:sp>
      <p:sp>
        <p:nvSpPr>
          <p:cNvPr id="15" name="文本框 8">
            <a:extLst>
              <a:ext uri="{FF2B5EF4-FFF2-40B4-BE49-F238E27FC236}">
                <a16:creationId xmlns:a16="http://schemas.microsoft.com/office/drawing/2014/main" id="{AF584C90-C5F7-A3FF-C15C-0523027C6635}"/>
              </a:ext>
            </a:extLst>
          </p:cNvPr>
          <p:cNvSpPr txBox="1"/>
          <p:nvPr/>
        </p:nvSpPr>
        <p:spPr>
          <a:xfrm>
            <a:off x="6539779" y="4073108"/>
            <a:ext cx="5268219" cy="1527726"/>
          </a:xfrm>
          <a:prstGeom prst="rect">
            <a:avLst/>
          </a:prstGeom>
          <a:noFill/>
        </p:spPr>
        <p:txBody>
          <a:bodyPr wrap="square" rtlCol="0">
            <a:spAutoFit/>
          </a:bodyPr>
          <a:lstStyle/>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继续深造，攻读博士学位</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可直接申请</a:t>
            </a:r>
            <a:r>
              <a:rPr lang="zh-CN" altLang="en-US" sz="1600" dirty="0">
                <a:latin typeface="Microsoft YaHei Light" panose="020B0502040204020203" pitchFamily="34" charset="-122"/>
                <a:ea typeface="Microsoft YaHei Light" panose="020B0502040204020203" pitchFamily="34" charset="-122"/>
                <a:cs typeface="楷体"/>
              </a:rPr>
              <a:t>亚琛工大</a:t>
            </a:r>
            <a:r>
              <a:rPr lang="zh-CN" altLang="zh-CN" sz="1600" dirty="0">
                <a:latin typeface="Microsoft YaHei Light" panose="020B0502040204020203" pitchFamily="34" charset="-122"/>
                <a:ea typeface="Microsoft YaHei Light" panose="020B0502040204020203" pitchFamily="34" charset="-122"/>
                <a:cs typeface="楷体"/>
              </a:rPr>
              <a:t>或国家研究所的博士位置</a:t>
            </a:r>
            <a:endParaRPr lang="en-US" altLang="zh-CN" sz="16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buClr>
                <a:srgbClr val="00549F"/>
              </a:buClr>
              <a:buFont typeface="Arial" panose="020B0604020202020204" pitchFamily="34" charset="0"/>
              <a:buChar char="•"/>
            </a:pPr>
            <a:r>
              <a:rPr lang="zh-CN" altLang="zh-CN" sz="1600" dirty="0">
                <a:latin typeface="Microsoft YaHei Light" panose="020B0502040204020203" pitchFamily="34" charset="-122"/>
                <a:ea typeface="Microsoft YaHei Light" panose="020B0502040204020203" pitchFamily="34" charset="-122"/>
                <a:cs typeface="楷体"/>
              </a:rPr>
              <a:t>攻读博士的同时负责科研项目和部分教学，亚琛工大的博士年薪为</a:t>
            </a:r>
            <a:r>
              <a:rPr lang="de-DE" altLang="zh-CN" sz="1600" dirty="0">
                <a:latin typeface="Microsoft YaHei Light" panose="020B0502040204020203" pitchFamily="34" charset="-122"/>
                <a:ea typeface="Microsoft YaHei Light" panose="020B0502040204020203" pitchFamily="34" charset="-122"/>
                <a:cs typeface="楷体"/>
              </a:rPr>
              <a:t>48000-62000</a:t>
            </a:r>
            <a:r>
              <a:rPr lang="zh-CN" altLang="zh-CN" sz="1600" dirty="0">
                <a:latin typeface="Microsoft YaHei Light" panose="020B0502040204020203" pitchFamily="34" charset="-122"/>
                <a:ea typeface="Microsoft YaHei Light" panose="020B0502040204020203" pitchFamily="34" charset="-122"/>
                <a:cs typeface="楷体"/>
              </a:rPr>
              <a:t>欧</a:t>
            </a:r>
            <a:endParaRPr kumimoji="1" lang="zh-CN" altLang="en-US" sz="1600" dirty="0">
              <a:latin typeface="Microsoft YaHei Light" panose="020B0502040204020203" pitchFamily="34" charset="-122"/>
              <a:ea typeface="Microsoft YaHei Light" panose="020B0502040204020203" pitchFamily="34" charset="-122"/>
              <a:cs typeface="楷体"/>
            </a:endParaRPr>
          </a:p>
        </p:txBody>
      </p:sp>
      <p:sp>
        <p:nvSpPr>
          <p:cNvPr id="16" name="Rechteck 10">
            <a:extLst>
              <a:ext uri="{FF2B5EF4-FFF2-40B4-BE49-F238E27FC236}">
                <a16:creationId xmlns:a16="http://schemas.microsoft.com/office/drawing/2014/main" id="{DADE81F3-F2E3-8924-1056-BB92082ABFCD}"/>
              </a:ext>
            </a:extLst>
          </p:cNvPr>
          <p:cNvSpPr/>
          <p:nvPr/>
        </p:nvSpPr>
        <p:spPr>
          <a:xfrm>
            <a:off x="6539781" y="3542378"/>
            <a:ext cx="5268219" cy="526316"/>
          </a:xfrm>
          <a:prstGeom prst="rect">
            <a:avLst/>
          </a:prstGeom>
          <a:solidFill>
            <a:srgbClr val="0054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b="1" dirty="0">
                <a:latin typeface="Microsoft YaHei Light" panose="020B0502040204020203" pitchFamily="34" charset="-122"/>
                <a:ea typeface="Microsoft YaHei Light" panose="020B0502040204020203" pitchFamily="34" charset="-122"/>
                <a:cs typeface="楷体"/>
              </a:rPr>
              <a:t>科研机会</a:t>
            </a:r>
            <a:endParaRPr lang="en-US" altLang="zh-CN" b="1" dirty="0">
              <a:latin typeface="Microsoft YaHei Light" panose="020B0502040204020203" pitchFamily="34" charset="-122"/>
              <a:ea typeface="Microsoft YaHei Light" panose="020B0502040204020203" pitchFamily="34" charset="-122"/>
              <a:cs typeface="楷体"/>
            </a:endParaRPr>
          </a:p>
        </p:txBody>
      </p:sp>
      <p:pic>
        <p:nvPicPr>
          <p:cNvPr id="17" name="Grafik 1">
            <a:extLst>
              <a:ext uri="{FF2B5EF4-FFF2-40B4-BE49-F238E27FC236}">
                <a16:creationId xmlns:a16="http://schemas.microsoft.com/office/drawing/2014/main" id="{21474A31-34C6-4448-D89F-13CD04FF7D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7829" y="1008425"/>
            <a:ext cx="4870169" cy="2407684"/>
          </a:xfrm>
          <a:prstGeom prst="rect">
            <a:avLst/>
          </a:prstGeom>
        </p:spPr>
      </p:pic>
      <p:sp>
        <p:nvSpPr>
          <p:cNvPr id="18" name="Rechteck 10">
            <a:extLst>
              <a:ext uri="{FF2B5EF4-FFF2-40B4-BE49-F238E27FC236}">
                <a16:creationId xmlns:a16="http://schemas.microsoft.com/office/drawing/2014/main" id="{F192A3FF-2DF4-5719-A40E-C1049C43156D}"/>
              </a:ext>
            </a:extLst>
          </p:cNvPr>
          <p:cNvSpPr/>
          <p:nvPr/>
        </p:nvSpPr>
        <p:spPr>
          <a:xfrm>
            <a:off x="381522" y="1008425"/>
            <a:ext cx="5268219" cy="526316"/>
          </a:xfrm>
          <a:prstGeom prst="rect">
            <a:avLst/>
          </a:prstGeom>
          <a:solidFill>
            <a:srgbClr val="0054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b="1" dirty="0">
                <a:latin typeface="Microsoft YaHei Light" panose="020B0502040204020203" pitchFamily="34" charset="-122"/>
                <a:ea typeface="Microsoft YaHei Light" panose="020B0502040204020203" pitchFamily="34" charset="-122"/>
              </a:rPr>
              <a:t>就业与薪资总体情况</a:t>
            </a:r>
            <a:endParaRPr lang="en-US" altLang="zh-CN" b="1"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82224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2"/>
          <p:cNvSpPr txBox="1">
            <a:spLocks noGrp="1"/>
          </p:cNvSpPr>
          <p:nvPr>
            <p:ph type="title"/>
          </p:nvPr>
        </p:nvSpPr>
        <p:spPr>
          <a:xfrm>
            <a:off x="685800" y="381000"/>
            <a:ext cx="6174105" cy="381635"/>
          </a:xfrm>
          <a:prstGeom prst="rect">
            <a:avLst/>
          </a:prstGeom>
        </p:spPr>
        <p:txBody>
          <a:bodyPr vert="horz" wrap="square" lIns="0" tIns="12700" rIns="0" bIns="0" rtlCol="0">
            <a:spAutoFit/>
          </a:bodyPr>
          <a:lstStyle/>
          <a:p>
            <a:pPr marL="12700">
              <a:lnSpc>
                <a:spcPct val="100000"/>
              </a:lnSpc>
              <a:spcBef>
                <a:spcPts val="100"/>
              </a:spcBef>
            </a:pPr>
            <a:r>
              <a:rPr lang="en-US" altLang="zh-CN" sz="2400" b="1" dirty="0" smtClean="0">
                <a:solidFill>
                  <a:srgbClr val="00549F">
                    <a:alpha val="100000"/>
                  </a:srgbClr>
                </a:solidFill>
                <a:latin typeface="微软雅黑" panose="020B0503020204020204" charset="-122"/>
                <a:ea typeface="微软雅黑" panose="020B0503020204020204" charset="-122"/>
                <a:cs typeface="微软雅黑" panose="020B0503020204020204" charset="-122"/>
              </a:rPr>
              <a:t>亚琛工大国际硕士 -- 费用清单</a:t>
            </a:r>
            <a:endParaRPr lang="zh-CN" altLang="en-US" b="1" dirty="0">
              <a:latin typeface="微软雅黑" panose="020B0503020204020204" charset="-122"/>
              <a:ea typeface="微软雅黑" panose="020B0503020204020204" charset="-122"/>
            </a:endParaRPr>
          </a:p>
        </p:txBody>
      </p:sp>
      <p:sp>
        <p:nvSpPr>
          <p:cNvPr id="5" name="object 3"/>
          <p:cNvSpPr txBox="1"/>
          <p:nvPr/>
        </p:nvSpPr>
        <p:spPr>
          <a:xfrm>
            <a:off x="762000" y="1143635"/>
            <a:ext cx="10826363" cy="3644587"/>
          </a:xfrm>
          <a:prstGeom prst="rect">
            <a:avLst/>
          </a:prstGeom>
        </p:spPr>
        <p:txBody>
          <a:bodyPr vert="horz" wrap="square" lIns="0" tIns="134620" rIns="0" bIns="0" rtlCol="0">
            <a:spAutoFit/>
          </a:bodyPr>
          <a:lstStyle/>
          <a:p>
            <a:pPr marL="12700">
              <a:spcAft>
                <a:spcPts val="600"/>
              </a:spcAft>
            </a:pP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（一</a:t>
            </a:r>
            <a:r>
              <a:rPr lang="zh-CN" altLang="en-US"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a:t>
            </a: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统一</a:t>
            </a:r>
            <a:r>
              <a:rPr lang="zh-CN" altLang="en-US"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培训管理费用：</a:t>
            </a:r>
            <a:endParaRPr lang="en-US" altLang="zh-CN"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3.8</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万元人民币，</a:t>
            </a:r>
            <a:r>
              <a:rPr lang="zh-CN" altLang="en-US" dirty="0" smtClean="0">
                <a:solidFill>
                  <a:srgbClr val="0054A0"/>
                </a:solidFill>
                <a:latin typeface="微软雅黑" panose="020B0503020204020204" pitchFamily="34" charset="-122"/>
                <a:ea typeface="微软雅黑" panose="020B0503020204020204" pitchFamily="34" charset="-122"/>
              </a:rPr>
              <a:t>提升学生在项目进程中关键点的成功率</a:t>
            </a:r>
            <a:endParaRPr lang="en-US" altLang="zh-CN" dirty="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endParaRPr lang="zh-CN" altLang="en-US" dirty="0" err="1">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spcAft>
                <a:spcPts val="600"/>
              </a:spcAft>
            </a:pP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（二）亚</a:t>
            </a:r>
            <a:r>
              <a:rPr lang="zh-CN" altLang="en-US" b="1"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琛工大联合培养项</a:t>
            </a:r>
            <a:r>
              <a:rPr lang="zh-CN" altLang="en-US" b="1"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目费用</a:t>
            </a:r>
            <a:r>
              <a:rPr lang="zh-CN" altLang="en-US" sz="1600"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（以亚琛工大官网/公众号信息为准，官方公众号：亚琛工大国际硕士）</a:t>
            </a:r>
          </a:p>
          <a:p>
            <a:pPr marL="12700">
              <a:lnSpc>
                <a:spcPct val="150000"/>
              </a:lnSpc>
            </a:pPr>
            <a:r>
              <a:rPr lang="en-US" altLang="zh-CN"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4</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+2</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项目</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5</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门线上课程费用</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a:t>
            </a:r>
            <a:r>
              <a:rPr lang="en-US" altLang="zh-CN"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9</a:t>
            </a:r>
            <a:r>
              <a:rPr 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500</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欧</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元</a:t>
            </a:r>
            <a:endPar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硕</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士阶段学费</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——600</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0 </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欧元/学期</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，工科类共</a:t>
            </a:r>
            <a:r>
              <a:rPr lang="en-US" altLang="zh-CN"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4</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个</a:t>
            </a:r>
            <a:r>
              <a:rPr lang="zh-CN" altLang="en-US"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学</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期，公共管理类共</a:t>
            </a:r>
            <a:r>
              <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3</a:t>
            </a:r>
            <a:r>
              <a:rPr lang="zh-CN" altLang="en-US"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个学期</a:t>
            </a:r>
            <a:endParaRPr lang="en-US" altLang="zh-CN"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lnSpc>
                <a:spcPct val="150000"/>
              </a:lnSpc>
            </a:pPr>
            <a:endParaRPr lang="zh-CN" altLang="en-US" dirty="0" err="1">
              <a:solidFill>
                <a:srgbClr val="00549F"/>
              </a:solidFill>
              <a:latin typeface="微软雅黑" panose="020B0503020204020204" pitchFamily="34" charset="-122"/>
              <a:ea typeface="微软雅黑" panose="020B0503020204020204" pitchFamily="34" charset="-122"/>
              <a:cs typeface="微软雅黑 Light" panose="020B0502040204020203" charset="-122"/>
            </a:endParaRPr>
          </a:p>
          <a:p>
            <a:pPr marL="12700">
              <a:spcAft>
                <a:spcPts val="600"/>
              </a:spcAft>
            </a:pPr>
            <a:r>
              <a:rPr lang="zh-CN" altLang="en-US" b="1" dirty="0" err="1">
                <a:solidFill>
                  <a:srgbClr val="00549F"/>
                </a:solidFill>
                <a:latin typeface="微软雅黑" panose="020B0503020204020204" pitchFamily="34" charset="-122"/>
                <a:ea typeface="微软雅黑" panose="020B0503020204020204" pitchFamily="34" charset="-122"/>
                <a:cs typeface="微软雅黑 Light" panose="020B0502040204020203" charset="-122"/>
              </a:rPr>
              <a:t>（三）留德生活费用参考</a:t>
            </a:r>
          </a:p>
          <a:p>
            <a:pPr marL="12700">
              <a:lnSpc>
                <a:spcPct val="150000"/>
              </a:lnSpc>
            </a:pPr>
            <a:r>
              <a:rPr lang="zh-CN" altLang="en-US" sz="1600"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生活保证金：官方规定，预存第一年生活费</a:t>
            </a:r>
            <a:r>
              <a:rPr lang="zh-CN" altLang="en-US" sz="1600"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1</a:t>
            </a:r>
            <a:r>
              <a:rPr lang="en-US" altLang="zh-CN" sz="1600"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1904</a:t>
            </a:r>
            <a:r>
              <a:rPr lang="zh-CN" altLang="en-US" sz="1600" dirty="0" smtClean="0">
                <a:solidFill>
                  <a:srgbClr val="00549F"/>
                </a:solidFill>
                <a:latin typeface="微软雅黑" panose="020B0503020204020204" pitchFamily="34" charset="-122"/>
                <a:ea typeface="微软雅黑" panose="020B0503020204020204" pitchFamily="34" charset="-122"/>
                <a:cs typeface="微软雅黑 Light" panose="020B0502040204020203" charset="-122"/>
              </a:rPr>
              <a:t>欧元</a:t>
            </a:r>
            <a:r>
              <a:rPr lang="zh-CN" altLang="en-US" sz="1600" dirty="0">
                <a:solidFill>
                  <a:srgbClr val="00549F"/>
                </a:solidFill>
                <a:latin typeface="微软雅黑" panose="020B0503020204020204" pitchFamily="34" charset="-122"/>
                <a:ea typeface="微软雅黑" panose="020B0503020204020204" pitchFamily="34" charset="-122"/>
                <a:cs typeface="微软雅黑 Light" panose="020B0502040204020203" charset="-122"/>
              </a:rPr>
              <a:t>，到德国后，分12个月取出（含住宿、食、行、保险）</a:t>
            </a:r>
          </a:p>
        </p:txBody>
      </p:sp>
      <p:sp>
        <p:nvSpPr>
          <p:cNvPr id="9" name="矩形 8"/>
          <p:cNvSpPr/>
          <p:nvPr>
            <p:custDataLst>
              <p:tags r:id="rId1"/>
            </p:custDataLst>
          </p:nvPr>
        </p:nvSpPr>
        <p:spPr>
          <a:xfrm>
            <a:off x="7239635" y="6111240"/>
            <a:ext cx="1413510" cy="58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4126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4000" y="1657421"/>
            <a:ext cx="11484000" cy="540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cs typeface="楷体"/>
              </a:rPr>
              <a:t>德国亚琛工业大学 </a:t>
            </a:r>
            <a:endParaRPr lang="de-DE" sz="2400" b="0" dirty="0">
              <a:solidFill>
                <a:schemeClr val="bg1"/>
              </a:solidFill>
              <a:latin typeface="Microsoft YaHei" panose="020B0503020204020204" pitchFamily="34" charset="-122"/>
              <a:ea typeface="Microsoft YaHei" panose="020B0503020204020204" pitchFamily="34" charset="-122"/>
              <a:cs typeface="楷体"/>
            </a:endParaRPr>
          </a:p>
        </p:txBody>
      </p:sp>
      <p:pic>
        <p:nvPicPr>
          <p:cNvPr id="10" name="Grafik 41">
            <a:extLst>
              <a:ext uri="{FF2B5EF4-FFF2-40B4-BE49-F238E27FC236}">
                <a16:creationId xmlns:a16="http://schemas.microsoft.com/office/drawing/2014/main" id="{20B9E75A-6AFC-B55A-AC99-E5197FFE377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53998" y="3073674"/>
            <a:ext cx="3748919" cy="2224006"/>
          </a:xfrm>
          <a:prstGeom prst="rect">
            <a:avLst/>
          </a:prstGeom>
        </p:spPr>
      </p:pic>
      <p:pic>
        <p:nvPicPr>
          <p:cNvPr id="13" name="Grafik 5">
            <a:extLst>
              <a:ext uri="{FF2B5EF4-FFF2-40B4-BE49-F238E27FC236}">
                <a16:creationId xmlns:a16="http://schemas.microsoft.com/office/drawing/2014/main" id="{F98C5CF6-FDBE-2A2E-77BA-9DAB992E9F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89082" y="3073674"/>
            <a:ext cx="3748918" cy="2224006"/>
          </a:xfrm>
          <a:prstGeom prst="rect">
            <a:avLst/>
          </a:prstGeom>
        </p:spPr>
      </p:pic>
      <p:pic>
        <p:nvPicPr>
          <p:cNvPr id="15" name="Grafik 29">
            <a:extLst>
              <a:ext uri="{FF2B5EF4-FFF2-40B4-BE49-F238E27FC236}">
                <a16:creationId xmlns:a16="http://schemas.microsoft.com/office/drawing/2014/main" id="{9C92C733-A581-EA93-CF70-1E03890BC5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490"/>
          <a:stretch/>
        </p:blipFill>
        <p:spPr>
          <a:xfrm>
            <a:off x="4221540" y="3073674"/>
            <a:ext cx="3748919" cy="2224006"/>
          </a:xfrm>
          <a:prstGeom prst="rect">
            <a:avLst/>
          </a:prstGeom>
        </p:spPr>
      </p:pic>
    </p:spTree>
    <p:extLst>
      <p:ext uri="{BB962C8B-B14F-4D97-AF65-F5344CB8AC3E}">
        <p14:creationId xmlns:p14="http://schemas.microsoft.com/office/powerpoint/2010/main" val="1068251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923A28-7439-6646-9CF9-24C2E8A6144D}"/>
              </a:ext>
            </a:extLst>
          </p:cNvPr>
          <p:cNvSpPr>
            <a:spLocks noGrp="1"/>
          </p:cNvSpPr>
          <p:nvPr>
            <p:ph type="title"/>
          </p:nvPr>
        </p:nvSpPr>
        <p:spPr>
          <a:xfrm>
            <a:off x="381663" y="207938"/>
            <a:ext cx="11558392" cy="543600"/>
          </a:xfrm>
        </p:spPr>
        <p:txBody>
          <a:bodyPr/>
          <a:lstStyle/>
          <a:p>
            <a:r>
              <a:rPr kumimoji="1" lang="zh-CN" altLang="en-US" sz="2400" b="0" dirty="0">
                <a:latin typeface="Microsoft YaHei" panose="020B0503020204020204" pitchFamily="34" charset="-122"/>
                <a:ea typeface="Microsoft YaHei" panose="020B0503020204020204" pitchFamily="34" charset="-122"/>
              </a:rPr>
              <a:t> 亚琛工大 </a:t>
            </a:r>
            <a:r>
              <a:rPr kumimoji="1" lang="en-US" altLang="zh-CN" sz="2400" b="0" dirty="0">
                <a:latin typeface="Microsoft YaHei" panose="020B0503020204020204" pitchFamily="34" charset="-122"/>
                <a:ea typeface="Microsoft YaHei" panose="020B0503020204020204" pitchFamily="34" charset="-122"/>
              </a:rPr>
              <a:t>4+2</a:t>
            </a:r>
            <a:r>
              <a:rPr kumimoji="1" lang="zh-CN" altLang="en-US" sz="2400" b="0" dirty="0">
                <a:latin typeface="Microsoft YaHei" panose="020B0503020204020204" pitchFamily="34" charset="-122"/>
                <a:ea typeface="Microsoft YaHei" panose="020B0503020204020204" pitchFamily="34" charset="-122"/>
              </a:rPr>
              <a:t> 项目协助及培训</a:t>
            </a:r>
            <a:endParaRPr lang="en-US" sz="2400" b="0" dirty="0"/>
          </a:p>
        </p:txBody>
      </p:sp>
      <p:sp>
        <p:nvSpPr>
          <p:cNvPr id="4" name="文本框 3">
            <a:extLst>
              <a:ext uri="{FF2B5EF4-FFF2-40B4-BE49-F238E27FC236}">
                <a16:creationId xmlns:a16="http://schemas.microsoft.com/office/drawing/2014/main" id="{E5DD3785-DC2D-E49B-76D2-23136D70161E}"/>
              </a:ext>
            </a:extLst>
          </p:cNvPr>
          <p:cNvSpPr txBox="1"/>
          <p:nvPr/>
        </p:nvSpPr>
        <p:spPr>
          <a:xfrm>
            <a:off x="381663" y="1180572"/>
            <a:ext cx="11268470" cy="3908762"/>
          </a:xfrm>
          <a:prstGeom prst="rect">
            <a:avLst/>
          </a:prstGeom>
          <a:noFill/>
        </p:spPr>
        <p:txBody>
          <a:bodyPr wrap="square" rtlCol="0">
            <a:spAutoFit/>
          </a:bodyPr>
          <a:lstStyle/>
          <a:p>
            <a:pPr>
              <a:lnSpc>
                <a:spcPct val="150000"/>
              </a:lnSpc>
              <a:spcAft>
                <a:spcPts val="600"/>
              </a:spcAft>
            </a:pPr>
            <a:r>
              <a:rPr kumimoji="1" lang="zh-CN" altLang="en-US"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亚琛工大国际学</a:t>
            </a:r>
            <a:r>
              <a:rPr kumimoji="1" lang="zh-CN" altLang="en-US"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院</a:t>
            </a:r>
            <a:r>
              <a:rPr kumimoji="1" lang="zh-CN" altLang="en-US" b="1" dirty="0" smtClean="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中国青</a:t>
            </a:r>
            <a:r>
              <a:rPr kumimoji="1" lang="zh-CN" altLang="en-US"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岛办事处</a:t>
            </a:r>
            <a:r>
              <a:rPr kumimoji="1" lang="zh-CN" altLang="en-US"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将为合作高校学生提供全面的服务和培</a:t>
            </a:r>
            <a:r>
              <a:rPr kumimoji="1" lang="zh-CN" altLang="en-US"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训（</a:t>
            </a:r>
            <a:r>
              <a:rPr kumimoji="1" lang="en-US" altLang="zh-CN"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38000</a:t>
            </a:r>
            <a:r>
              <a:rPr kumimoji="1" lang="zh-CN" altLang="en-US"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元人民币）：</a:t>
            </a:r>
            <a:endParaRPr kumimoji="1" lang="en-US" altLang="zh-CN" dirty="0">
              <a:latin typeface="Microsoft YaHei Light" panose="020B0503020204020204" pitchFamily="34" charset="-122"/>
              <a:ea typeface="Microsoft YaHei Light" panose="020B0503020204020204" pitchFamily="34" charset="-122"/>
              <a:cs typeface="楷体"/>
            </a:endParaRPr>
          </a:p>
          <a:p>
            <a:pPr marL="285750" indent="-285750">
              <a:lnSpc>
                <a:spcPct val="150000"/>
              </a:lnSpc>
              <a:spcAft>
                <a:spcPts val="0"/>
              </a:spcAft>
              <a:buClr>
                <a:srgbClr val="F6A800"/>
              </a:buClr>
              <a:buFont typeface="Arial" panose="020B0604020202020204" pitchFamily="34" charset="0"/>
              <a:buChar char="•"/>
            </a:pPr>
            <a:r>
              <a:rPr kumimoji="1" lang="en-US" altLang="zh-CN" sz="1600" dirty="0">
                <a:latin typeface="Microsoft YaHei Light" panose="020B0503020204020204" pitchFamily="34" charset="-122"/>
                <a:ea typeface="Microsoft YaHei Light" panose="020B0503020204020204" pitchFamily="34" charset="-122"/>
                <a:cs typeface="楷体"/>
              </a:rPr>
              <a:t>4+2</a:t>
            </a:r>
            <a:r>
              <a:rPr kumimoji="1" lang="zh-CN" altLang="en-US" sz="1600" dirty="0">
                <a:latin typeface="Microsoft YaHei Light" panose="020B0503020204020204" pitchFamily="34" charset="-122"/>
                <a:ea typeface="Microsoft YaHei Light" panose="020B0503020204020204" pitchFamily="34" charset="-122"/>
                <a:cs typeface="楷体"/>
              </a:rPr>
              <a:t>项目信息咨询、材料指导、面试辅导；</a:t>
            </a:r>
          </a:p>
          <a:p>
            <a:pPr marL="285750" indent="-285750">
              <a:lnSpc>
                <a:spcPct val="150000"/>
              </a:lnSpc>
              <a:spcAft>
                <a:spcPts val="0"/>
              </a:spcAft>
              <a:buClr>
                <a:srgbClr val="F6A800"/>
              </a:buClr>
              <a:buFont typeface="Arial" panose="020B0604020202020204" pitchFamily="34" charset="0"/>
              <a:buChar char="•"/>
            </a:pPr>
            <a:r>
              <a:rPr kumimoji="1" lang="en-US" altLang="zh-CN" sz="1600" dirty="0">
                <a:latin typeface="Microsoft YaHei Light" panose="020B0503020204020204" pitchFamily="34" charset="-122"/>
                <a:ea typeface="Microsoft YaHei Light" panose="020B0503020204020204" pitchFamily="34" charset="-122"/>
                <a:cs typeface="楷体"/>
              </a:rPr>
              <a:t>4+2</a:t>
            </a:r>
            <a:r>
              <a:rPr kumimoji="1" lang="zh-CN" altLang="en-US" sz="1600" dirty="0">
                <a:latin typeface="Microsoft YaHei Light" panose="020B0503020204020204" pitchFamily="34" charset="-122"/>
                <a:ea typeface="Microsoft YaHei Light" panose="020B0503020204020204" pitchFamily="34" charset="-122"/>
                <a:cs typeface="楷体"/>
              </a:rPr>
              <a:t>项目专业课程辅导；</a:t>
            </a:r>
          </a:p>
          <a:p>
            <a:pPr marL="285750" indent="-285750">
              <a:lnSpc>
                <a:spcPct val="150000"/>
              </a:lnSpc>
              <a:spcAft>
                <a:spcPts val="0"/>
              </a:spcAft>
              <a:buClr>
                <a:srgbClr val="F6A800"/>
              </a:buClr>
              <a:buFont typeface="Arial" panose="020B0604020202020204" pitchFamily="34" charset="0"/>
              <a:buChar char="•"/>
            </a:pPr>
            <a:r>
              <a:rPr kumimoji="1" lang="zh-CN" altLang="en-US" sz="1600" dirty="0" smtClean="0">
                <a:latin typeface="Microsoft YaHei Light" panose="020B0503020204020204" pitchFamily="34" charset="-122"/>
                <a:ea typeface="Microsoft YaHei Light" panose="020B0503020204020204" pitchFamily="34" charset="-122"/>
                <a:cs typeface="楷体"/>
              </a:rPr>
              <a:t>亚</a:t>
            </a:r>
            <a:r>
              <a:rPr kumimoji="1" lang="zh-CN" altLang="en-US" sz="1600" dirty="0">
                <a:latin typeface="Microsoft YaHei Light" panose="020B0503020204020204" pitchFamily="34" charset="-122"/>
                <a:ea typeface="Microsoft YaHei Light" panose="020B0503020204020204" pitchFamily="34" charset="-122"/>
                <a:cs typeface="楷体"/>
              </a:rPr>
              <a:t>琛工大硕士申请材料指导及申请流程操作辅助；</a:t>
            </a:r>
          </a:p>
          <a:p>
            <a:pPr marL="285750" indent="-285750">
              <a:lnSpc>
                <a:spcPct val="150000"/>
              </a:lnSpc>
              <a:spcAft>
                <a:spcPts val="0"/>
              </a:spcAft>
              <a:buClr>
                <a:srgbClr val="F6A800"/>
              </a:buClr>
              <a:buFont typeface="Arial" panose="020B0604020202020204" pitchFamily="34" charset="0"/>
              <a:buChar char="•"/>
            </a:pPr>
            <a:r>
              <a:rPr kumimoji="1" lang="de-DE" altLang="zh-CN" sz="1600" dirty="0">
                <a:latin typeface="Microsoft YaHei Light" panose="020B0503020204020204" pitchFamily="34" charset="-122"/>
                <a:ea typeface="Microsoft YaHei Light" panose="020B0503020204020204" pitchFamily="34" charset="-122"/>
                <a:cs typeface="楷体"/>
              </a:rPr>
              <a:t>APS</a:t>
            </a:r>
            <a:r>
              <a:rPr kumimoji="1" lang="zh-CN" altLang="en-US" sz="1600" dirty="0">
                <a:latin typeface="Microsoft YaHei Light" panose="020B0503020204020204" pitchFamily="34" charset="-122"/>
                <a:ea typeface="Microsoft YaHei Light" panose="020B0503020204020204" pitchFamily="34" charset="-122"/>
                <a:cs typeface="楷体"/>
              </a:rPr>
              <a:t>团审面试辅导、材料指导、相关流程工作和证书分发；</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签证材料指导及协助办理，包括入境强制保险、自保金证明、护照、毕业证和学位证公证等；</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英语能力提高课程；</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基础德语能力培训课程；</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亚琛工大硕士入学注册材料及流程辅导；</a:t>
            </a:r>
          </a:p>
          <a:p>
            <a:pPr marL="285750" indent="-285750">
              <a:lnSpc>
                <a:spcPct val="15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赴德前跨文化讲座、国外生活安全教育课，境外购买保险、银行开户等辅导。</a:t>
            </a:r>
          </a:p>
        </p:txBody>
      </p:sp>
    </p:spTree>
    <p:extLst>
      <p:ext uri="{BB962C8B-B14F-4D97-AF65-F5344CB8AC3E}">
        <p14:creationId xmlns:p14="http://schemas.microsoft.com/office/powerpoint/2010/main" val="86641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923A28-7439-6646-9CF9-24C2E8A6144D}"/>
              </a:ext>
            </a:extLst>
          </p:cNvPr>
          <p:cNvSpPr>
            <a:spLocks noGrp="1"/>
          </p:cNvSpPr>
          <p:nvPr>
            <p:ph type="title"/>
          </p:nvPr>
        </p:nvSpPr>
        <p:spPr>
          <a:xfrm>
            <a:off x="381663" y="207938"/>
            <a:ext cx="11558392" cy="543600"/>
          </a:xfrm>
        </p:spPr>
        <p:txBody>
          <a:bodyPr/>
          <a:lstStyle/>
          <a:p>
            <a:r>
              <a:rPr kumimoji="1" lang="zh-CN" altLang="en-US" sz="2400" b="0" dirty="0">
                <a:latin typeface="Microsoft YaHei" panose="020B0503020204020204" pitchFamily="34" charset="-122"/>
                <a:ea typeface="Microsoft YaHei" panose="020B0503020204020204" pitchFamily="34" charset="-122"/>
              </a:rPr>
              <a:t> 亚琛工</a:t>
            </a:r>
            <a:r>
              <a:rPr kumimoji="1" lang="zh-CN" altLang="en-US" sz="2400" b="0" dirty="0" smtClean="0">
                <a:latin typeface="Microsoft YaHei" panose="020B0503020204020204" pitchFamily="34" charset="-122"/>
                <a:ea typeface="Microsoft YaHei" panose="020B0503020204020204" pitchFamily="34" charset="-122"/>
              </a:rPr>
              <a:t>大</a:t>
            </a:r>
            <a:r>
              <a:rPr kumimoji="1" lang="zh-CN" altLang="en-US" sz="2400" b="0" dirty="0">
                <a:latin typeface="Microsoft YaHei" panose="020B0503020204020204" pitchFamily="34" charset="-122"/>
                <a:ea typeface="Microsoft YaHei" panose="020B0503020204020204" pitchFamily="34" charset="-122"/>
              </a:rPr>
              <a:t>联合培养</a:t>
            </a:r>
            <a:r>
              <a:rPr kumimoji="1" lang="zh-CN" altLang="en-US" sz="2400" b="0" dirty="0" smtClean="0">
                <a:latin typeface="Microsoft YaHei" panose="020B0503020204020204" pitchFamily="34" charset="-122"/>
                <a:ea typeface="Microsoft YaHei" panose="020B0503020204020204" pitchFamily="34" charset="-122"/>
              </a:rPr>
              <a:t>项</a:t>
            </a:r>
            <a:r>
              <a:rPr kumimoji="1" lang="zh-CN" altLang="en-US" sz="2400" b="0" dirty="0">
                <a:latin typeface="Microsoft YaHei" panose="020B0503020204020204" pitchFamily="34" charset="-122"/>
                <a:ea typeface="Microsoft YaHei" panose="020B0503020204020204" pitchFamily="34" charset="-122"/>
              </a:rPr>
              <a:t>目咨询报名</a:t>
            </a:r>
            <a:endParaRPr lang="en-US" sz="2400" b="0" dirty="0"/>
          </a:p>
        </p:txBody>
      </p:sp>
      <p:sp>
        <p:nvSpPr>
          <p:cNvPr id="10" name="文本框 1">
            <a:extLst>
              <a:ext uri="{FF2B5EF4-FFF2-40B4-BE49-F238E27FC236}">
                <a16:creationId xmlns:a16="http://schemas.microsoft.com/office/drawing/2014/main" id="{5318E843-087C-0B4A-96EF-EA3590844465}"/>
              </a:ext>
            </a:extLst>
          </p:cNvPr>
          <p:cNvSpPr txBox="1"/>
          <p:nvPr/>
        </p:nvSpPr>
        <p:spPr>
          <a:xfrm>
            <a:off x="990669" y="2731751"/>
            <a:ext cx="4072942" cy="2197525"/>
          </a:xfrm>
          <a:prstGeom prst="rect">
            <a:avLst/>
          </a:prstGeom>
          <a:noFill/>
        </p:spPr>
        <p:txBody>
          <a:bodyPr wrap="square" rtlCol="0">
            <a:spAutoFit/>
          </a:bodyPr>
          <a:lstStyle/>
          <a:p>
            <a:pPr>
              <a:lnSpc>
                <a:spcPct val="120000"/>
              </a:lnSpc>
              <a:spcAft>
                <a:spcPts val="0"/>
              </a:spcAft>
            </a:pPr>
            <a:endParaRPr kumimoji="1" lang="en-US" altLang="zh-CN" b="1"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smtClean="0">
                <a:latin typeface="Microsoft YaHei Light" panose="020B0503020204020204" pitchFamily="34" charset="-122"/>
                <a:ea typeface="Microsoft YaHei Light" panose="020B0503020204020204" pitchFamily="34" charset="-122"/>
                <a:cs typeface="楷体"/>
              </a:rPr>
              <a:t>机械工程硕士招收机械大类专</a:t>
            </a:r>
            <a:r>
              <a:rPr kumimoji="1" lang="zh-CN" altLang="en-US" sz="1600" dirty="0">
                <a:latin typeface="Microsoft YaHei Light" panose="020B0503020204020204" pitchFamily="34" charset="-122"/>
                <a:ea typeface="Microsoft YaHei Light" panose="020B0503020204020204" pitchFamily="34" charset="-122"/>
                <a:cs typeface="楷体"/>
              </a:rPr>
              <a:t>业，如机制、机设</a:t>
            </a:r>
            <a:r>
              <a:rPr kumimoji="1" lang="zh-CN" altLang="en-US" sz="1600" dirty="0" smtClean="0">
                <a:latin typeface="Microsoft YaHei Light" panose="020B0503020204020204" pitchFamily="34" charset="-122"/>
                <a:ea typeface="Microsoft YaHei Light" panose="020B0503020204020204" pitchFamily="34" charset="-122"/>
                <a:cs typeface="楷体"/>
              </a:rPr>
              <a:t>、车</a:t>
            </a:r>
            <a:r>
              <a:rPr kumimoji="1" lang="zh-CN" altLang="en-US" sz="1600" dirty="0">
                <a:latin typeface="Microsoft YaHei Light" panose="020B0503020204020204" pitchFamily="34" charset="-122"/>
                <a:ea typeface="Microsoft YaHei Light" panose="020B0503020204020204" pitchFamily="34" charset="-122"/>
                <a:cs typeface="楷体"/>
              </a:rPr>
              <a:t>辆、智能制造、机器人、能源动力、航天航空等；</a:t>
            </a:r>
            <a:endParaRPr kumimoji="1" lang="en-US" altLang="zh-CN" sz="1600" dirty="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smtClean="0">
                <a:latin typeface="Microsoft YaHei Light" panose="020B0503020204020204" pitchFamily="34" charset="-122"/>
                <a:ea typeface="Microsoft YaHei Light" panose="020B0503020204020204" pitchFamily="34" charset="-122"/>
                <a:cs typeface="楷体"/>
              </a:rPr>
              <a:t>电池硕士招收几乎所有理工科专业；</a:t>
            </a:r>
            <a:endParaRPr kumimoji="1" lang="en-US" altLang="zh-CN" sz="1600" dirty="0" smtClean="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韧性土</a:t>
            </a:r>
            <a:r>
              <a:rPr kumimoji="1" lang="zh-CN" altLang="en-US" sz="1600" dirty="0" smtClean="0">
                <a:latin typeface="Microsoft YaHei Light" panose="020B0503020204020204" pitchFamily="34" charset="-122"/>
                <a:ea typeface="Microsoft YaHei Light" panose="020B0503020204020204" pitchFamily="34" charset="-122"/>
                <a:cs typeface="楷体"/>
              </a:rPr>
              <a:t>木专业招收土木大类专业，例如土木工程、道桥、交通等</a:t>
            </a:r>
            <a:endParaRPr kumimoji="1" lang="en-US" altLang="zh-CN" sz="1600" dirty="0">
              <a:latin typeface="Microsoft YaHei Light" panose="020B0503020204020204" pitchFamily="34" charset="-122"/>
              <a:ea typeface="Microsoft YaHei Light" panose="020B0503020204020204" pitchFamily="34" charset="-122"/>
              <a:cs typeface="楷体"/>
            </a:endParaRPr>
          </a:p>
        </p:txBody>
      </p:sp>
      <p:sp>
        <p:nvSpPr>
          <p:cNvPr id="4" name="文本框 3">
            <a:extLst>
              <a:ext uri="{FF2B5EF4-FFF2-40B4-BE49-F238E27FC236}">
                <a16:creationId xmlns:a16="http://schemas.microsoft.com/office/drawing/2014/main" id="{E5DD3785-DC2D-E49B-76D2-23136D70161E}"/>
              </a:ext>
            </a:extLst>
          </p:cNvPr>
          <p:cNvSpPr txBox="1"/>
          <p:nvPr/>
        </p:nvSpPr>
        <p:spPr>
          <a:xfrm>
            <a:off x="836405" y="2722677"/>
            <a:ext cx="5662462" cy="400110"/>
          </a:xfrm>
          <a:prstGeom prst="rect">
            <a:avLst/>
          </a:prstGeom>
          <a:noFill/>
        </p:spPr>
        <p:txBody>
          <a:bodyPr wrap="square" rtlCol="0">
            <a:spAutoFit/>
          </a:bodyPr>
          <a:lstStyle/>
          <a:p>
            <a:r>
              <a:rPr kumimoji="1" lang="zh-CN" altLang="de-DE"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招生</a:t>
            </a:r>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专业</a:t>
            </a:r>
          </a:p>
        </p:txBody>
      </p:sp>
      <p:sp>
        <p:nvSpPr>
          <p:cNvPr id="9" name="文本框 8">
            <a:extLst>
              <a:ext uri="{FF2B5EF4-FFF2-40B4-BE49-F238E27FC236}">
                <a16:creationId xmlns:a16="http://schemas.microsoft.com/office/drawing/2014/main" id="{1FCFA1E0-A8FC-5112-4F90-707AFE3E0558}"/>
              </a:ext>
            </a:extLst>
          </p:cNvPr>
          <p:cNvSpPr txBox="1"/>
          <p:nvPr/>
        </p:nvSpPr>
        <p:spPr>
          <a:xfrm>
            <a:off x="1001389" y="1104081"/>
            <a:ext cx="4062222" cy="1606594"/>
          </a:xfrm>
          <a:prstGeom prst="rect">
            <a:avLst/>
          </a:prstGeom>
          <a:noFill/>
        </p:spPr>
        <p:txBody>
          <a:bodyPr wrap="square" rtlCol="0">
            <a:spAutoFit/>
          </a:bodyPr>
          <a:lstStyle/>
          <a:p>
            <a:pPr>
              <a:lnSpc>
                <a:spcPct val="120000"/>
              </a:lnSpc>
              <a:spcAft>
                <a:spcPts val="0"/>
              </a:spcAft>
            </a:pPr>
            <a:endParaRPr kumimoji="1" lang="en-US" altLang="zh-CN" b="1"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亚琛工业大学国际学院中</a:t>
            </a:r>
            <a:r>
              <a:rPr kumimoji="1" lang="zh-CN" altLang="en-US" sz="1600" dirty="0" smtClean="0">
                <a:latin typeface="Microsoft YaHei Light" panose="020B0503020204020204" pitchFamily="34" charset="-122"/>
                <a:ea typeface="Microsoft YaHei Light" panose="020B0503020204020204" pitchFamily="34" charset="-122"/>
                <a:cs typeface="楷体"/>
              </a:rPr>
              <a:t>国办事处</a:t>
            </a:r>
            <a:endParaRPr kumimoji="1" lang="en-US" altLang="zh-CN" sz="1600" dirty="0" smtClean="0">
              <a:latin typeface="Microsoft YaHei Light" panose="020B0503020204020204" pitchFamily="34" charset="-122"/>
              <a:ea typeface="Microsoft YaHei Light" panose="020B0503020204020204" pitchFamily="34" charset="-122"/>
              <a:cs typeface="楷体"/>
            </a:endParaRPr>
          </a:p>
          <a:p>
            <a:pPr>
              <a:lnSpc>
                <a:spcPct val="120000"/>
              </a:lnSpc>
              <a:spcAft>
                <a:spcPts val="0"/>
              </a:spcAft>
              <a:buClr>
                <a:srgbClr val="F6A800"/>
              </a:buClr>
            </a:pPr>
            <a:r>
              <a:rPr kumimoji="1" lang="en-US" altLang="zh-CN" sz="1600" dirty="0" smtClean="0">
                <a:latin typeface="Microsoft YaHei Light" panose="020B0503020204020204" pitchFamily="34" charset="-122"/>
                <a:ea typeface="Microsoft YaHei Light" panose="020B0503020204020204" pitchFamily="34" charset="-122"/>
                <a:cs typeface="楷体"/>
              </a:rPr>
              <a:t>     </a:t>
            </a:r>
            <a:r>
              <a:rPr kumimoji="1" lang="zh-CN" altLang="en-US" sz="1600" dirty="0" smtClean="0">
                <a:latin typeface="Microsoft YaHei Light" panose="020B0503020204020204" pitchFamily="34" charset="-122"/>
                <a:ea typeface="Microsoft YaHei Light" panose="020B0503020204020204" pitchFamily="34" charset="-122"/>
                <a:cs typeface="楷体"/>
              </a:rPr>
              <a:t>中</a:t>
            </a:r>
            <a:r>
              <a:rPr kumimoji="1" lang="zh-CN" altLang="en-US" sz="1600" dirty="0">
                <a:latin typeface="Microsoft YaHei Light" panose="020B0503020204020204" pitchFamily="34" charset="-122"/>
                <a:ea typeface="Microsoft YaHei Light" panose="020B0503020204020204" pitchFamily="34" charset="-122"/>
                <a:cs typeface="楷体"/>
              </a:rPr>
              <a:t>国高校项</a:t>
            </a:r>
            <a:r>
              <a:rPr kumimoji="1" lang="zh-CN" altLang="en-US" sz="1600" dirty="0" smtClean="0">
                <a:latin typeface="Microsoft YaHei Light" panose="020B0503020204020204" pitchFamily="34" charset="-122"/>
                <a:ea typeface="Microsoft YaHei Light" panose="020B0503020204020204" pitchFamily="34" charset="-122"/>
                <a:cs typeface="楷体"/>
              </a:rPr>
              <a:t>目咨询与报名老师</a:t>
            </a:r>
            <a:endParaRPr kumimoji="1" lang="en-US" altLang="zh-CN" sz="1600" dirty="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zh-CN" altLang="en-US" sz="1600" dirty="0">
                <a:latin typeface="Microsoft YaHei Light" panose="020B0503020204020204" pitchFamily="34" charset="-122"/>
                <a:ea typeface="Microsoft YaHei Light" panose="020B0503020204020204" pitchFamily="34" charset="-122"/>
                <a:cs typeface="楷体"/>
              </a:rPr>
              <a:t>张老师</a:t>
            </a:r>
            <a:endParaRPr kumimoji="1" lang="en-US" altLang="zh-CN" sz="1600" dirty="0">
              <a:latin typeface="Microsoft YaHei Light" panose="020B0503020204020204" pitchFamily="34" charset="-122"/>
              <a:ea typeface="Microsoft YaHei Light" panose="020B0503020204020204"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en-US" altLang="zh-CN" sz="1600" dirty="0">
                <a:latin typeface="Microsoft YaHei Light" panose="020B0503020204020204" pitchFamily="34" charset="-122"/>
                <a:ea typeface="Microsoft YaHei Light" panose="020B0503020204020204" pitchFamily="34" charset="-122"/>
                <a:cs typeface="楷体"/>
              </a:rPr>
              <a:t>178 0542 7004</a:t>
            </a:r>
            <a:r>
              <a:rPr kumimoji="1" lang="zh-CN" altLang="en-US" sz="1600" dirty="0">
                <a:latin typeface="Microsoft YaHei Light" panose="020B0503020204020204" pitchFamily="34" charset="-122"/>
                <a:ea typeface="Microsoft YaHei Light" panose="020B0503020204020204" pitchFamily="34" charset="-122"/>
                <a:cs typeface="楷体"/>
              </a:rPr>
              <a:t>（同微信）</a:t>
            </a:r>
            <a:endParaRPr kumimoji="1" lang="en-US" altLang="zh-CN" sz="1600" dirty="0">
              <a:latin typeface="Microsoft YaHei Light" panose="020B0503020204020204" pitchFamily="34" charset="-122"/>
              <a:ea typeface="Microsoft YaHei Light" panose="020B0503020204020204" pitchFamily="34" charset="-122"/>
              <a:cs typeface="楷体"/>
            </a:endParaRPr>
          </a:p>
        </p:txBody>
      </p:sp>
      <p:sp>
        <p:nvSpPr>
          <p:cNvPr id="12" name="文本框 11">
            <a:extLst>
              <a:ext uri="{FF2B5EF4-FFF2-40B4-BE49-F238E27FC236}">
                <a16:creationId xmlns:a16="http://schemas.microsoft.com/office/drawing/2014/main" id="{E5DD3785-DC2D-E49B-76D2-23136D70161E}"/>
              </a:ext>
            </a:extLst>
          </p:cNvPr>
          <p:cNvSpPr txBox="1"/>
          <p:nvPr/>
        </p:nvSpPr>
        <p:spPr>
          <a:xfrm>
            <a:off x="836405" y="1101369"/>
            <a:ext cx="5662462" cy="400110"/>
          </a:xfrm>
          <a:prstGeom prst="rect">
            <a:avLst/>
          </a:prstGeom>
          <a:noFill/>
        </p:spPr>
        <p:txBody>
          <a:bodyPr wrap="square" rtlCol="0">
            <a:spAutoFit/>
          </a:bodyPr>
          <a:lstStyle/>
          <a:p>
            <a:r>
              <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咨询方式</a:t>
            </a:r>
          </a:p>
        </p:txBody>
      </p:sp>
      <p:sp>
        <p:nvSpPr>
          <p:cNvPr id="11" name="文本框 10">
            <a:extLst>
              <a:ext uri="{FF2B5EF4-FFF2-40B4-BE49-F238E27FC236}">
                <a16:creationId xmlns:a16="http://schemas.microsoft.com/office/drawing/2014/main" id="{E5DD3785-DC2D-E49B-76D2-23136D70161E}"/>
              </a:ext>
            </a:extLst>
          </p:cNvPr>
          <p:cNvSpPr txBox="1"/>
          <p:nvPr/>
        </p:nvSpPr>
        <p:spPr>
          <a:xfrm>
            <a:off x="836405" y="4938607"/>
            <a:ext cx="5662462" cy="400110"/>
          </a:xfrm>
          <a:prstGeom prst="rect">
            <a:avLst/>
          </a:prstGeom>
          <a:noFill/>
        </p:spPr>
        <p:txBody>
          <a:bodyPr wrap="square" rtlCol="0">
            <a:spAutoFit/>
          </a:bodyPr>
          <a:lstStyle/>
          <a:p>
            <a:r>
              <a:rPr kumimoji="1" lang="zh-CN" altLang="en-US" sz="2000" b="1" dirty="0" smtClean="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招生截止</a:t>
            </a:r>
            <a:endParaRPr kumimoji="1" lang="zh-CN" altLang="en-US" sz="2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文本框 1">
            <a:extLst>
              <a:ext uri="{FF2B5EF4-FFF2-40B4-BE49-F238E27FC236}">
                <a16:creationId xmlns:a16="http://schemas.microsoft.com/office/drawing/2014/main" id="{5318E843-087C-0B4A-96EF-EA3590844465}"/>
              </a:ext>
            </a:extLst>
          </p:cNvPr>
          <p:cNvSpPr txBox="1"/>
          <p:nvPr/>
        </p:nvSpPr>
        <p:spPr>
          <a:xfrm>
            <a:off x="1001389" y="4965370"/>
            <a:ext cx="4072942" cy="720197"/>
          </a:xfrm>
          <a:prstGeom prst="rect">
            <a:avLst/>
          </a:prstGeom>
          <a:noFill/>
        </p:spPr>
        <p:txBody>
          <a:bodyPr wrap="square" rtlCol="0">
            <a:spAutoFit/>
          </a:bodyPr>
          <a:lstStyle/>
          <a:p>
            <a:pPr>
              <a:lnSpc>
                <a:spcPct val="120000"/>
              </a:lnSpc>
              <a:spcAft>
                <a:spcPts val="0"/>
              </a:spcAft>
            </a:pPr>
            <a:endParaRPr kumimoji="1" lang="en-US" altLang="zh-CN" b="1"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20000"/>
              </a:lnSpc>
              <a:spcAft>
                <a:spcPts val="0"/>
              </a:spcAft>
              <a:buClr>
                <a:srgbClr val="F6A800"/>
              </a:buClr>
              <a:buFont typeface="Arial" panose="020B0604020202020204" pitchFamily="34" charset="0"/>
              <a:buChar char="•"/>
            </a:pPr>
            <a:r>
              <a:rPr kumimoji="1" lang="en-US" altLang="zh-CN" sz="1600" b="1" dirty="0" smtClean="0">
                <a:solidFill>
                  <a:srgbClr val="C00000"/>
                </a:solidFill>
                <a:latin typeface="Microsoft YaHei Light" panose="020B0503020204020204" pitchFamily="34" charset="-122"/>
                <a:ea typeface="Microsoft YaHei Light" panose="020B0503020204020204" pitchFamily="34" charset="-122"/>
                <a:cs typeface="楷体"/>
              </a:rPr>
              <a:t>2026</a:t>
            </a:r>
            <a:r>
              <a:rPr kumimoji="1" lang="zh-CN" altLang="en-US" sz="1600" b="1" dirty="0" smtClean="0">
                <a:solidFill>
                  <a:srgbClr val="C00000"/>
                </a:solidFill>
                <a:latin typeface="Microsoft YaHei Light" panose="020B0503020204020204" pitchFamily="34" charset="-122"/>
                <a:ea typeface="Microsoft YaHei Light" panose="020B0503020204020204" pitchFamily="34" charset="-122"/>
                <a:cs typeface="楷体"/>
              </a:rPr>
              <a:t>年</a:t>
            </a:r>
            <a:r>
              <a:rPr kumimoji="1" lang="en-US" altLang="zh-CN" sz="1600" b="1" dirty="0">
                <a:solidFill>
                  <a:srgbClr val="C00000"/>
                </a:solidFill>
                <a:latin typeface="Microsoft YaHei Light" panose="020B0503020204020204" pitchFamily="34" charset="-122"/>
                <a:ea typeface="Microsoft YaHei Light" panose="020B0503020204020204" pitchFamily="34" charset="-122"/>
                <a:cs typeface="楷体"/>
              </a:rPr>
              <a:t>6</a:t>
            </a:r>
            <a:r>
              <a:rPr kumimoji="1" lang="zh-CN" altLang="en-US" sz="1600" b="1" dirty="0" smtClean="0">
                <a:solidFill>
                  <a:srgbClr val="C00000"/>
                </a:solidFill>
                <a:latin typeface="Microsoft YaHei Light" panose="020B0503020204020204" pitchFamily="34" charset="-122"/>
                <a:ea typeface="Microsoft YaHei Light" panose="020B0503020204020204" pitchFamily="34" charset="-122"/>
                <a:cs typeface="楷体"/>
              </a:rPr>
              <a:t>月</a:t>
            </a:r>
            <a:r>
              <a:rPr kumimoji="1" lang="en-US" altLang="zh-CN" sz="1600" b="1" dirty="0" smtClean="0">
                <a:solidFill>
                  <a:srgbClr val="C00000"/>
                </a:solidFill>
                <a:latin typeface="Microsoft YaHei Light" panose="020B0503020204020204" pitchFamily="34" charset="-122"/>
                <a:ea typeface="Microsoft YaHei Light" panose="020B0503020204020204" pitchFamily="34" charset="-122"/>
                <a:cs typeface="楷体"/>
              </a:rPr>
              <a:t>15</a:t>
            </a:r>
            <a:r>
              <a:rPr kumimoji="1" lang="zh-CN" altLang="en-US" sz="1600" b="1" dirty="0" smtClean="0">
                <a:solidFill>
                  <a:srgbClr val="C00000"/>
                </a:solidFill>
                <a:latin typeface="Microsoft YaHei Light" panose="020B0503020204020204" pitchFamily="34" charset="-122"/>
                <a:ea typeface="Microsoft YaHei Light" panose="020B0503020204020204" pitchFamily="34" charset="-122"/>
                <a:cs typeface="楷体"/>
              </a:rPr>
              <a:t>日</a:t>
            </a:r>
            <a:endParaRPr kumimoji="1" lang="en-US" altLang="zh-CN" sz="1600" b="1" dirty="0">
              <a:solidFill>
                <a:srgbClr val="C00000"/>
              </a:solidFill>
              <a:latin typeface="Microsoft YaHei Light" panose="020B0503020204020204" pitchFamily="34" charset="-122"/>
              <a:ea typeface="Microsoft YaHei Light" panose="020B0503020204020204" pitchFamily="34" charset="-122"/>
              <a:cs typeface="楷体"/>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1086" t="7742" r="10883" b="17850"/>
          <a:stretch/>
        </p:blipFill>
        <p:spPr>
          <a:xfrm>
            <a:off x="5288478" y="1327436"/>
            <a:ext cx="2924084" cy="39624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15848" t="18208" r="14319" b="28028"/>
          <a:stretch/>
        </p:blipFill>
        <p:spPr>
          <a:xfrm>
            <a:off x="8437429" y="1278275"/>
            <a:ext cx="2952607" cy="4040977"/>
          </a:xfrm>
          <a:prstGeom prst="rect">
            <a:avLst/>
          </a:prstGeom>
        </p:spPr>
      </p:pic>
    </p:spTree>
    <p:extLst>
      <p:ext uri="{BB962C8B-B14F-4D97-AF65-F5344CB8AC3E}">
        <p14:creationId xmlns:p14="http://schemas.microsoft.com/office/powerpoint/2010/main" val="280930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0" y="0"/>
            <a:ext cx="12192000" cy="25287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552857" y="0"/>
            <a:ext cx="3301365" cy="6040120"/>
          </a:xfrm>
          <a:custGeom>
            <a:avLst/>
            <a:gdLst/>
            <a:ahLst/>
            <a:cxnLst/>
            <a:rect l="l" t="t" r="r" b="b"/>
            <a:pathLst>
              <a:path w="3301365" h="6040120">
                <a:moveTo>
                  <a:pt x="0" y="0"/>
                </a:moveTo>
                <a:lnTo>
                  <a:pt x="3300755" y="0"/>
                </a:lnTo>
                <a:lnTo>
                  <a:pt x="3300755" y="6040072"/>
                </a:lnTo>
                <a:lnTo>
                  <a:pt x="0" y="6040072"/>
                </a:lnTo>
                <a:lnTo>
                  <a:pt x="0" y="0"/>
                </a:lnTo>
                <a:close/>
              </a:path>
            </a:pathLst>
          </a:custGeom>
          <a:solidFill>
            <a:srgbClr val="E8F1FA"/>
          </a:solidFill>
        </p:spPr>
        <p:txBody>
          <a:bodyPr wrap="square" lIns="0" tIns="0" rIns="0" bIns="0" rtlCol="0"/>
          <a:lstStyle/>
          <a:p>
            <a:endParaRPr dirty="0"/>
          </a:p>
        </p:txBody>
      </p:sp>
      <p:sp>
        <p:nvSpPr>
          <p:cNvPr id="5" name="object 5"/>
          <p:cNvSpPr txBox="1"/>
          <p:nvPr/>
        </p:nvSpPr>
        <p:spPr>
          <a:xfrm>
            <a:off x="8947985" y="1615179"/>
            <a:ext cx="2634415" cy="1774204"/>
          </a:xfrm>
          <a:prstGeom prst="rect">
            <a:avLst/>
          </a:prstGeom>
        </p:spPr>
        <p:txBody>
          <a:bodyPr vert="horz" wrap="square" lIns="0" tIns="182245" rIns="0" bIns="0" rtlCol="0">
            <a:spAutoFit/>
          </a:bodyPr>
          <a:lstStyle/>
          <a:p>
            <a:pPr marL="283845">
              <a:lnSpc>
                <a:spcPct val="100000"/>
              </a:lnSpc>
              <a:spcBef>
                <a:spcPts val="1435"/>
              </a:spcBef>
            </a:pPr>
            <a:r>
              <a:rPr sz="2000" b="1" spc="-5"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QS Ranking</a:t>
            </a:r>
            <a:r>
              <a:rPr sz="2000" b="1" spc="-70"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 </a:t>
            </a:r>
            <a:r>
              <a:rPr sz="2000" b="1" dirty="0" smtClean="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202</a:t>
            </a:r>
            <a:r>
              <a:rPr lang="en-US" sz="2000" b="1" dirty="0" smtClean="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5</a:t>
            </a:r>
            <a:endParaRPr sz="2000" dirty="0">
              <a:latin typeface="Times New Roman" panose="02020603050405020304" pitchFamily="18" charset="0"/>
              <a:ea typeface="微软雅黑" panose="020B0503020204020204" pitchFamily="34" charset="-122"/>
              <a:cs typeface="Times New Roman" panose="02020603050405020304" pitchFamily="18" charset="0"/>
            </a:endParaRPr>
          </a:p>
          <a:p>
            <a:pPr marL="12700" marR="5080" algn="ctr">
              <a:lnSpc>
                <a:spcPts val="2300"/>
              </a:lnSpc>
              <a:spcBef>
                <a:spcPts val="160"/>
              </a:spcBef>
            </a:pPr>
            <a:r>
              <a:rPr lang="zh-CN" altLang="en-US" sz="1400" b="1" dirty="0" smtClean="0">
                <a:solidFill>
                  <a:srgbClr val="00549F"/>
                </a:solidFill>
                <a:latin typeface="微软雅黑" panose="020B0503020204020204" pitchFamily="34" charset="-122"/>
                <a:ea typeface="微软雅黑" panose="020B0503020204020204" pitchFamily="34" charset="-122"/>
                <a:cs typeface="微软雅黑"/>
              </a:rPr>
              <a:t>机</a:t>
            </a:r>
            <a:r>
              <a:rPr lang="zh-CN" altLang="en-US" sz="1400" b="1" dirty="0">
                <a:solidFill>
                  <a:srgbClr val="00549F"/>
                </a:solidFill>
                <a:latin typeface="微软雅黑" panose="020B0503020204020204" pitchFamily="34" charset="-122"/>
                <a:ea typeface="微软雅黑" panose="020B0503020204020204" pitchFamily="34" charset="-122"/>
                <a:cs typeface="微软雅黑"/>
              </a:rPr>
              <a:t>械工程类全球第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19</a:t>
            </a:r>
            <a:r>
              <a:rPr lang="zh-CN" altLang="en-US" sz="1400" b="1" dirty="0">
                <a:solidFill>
                  <a:srgbClr val="00549F"/>
                </a:solidFill>
                <a:latin typeface="微软雅黑" panose="020B0503020204020204" pitchFamily="34" charset="-122"/>
                <a:ea typeface="微软雅黑" panose="020B0503020204020204" pitchFamily="34" charset="-122"/>
                <a:cs typeface="微软雅黑"/>
              </a:rPr>
              <a:t>，德国第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1</a:t>
            </a:r>
          </a:p>
          <a:p>
            <a:pPr marL="12700" marR="5080" algn="ctr">
              <a:lnSpc>
                <a:spcPts val="2300"/>
              </a:lnSpc>
              <a:spcBef>
                <a:spcPts val="160"/>
              </a:spcBef>
            </a:pPr>
            <a:r>
              <a:rPr lang="en-US" altLang="zh-CN" sz="1400" b="1" dirty="0">
                <a:solidFill>
                  <a:srgbClr val="00549F"/>
                </a:solidFill>
                <a:latin typeface="微软雅黑" panose="020B0503020204020204" pitchFamily="34" charset="-122"/>
                <a:ea typeface="微软雅黑" panose="020B0503020204020204" pitchFamily="34" charset="-122"/>
                <a:cs typeface="微软雅黑"/>
              </a:rPr>
              <a:t> </a:t>
            </a:r>
            <a:r>
              <a:rPr lang="zh-CN" altLang="en-US" sz="1400" b="1" dirty="0">
                <a:solidFill>
                  <a:srgbClr val="00549F"/>
                </a:solidFill>
                <a:latin typeface="微软雅黑" panose="020B0503020204020204" pitchFamily="34" charset="-122"/>
                <a:ea typeface="微软雅黑" panose="020B0503020204020204" pitchFamily="34" charset="-122"/>
                <a:cs typeface="微软雅黑"/>
              </a:rPr>
              <a:t>土木与结构工程类德国第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2</a:t>
            </a:r>
          </a:p>
          <a:p>
            <a:pPr marL="12700" marR="5080" algn="ctr">
              <a:lnSpc>
                <a:spcPts val="2300"/>
              </a:lnSpc>
              <a:spcBef>
                <a:spcPts val="160"/>
              </a:spcBef>
            </a:pPr>
            <a:r>
              <a:rPr lang="zh-CN" altLang="en-US" sz="1400" b="1" dirty="0">
                <a:solidFill>
                  <a:srgbClr val="00549F"/>
                </a:solidFill>
                <a:latin typeface="微软雅黑" panose="020B0503020204020204" pitchFamily="34" charset="-122"/>
                <a:ea typeface="微软雅黑" panose="020B0503020204020204" pitchFamily="34" charset="-122"/>
                <a:cs typeface="微软雅黑"/>
              </a:rPr>
              <a:t>材料科学德国第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2</a:t>
            </a:r>
          </a:p>
          <a:p>
            <a:pPr marL="12700" marR="5080" algn="ctr">
              <a:lnSpc>
                <a:spcPts val="2300"/>
              </a:lnSpc>
              <a:spcBef>
                <a:spcPts val="160"/>
              </a:spcBef>
            </a:pPr>
            <a:r>
              <a:rPr lang="zh-CN" altLang="en-US" sz="1400" b="1" dirty="0">
                <a:solidFill>
                  <a:srgbClr val="00549F"/>
                </a:solidFill>
                <a:latin typeface="微软雅黑" panose="020B0503020204020204" pitchFamily="34" charset="-122"/>
                <a:ea typeface="微软雅黑" panose="020B0503020204020204" pitchFamily="34" charset="-122"/>
                <a:cs typeface="微软雅黑"/>
              </a:rPr>
              <a:t>电气与电子工程德国第</a:t>
            </a:r>
            <a:r>
              <a:rPr lang="en-US" altLang="zh-CN" sz="1400" b="1" dirty="0">
                <a:solidFill>
                  <a:srgbClr val="00549F"/>
                </a:solidFill>
                <a:latin typeface="微软雅黑" panose="020B0503020204020204" pitchFamily="34" charset="-122"/>
                <a:ea typeface="微软雅黑" panose="020B0503020204020204" pitchFamily="34" charset="-122"/>
                <a:cs typeface="微软雅黑"/>
              </a:rPr>
              <a:t>3</a:t>
            </a:r>
          </a:p>
        </p:txBody>
      </p:sp>
      <p:sp>
        <p:nvSpPr>
          <p:cNvPr id="6" name="object 6"/>
          <p:cNvSpPr txBox="1"/>
          <p:nvPr/>
        </p:nvSpPr>
        <p:spPr>
          <a:xfrm>
            <a:off x="9061226" y="4407190"/>
            <a:ext cx="2279015" cy="1381084"/>
          </a:xfrm>
          <a:prstGeom prst="rect">
            <a:avLst/>
          </a:prstGeom>
        </p:spPr>
        <p:txBody>
          <a:bodyPr vert="horz" wrap="square" lIns="0" tIns="160655" rIns="0" bIns="0" rtlCol="0">
            <a:spAutoFit/>
          </a:bodyPr>
          <a:lstStyle/>
          <a:p>
            <a:pPr marL="12700">
              <a:lnSpc>
                <a:spcPct val="100000"/>
              </a:lnSpc>
              <a:spcBef>
                <a:spcPts val="1265"/>
              </a:spcBef>
            </a:pPr>
            <a:r>
              <a:rPr sz="2000" b="1" spc="-45"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WiWo </a:t>
            </a:r>
            <a:r>
              <a:rPr sz="2000" b="1" spc="-5"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Ranking </a:t>
            </a:r>
            <a:r>
              <a:rPr sz="2000" b="1" dirty="0">
                <a:solidFill>
                  <a:srgbClr val="00549F"/>
                </a:solidFill>
                <a:latin typeface="Times New Roman" panose="02020603050405020304" pitchFamily="18" charset="0"/>
                <a:ea typeface="微软雅黑" panose="020B0503020204020204" pitchFamily="34" charset="-122"/>
                <a:cs typeface="Times New Roman" panose="02020603050405020304" pitchFamily="18" charset="0"/>
              </a:rPr>
              <a:t>2022</a:t>
            </a:r>
            <a:endParaRPr sz="2000" dirty="0">
              <a:latin typeface="Times New Roman" panose="02020603050405020304" pitchFamily="18" charset="0"/>
              <a:ea typeface="微软雅黑" panose="020B0503020204020204" pitchFamily="34" charset="-122"/>
              <a:cs typeface="Times New Roman" panose="02020603050405020304" pitchFamily="18" charset="0"/>
            </a:endParaRPr>
          </a:p>
          <a:p>
            <a:pPr marL="473075" marR="448309" algn="just">
              <a:lnSpc>
                <a:spcPct val="137100"/>
              </a:lnSpc>
              <a:spcBef>
                <a:spcPts val="190"/>
              </a:spcBef>
            </a:pPr>
            <a:r>
              <a:rPr sz="1400" dirty="0">
                <a:solidFill>
                  <a:srgbClr val="00549F"/>
                </a:solidFill>
                <a:latin typeface="微软雅黑" panose="020B0503020204020204" pitchFamily="34" charset="-122"/>
                <a:ea typeface="微软雅黑" panose="020B0503020204020204" pitchFamily="34" charset="-122"/>
                <a:cs typeface="微软雅黑"/>
              </a:rPr>
              <a:t>工业工程排名第1 电气工程排名第1 机械工程排名第2</a:t>
            </a:r>
            <a:endParaRPr sz="1400" dirty="0">
              <a:latin typeface="微软雅黑" panose="020B0503020204020204" pitchFamily="34" charset="-122"/>
              <a:ea typeface="微软雅黑" panose="020B0503020204020204" pitchFamily="34" charset="-122"/>
              <a:cs typeface="微软雅黑"/>
            </a:endParaRPr>
          </a:p>
        </p:txBody>
      </p:sp>
      <p:sp>
        <p:nvSpPr>
          <p:cNvPr id="7" name="object 7"/>
          <p:cNvSpPr/>
          <p:nvPr/>
        </p:nvSpPr>
        <p:spPr>
          <a:xfrm>
            <a:off x="9762928" y="1009221"/>
            <a:ext cx="780223" cy="78022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819099" y="3802004"/>
            <a:ext cx="777310" cy="77730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82857" y="3097276"/>
            <a:ext cx="7086600" cy="2479040"/>
          </a:xfrm>
          <a:prstGeom prst="rect">
            <a:avLst/>
          </a:prstGeom>
        </p:spPr>
        <p:txBody>
          <a:bodyPr vert="horz" wrap="square" lIns="0" tIns="12700" rIns="0" bIns="0" rtlCol="0">
            <a:spAutoFit/>
          </a:bodyPr>
          <a:lstStyle/>
          <a:p>
            <a:pPr marL="298450" indent="-285750">
              <a:lnSpc>
                <a:spcPct val="100000"/>
              </a:lnSpc>
              <a:spcBef>
                <a:spcPts val="100"/>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11</a:t>
            </a:r>
            <a:r>
              <a:rPr sz="1600" dirty="0">
                <a:latin typeface="微软雅黑" panose="020B0503020204020204" pitchFamily="34" charset="-122"/>
                <a:ea typeface="微软雅黑" panose="020B0503020204020204" pitchFamily="34" charset="-122"/>
                <a:cs typeface="微软雅黑"/>
              </a:rPr>
              <a:t>所德国精英大学之一，连续三届入选的</a:t>
            </a:r>
            <a:r>
              <a:rPr sz="1600" spc="-5" dirty="0">
                <a:latin typeface="微软雅黑" panose="020B0503020204020204" pitchFamily="34" charset="-122"/>
                <a:ea typeface="微软雅黑" panose="020B0503020204020204" pitchFamily="34" charset="-122"/>
                <a:cs typeface="微软雅黑"/>
              </a:rPr>
              <a:t>6</a:t>
            </a:r>
            <a:r>
              <a:rPr sz="1600" dirty="0">
                <a:latin typeface="微软雅黑" panose="020B0503020204020204" pitchFamily="34" charset="-122"/>
                <a:ea typeface="微软雅黑" panose="020B0503020204020204" pitchFamily="34" charset="-122"/>
                <a:cs typeface="微软雅黑"/>
              </a:rPr>
              <a:t>所大学之一，并拥有</a:t>
            </a:r>
            <a:r>
              <a:rPr sz="1600" spc="-5" dirty="0">
                <a:latin typeface="微软雅黑" panose="020B0503020204020204" pitchFamily="34" charset="-122"/>
                <a:ea typeface="微软雅黑" panose="020B0503020204020204" pitchFamily="34" charset="-122"/>
                <a:cs typeface="微软雅黑"/>
              </a:rPr>
              <a:t>3</a:t>
            </a:r>
            <a:r>
              <a:rPr sz="1600" dirty="0">
                <a:latin typeface="微软雅黑" panose="020B0503020204020204" pitchFamily="34" charset="-122"/>
                <a:ea typeface="微软雅黑" panose="020B0503020204020204" pitchFamily="34" charset="-122"/>
                <a:cs typeface="微软雅黑"/>
              </a:rPr>
              <a:t>个精英集群</a:t>
            </a:r>
          </a:p>
          <a:p>
            <a:pPr marL="298450" indent="-285750">
              <a:lnSpc>
                <a:spcPct val="100000"/>
              </a:lnSpc>
              <a:spcBef>
                <a:spcPts val="1485"/>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9</a:t>
            </a:r>
            <a:r>
              <a:rPr sz="1600" dirty="0">
                <a:latin typeface="微软雅黑" panose="020B0503020204020204" pitchFamily="34" charset="-122"/>
                <a:ea typeface="微软雅黑" panose="020B0503020204020204" pitchFamily="34" charset="-122"/>
                <a:cs typeface="微软雅黑"/>
              </a:rPr>
              <a:t>所顶尖德国理工大学联盟</a:t>
            </a:r>
            <a:r>
              <a:rPr sz="1600" spc="-5" dirty="0">
                <a:latin typeface="微软雅黑" panose="020B0503020204020204" pitchFamily="34" charset="-122"/>
                <a:ea typeface="微软雅黑" panose="020B0503020204020204" pitchFamily="34" charset="-122"/>
                <a:cs typeface="微软雅黑"/>
              </a:rPr>
              <a:t>（TU9）</a:t>
            </a:r>
            <a:r>
              <a:rPr sz="1600" dirty="0">
                <a:latin typeface="微软雅黑" panose="020B0503020204020204" pitchFamily="34" charset="-122"/>
                <a:ea typeface="微软雅黑" panose="020B0503020204020204" pitchFamily="34" charset="-122"/>
                <a:cs typeface="微软雅黑"/>
              </a:rPr>
              <a:t>之一</a:t>
            </a:r>
          </a:p>
          <a:p>
            <a:pPr marL="298450" indent="-285750">
              <a:lnSpc>
                <a:spcPct val="100000"/>
              </a:lnSpc>
              <a:spcBef>
                <a:spcPts val="1585"/>
              </a:spcBef>
              <a:buClr>
                <a:srgbClr val="0070C0"/>
              </a:buClr>
              <a:buFont typeface="Arial"/>
              <a:buChar char="•"/>
              <a:tabLst>
                <a:tab pos="297815" algn="l"/>
                <a:tab pos="298450" algn="l"/>
              </a:tabLst>
            </a:pPr>
            <a:r>
              <a:rPr sz="1600" b="1" spc="-5" dirty="0">
                <a:latin typeface="微软雅黑" panose="020B0503020204020204" pitchFamily="34" charset="-122"/>
                <a:ea typeface="微软雅黑" panose="020B0503020204020204" pitchFamily="34" charset="-122"/>
                <a:cs typeface="微软雅黑"/>
              </a:rPr>
              <a:t>5</a:t>
            </a:r>
            <a:r>
              <a:rPr sz="1600" b="1" dirty="0">
                <a:latin typeface="微软雅黑" panose="020B0503020204020204" pitchFamily="34" charset="-122"/>
                <a:ea typeface="微软雅黑" panose="020B0503020204020204" pitchFamily="34" charset="-122"/>
                <a:cs typeface="微软雅黑"/>
              </a:rPr>
              <a:t>所欧洲顶尖理工大学战略联盟</a:t>
            </a:r>
            <a:r>
              <a:rPr sz="1600" b="1" spc="-5" dirty="0">
                <a:latin typeface="微软雅黑" panose="020B0503020204020204" pitchFamily="34" charset="-122"/>
                <a:ea typeface="微软雅黑" panose="020B0503020204020204" pitchFamily="34" charset="-122"/>
                <a:cs typeface="微软雅黑"/>
              </a:rPr>
              <a:t>（IDEA）</a:t>
            </a:r>
            <a:r>
              <a:rPr sz="1600" b="1" dirty="0">
                <a:latin typeface="微软雅黑" panose="020B0503020204020204" pitchFamily="34" charset="-122"/>
                <a:ea typeface="微软雅黑" panose="020B0503020204020204" pitchFamily="34" charset="-122"/>
                <a:cs typeface="微软雅黑"/>
              </a:rPr>
              <a:t>之一</a:t>
            </a:r>
          </a:p>
          <a:p>
            <a:pPr marL="298450" indent="-285750">
              <a:lnSpc>
                <a:spcPct val="100000"/>
              </a:lnSpc>
              <a:spcBef>
                <a:spcPts val="1560"/>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7</a:t>
            </a:r>
            <a:r>
              <a:rPr sz="1600" dirty="0">
                <a:latin typeface="微软雅黑" panose="020B0503020204020204" pitchFamily="34" charset="-122"/>
                <a:ea typeface="微软雅黑" panose="020B0503020204020204" pitchFamily="34" charset="-122"/>
                <a:cs typeface="微软雅黑"/>
              </a:rPr>
              <a:t>所欧洲顶尖工业管理者高校</a:t>
            </a:r>
            <a:r>
              <a:rPr sz="1600" spc="-5" dirty="0">
                <a:latin typeface="微软雅黑" panose="020B0503020204020204" pitchFamily="34" charset="-122"/>
                <a:ea typeface="微软雅黑" panose="020B0503020204020204" pitchFamily="34" charset="-122"/>
                <a:cs typeface="微软雅黑"/>
              </a:rPr>
              <a:t>（TIME）</a:t>
            </a:r>
            <a:r>
              <a:rPr sz="1600" dirty="0">
                <a:latin typeface="微软雅黑" panose="020B0503020204020204" pitchFamily="34" charset="-122"/>
                <a:ea typeface="微软雅黑" panose="020B0503020204020204" pitchFamily="34" charset="-122"/>
                <a:cs typeface="微软雅黑"/>
              </a:rPr>
              <a:t>之一</a:t>
            </a:r>
          </a:p>
          <a:p>
            <a:pPr marL="298450" indent="-285750">
              <a:lnSpc>
                <a:spcPct val="100000"/>
              </a:lnSpc>
              <a:spcBef>
                <a:spcPts val="1585"/>
              </a:spcBef>
              <a:buClr>
                <a:srgbClr val="0070C0"/>
              </a:buClr>
              <a:buFont typeface="Arial"/>
              <a:buChar char="•"/>
              <a:tabLst>
                <a:tab pos="297815" algn="l"/>
                <a:tab pos="298450" algn="l"/>
              </a:tabLst>
            </a:pPr>
            <a:r>
              <a:rPr sz="1600" spc="-5" dirty="0">
                <a:latin typeface="微软雅黑" panose="020B0503020204020204" pitchFamily="34" charset="-122"/>
                <a:ea typeface="微软雅黑" panose="020B0503020204020204" pitchFamily="34" charset="-122"/>
                <a:cs typeface="微软雅黑"/>
              </a:rPr>
              <a:t>6</a:t>
            </a:r>
            <a:r>
              <a:rPr sz="1600" dirty="0">
                <a:latin typeface="微软雅黑" panose="020B0503020204020204" pitchFamily="34" charset="-122"/>
                <a:ea typeface="微软雅黑" panose="020B0503020204020204" pitchFamily="34" charset="-122"/>
                <a:cs typeface="微软雅黑"/>
              </a:rPr>
              <a:t>位诺贝尔奖得主</a:t>
            </a:r>
            <a:r>
              <a:rPr sz="1600" spc="-5" dirty="0">
                <a:latin typeface="微软雅黑" panose="020B0503020204020204" pitchFamily="34" charset="-122"/>
                <a:ea typeface="微软雅黑" panose="020B0503020204020204" pitchFamily="34" charset="-122"/>
                <a:cs typeface="微软雅黑"/>
              </a:rPr>
              <a:t>，10</a:t>
            </a:r>
            <a:r>
              <a:rPr sz="1600" dirty="0">
                <a:latin typeface="微软雅黑" panose="020B0503020204020204" pitchFamily="34" charset="-122"/>
                <a:ea typeface="微软雅黑" panose="020B0503020204020204" pitchFamily="34" charset="-122"/>
                <a:cs typeface="微软雅黑"/>
              </a:rPr>
              <a:t>位莱布尼茨奖得主</a:t>
            </a:r>
          </a:p>
          <a:p>
            <a:pPr marL="298450" indent="-285750">
              <a:lnSpc>
                <a:spcPct val="100000"/>
              </a:lnSpc>
              <a:spcBef>
                <a:spcPts val="1585"/>
              </a:spcBef>
              <a:buClr>
                <a:srgbClr val="0070C0"/>
              </a:buClr>
              <a:buFont typeface="Arial"/>
              <a:buChar char="•"/>
              <a:tabLst>
                <a:tab pos="297815" algn="l"/>
                <a:tab pos="298450" algn="l"/>
              </a:tabLst>
            </a:pPr>
            <a:r>
              <a:rPr sz="1600" dirty="0">
                <a:latin typeface="微软雅黑" panose="020B0503020204020204" pitchFamily="34" charset="-122"/>
                <a:ea typeface="微软雅黑" panose="020B0503020204020204" pitchFamily="34" charset="-122"/>
                <a:cs typeface="微软雅黑"/>
              </a:rPr>
              <a:t>与工业企业界密切合作</a:t>
            </a:r>
            <a:r>
              <a:rPr sz="1600" spc="-5" dirty="0">
                <a:latin typeface="微软雅黑" panose="020B0503020204020204" pitchFamily="34" charset="-122"/>
                <a:ea typeface="微软雅黑" panose="020B0503020204020204" pitchFamily="34" charset="-122"/>
                <a:cs typeface="微软雅黑"/>
              </a:rPr>
              <a:t>，2021</a:t>
            </a:r>
            <a:r>
              <a:rPr sz="1600" dirty="0">
                <a:latin typeface="微软雅黑" panose="020B0503020204020204" pitchFamily="34" charset="-122"/>
                <a:ea typeface="微软雅黑" panose="020B0503020204020204" pitchFamily="34" charset="-122"/>
                <a:cs typeface="微软雅黑"/>
              </a:rPr>
              <a:t>年学校总预算中</a:t>
            </a:r>
            <a:r>
              <a:rPr sz="1600" spc="-5" dirty="0">
                <a:latin typeface="微软雅黑" panose="020B0503020204020204" pitchFamily="34" charset="-122"/>
                <a:ea typeface="微软雅黑" panose="020B0503020204020204" pitchFamily="34" charset="-122"/>
                <a:cs typeface="微软雅黑"/>
              </a:rPr>
              <a:t>50%</a:t>
            </a:r>
            <a:r>
              <a:rPr sz="1600" dirty="0">
                <a:latin typeface="微软雅黑" panose="020B0503020204020204" pitchFamily="34" charset="-122"/>
                <a:ea typeface="微软雅黑" panose="020B0503020204020204" pitchFamily="34" charset="-122"/>
                <a:cs typeface="微软雅黑"/>
              </a:rPr>
              <a:t>来自第三方项目资金</a:t>
            </a:r>
          </a:p>
        </p:txBody>
      </p:sp>
      <p:sp>
        <p:nvSpPr>
          <p:cNvPr id="13" name="文本框 12"/>
          <p:cNvSpPr txBox="1"/>
          <p:nvPr/>
        </p:nvSpPr>
        <p:spPr>
          <a:xfrm>
            <a:off x="8839280" y="412468"/>
            <a:ext cx="2722905" cy="400110"/>
          </a:xfrm>
          <a:prstGeom prst="rect">
            <a:avLst/>
          </a:prstGeom>
          <a:noFill/>
        </p:spPr>
        <p:txBody>
          <a:bodyPr wrap="square" rtlCol="0">
            <a:spAutoFit/>
          </a:bodyPr>
          <a:lstStyle/>
          <a:p>
            <a:r>
              <a:rPr lang="zh-CN" altLang="en-US" sz="2000" b="1" dirty="0">
                <a:solidFill>
                  <a:schemeClr val="tx2"/>
                </a:solidFill>
                <a:latin typeface="微软雅黑" panose="020B0503020204020204" pitchFamily="34" charset="-122"/>
                <a:ea typeface="微软雅黑" panose="020B0503020204020204" pitchFamily="34" charset="-122"/>
              </a:rPr>
              <a:t>全</a:t>
            </a:r>
            <a:r>
              <a:rPr lang="zh-CN" altLang="en-US" sz="2000" b="1" dirty="0" smtClean="0">
                <a:solidFill>
                  <a:schemeClr val="tx2"/>
                </a:solidFill>
                <a:latin typeface="微软雅黑" panose="020B0503020204020204" pitchFamily="34" charset="-122"/>
                <a:ea typeface="微软雅黑" panose="020B0503020204020204" pitchFamily="34" charset="-122"/>
              </a:rPr>
              <a:t>球顶尖理工大学之一</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6659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9"/>
          <p:cNvSpPr>
            <a:spLocks noGrp="1"/>
          </p:cNvSpPr>
          <p:nvPr>
            <p:ph type="title"/>
          </p:nvPr>
        </p:nvSpPr>
        <p:spPr bwMode="auto">
          <a:xfrm>
            <a:off x="384000" y="216773"/>
            <a:ext cx="11484000" cy="543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zh-CN" altLang="en-US" sz="2400" b="0" dirty="0">
                <a:solidFill>
                  <a:srgbClr val="00549F"/>
                </a:solidFill>
                <a:latin typeface="Microsoft YaHei" panose="020B0503020204020204" pitchFamily="34" charset="-122"/>
                <a:ea typeface="Microsoft YaHei" panose="020B0503020204020204" pitchFamily="34" charset="-122"/>
              </a:rPr>
              <a:t>世界顶尖理工类大学之一，被誉为“欧洲麻省理工”</a:t>
            </a:r>
            <a:endParaRPr lang="de-DE" altLang="de-DE" sz="2400" b="0" dirty="0">
              <a:latin typeface="Microsoft YaHei" panose="020B0503020204020204" pitchFamily="34" charset="-122"/>
              <a:ea typeface="Microsoft YaHei" panose="020B0503020204020204" pitchFamily="34" charset="-122"/>
              <a:cs typeface="楷体"/>
            </a:endParaRPr>
          </a:p>
        </p:txBody>
      </p:sp>
      <p:sp>
        <p:nvSpPr>
          <p:cNvPr id="6" name="Textfeld 12">
            <a:extLst>
              <a:ext uri="{FF2B5EF4-FFF2-40B4-BE49-F238E27FC236}">
                <a16:creationId xmlns:a16="http://schemas.microsoft.com/office/drawing/2014/main" id="{CC08B270-2D0C-7015-763E-21AAFBB6BB84}"/>
              </a:ext>
            </a:extLst>
          </p:cNvPr>
          <p:cNvSpPr txBox="1"/>
          <p:nvPr/>
        </p:nvSpPr>
        <p:spPr>
          <a:xfrm>
            <a:off x="6126000" y="4145685"/>
            <a:ext cx="1597828" cy="40011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Arial" panose="020B0604020202020204" pitchFamily="34" charset="0"/>
              </a:rPr>
              <a:t>10</a:t>
            </a:r>
            <a:r>
              <a:rPr lang="de-DE" b="1" dirty="0">
                <a:solidFill>
                  <a:srgbClr val="F6A800"/>
                </a:solidFill>
                <a:latin typeface="Microsoft YaHei Light" panose="020B0502040204020203" pitchFamily="34" charset="-122"/>
                <a:ea typeface="Microsoft YaHei Light" panose="020B0502040204020203" pitchFamily="34" charset="-122"/>
                <a:cs typeface="Arial" panose="020B0604020202020204" pitchFamily="34" charset="0"/>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Arial" panose="020B0604020202020204" pitchFamily="34" charset="0"/>
              </a:rPr>
              <a:t>365</a:t>
            </a:r>
            <a:r>
              <a:rPr lang="de-DE" sz="500" b="1" dirty="0">
                <a:latin typeface="Microsoft YaHei Light" panose="020B0502040204020203" pitchFamily="34" charset="-122"/>
                <a:ea typeface="Microsoft YaHei Light" panose="020B0502040204020203" pitchFamily="34" charset="-122"/>
                <a:cs typeface="Arial" panose="020B0604020202020204" pitchFamily="34" charset="0"/>
              </a:rPr>
              <a:t> </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Arial" panose="020B0604020202020204" pitchFamily="34" charset="0"/>
              </a:rPr>
              <a:t>员工</a:t>
            </a:r>
            <a:endParaRPr lang="de-DE" sz="900" b="1" dirty="0">
              <a:solidFill>
                <a:srgbClr val="000000"/>
              </a:solidFill>
              <a:latin typeface="Microsoft YaHei Light" panose="020B0502040204020203" pitchFamily="34" charset="-122"/>
              <a:ea typeface="Microsoft YaHei Light" panose="020B0502040204020203" pitchFamily="34" charset="-122"/>
              <a:cs typeface="Arial" panose="020B0604020202020204" pitchFamily="34" charset="0"/>
            </a:endParaRPr>
          </a:p>
        </p:txBody>
      </p:sp>
      <p:sp>
        <p:nvSpPr>
          <p:cNvPr id="8" name="Textfeld 12">
            <a:extLst>
              <a:ext uri="{FF2B5EF4-FFF2-40B4-BE49-F238E27FC236}">
                <a16:creationId xmlns:a16="http://schemas.microsoft.com/office/drawing/2014/main" id="{D0CBF167-1175-CF7D-2AF8-C4A1D244A773}"/>
              </a:ext>
            </a:extLst>
          </p:cNvPr>
          <p:cNvSpPr txBox="1"/>
          <p:nvPr/>
        </p:nvSpPr>
        <p:spPr>
          <a:xfrm>
            <a:off x="10905345" y="4123423"/>
            <a:ext cx="975010" cy="5386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12.34</a:t>
            </a:r>
            <a:endParaRPr lang="en-US" b="1" dirty="0">
              <a:solidFill>
                <a:srgbClr val="F6A800"/>
              </a:solidFill>
              <a:latin typeface="Microsoft YaHei Light" panose="020B0502040204020203" pitchFamily="34" charset="-122"/>
              <a:ea typeface="Microsoft YaHei Light" panose="020B0502040204020203" pitchFamily="34" charset="-122"/>
              <a:cs typeface="楷体"/>
            </a:endParaRP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总预算</a:t>
            </a:r>
            <a:endParaRPr lang="en-US" altLang="zh-CN" sz="900" b="1" dirty="0">
              <a:solidFill>
                <a:srgbClr val="000000"/>
              </a:solidFill>
              <a:latin typeface="Microsoft YaHei Light" panose="020B0502040204020203" pitchFamily="34" charset="-122"/>
              <a:ea typeface="Microsoft YaHei Light" panose="020B0502040204020203" pitchFamily="34" charset="-122"/>
              <a:cs typeface="楷体"/>
            </a:endParaRPr>
          </a:p>
          <a:p>
            <a:pPr algn="ctr"/>
            <a:r>
              <a:rPr lang="de-DE" sz="900" b="1" dirty="0">
                <a:solidFill>
                  <a:srgbClr val="000000"/>
                </a:solidFill>
                <a:latin typeface="Microsoft YaHei Light" panose="020B0502040204020203" pitchFamily="34" charset="-122"/>
                <a:ea typeface="Microsoft YaHei Light" panose="020B0502040204020203" pitchFamily="34" charset="-122"/>
                <a:cs typeface="楷体"/>
              </a:rPr>
              <a:t>(</a:t>
            </a: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亿欧元</a:t>
            </a:r>
            <a:r>
              <a:rPr lang="de-DE" sz="900" b="1" dirty="0">
                <a:solidFill>
                  <a:srgbClr val="000000"/>
                </a:solidFill>
                <a:latin typeface="Microsoft YaHei Light" panose="020B0502040204020203" pitchFamily="34" charset="-122"/>
                <a:ea typeface="Microsoft YaHei Light" panose="020B0502040204020203" pitchFamily="34" charset="-122"/>
                <a:cs typeface="楷体"/>
              </a:rPr>
              <a:t>) </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grpSp>
        <p:nvGrpSpPr>
          <p:cNvPr id="9" name="组合 1">
            <a:extLst>
              <a:ext uri="{FF2B5EF4-FFF2-40B4-BE49-F238E27FC236}">
                <a16:creationId xmlns:a16="http://schemas.microsoft.com/office/drawing/2014/main" id="{40E30EC2-D8F0-4E49-CCEF-5E3005EB4950}"/>
              </a:ext>
            </a:extLst>
          </p:cNvPr>
          <p:cNvGrpSpPr/>
          <p:nvPr/>
        </p:nvGrpSpPr>
        <p:grpSpPr>
          <a:xfrm>
            <a:off x="6446632" y="2058817"/>
            <a:ext cx="5876084" cy="2603215"/>
            <a:chOff x="471407" y="1895677"/>
            <a:chExt cx="8639276" cy="3603864"/>
          </a:xfrm>
        </p:grpSpPr>
        <p:cxnSp>
          <p:nvCxnSpPr>
            <p:cNvPr id="10" name="Gerader Verbinder 40">
              <a:extLst>
                <a:ext uri="{FF2B5EF4-FFF2-40B4-BE49-F238E27FC236}">
                  <a16:creationId xmlns:a16="http://schemas.microsoft.com/office/drawing/2014/main" id="{0E505914-CBB9-A103-56EB-A572448E9487}"/>
                </a:ext>
              </a:extLst>
            </p:cNvPr>
            <p:cNvCxnSpPr/>
            <p:nvPr/>
          </p:nvCxnSpPr>
          <p:spPr>
            <a:xfrm>
              <a:off x="851712" y="4248590"/>
              <a:ext cx="6823587" cy="29496"/>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sp>
          <p:nvSpPr>
            <p:cNvPr id="11" name="Textfeld 5">
              <a:extLst>
                <a:ext uri="{FF2B5EF4-FFF2-40B4-BE49-F238E27FC236}">
                  <a16:creationId xmlns:a16="http://schemas.microsoft.com/office/drawing/2014/main" id="{EEADBB2E-E7D1-B3CA-7BB3-D7E2DD65C3C6}"/>
                </a:ext>
              </a:extLst>
            </p:cNvPr>
            <p:cNvSpPr txBox="1"/>
            <p:nvPr/>
          </p:nvSpPr>
          <p:spPr>
            <a:xfrm>
              <a:off x="2578206" y="2846835"/>
              <a:ext cx="3743741" cy="593115"/>
            </a:xfrm>
            <a:prstGeom prst="rect">
              <a:avLst/>
            </a:prstGeom>
            <a:noFill/>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138</a:t>
              </a:r>
              <a:endParaRPr lang="de-DE" b="1" dirty="0">
                <a:latin typeface="Microsoft YaHei Light" panose="020B0502040204020203" pitchFamily="34" charset="-122"/>
                <a:ea typeface="Microsoft YaHei Light" panose="020B0502040204020203" pitchFamily="34" charset="-122"/>
                <a:cs typeface="楷体"/>
              </a:endParaRPr>
            </a:p>
            <a:p>
              <a:pPr algn="ctr"/>
              <a:r>
                <a:rPr lang="zh-CN" altLang="en-US" sz="900" b="1" dirty="0">
                  <a:latin typeface="Microsoft YaHei Light" panose="020B0502040204020203" pitchFamily="34" charset="-122"/>
                  <a:ea typeface="Microsoft YaHei Light" panose="020B0502040204020203" pitchFamily="34" charset="-122"/>
                  <a:cs typeface="楷体"/>
                </a:rPr>
                <a:t>国家</a:t>
              </a:r>
              <a:endParaRPr lang="de-DE" sz="900" b="1" dirty="0">
                <a:latin typeface="Microsoft YaHei Light" panose="020B0502040204020203" pitchFamily="34" charset="-122"/>
                <a:ea typeface="Microsoft YaHei Light" panose="020B0502040204020203" pitchFamily="34" charset="-122"/>
                <a:cs typeface="楷体"/>
              </a:endParaRPr>
            </a:p>
          </p:txBody>
        </p:sp>
        <p:sp>
          <p:nvSpPr>
            <p:cNvPr id="12" name="Rechteck 2">
              <a:extLst>
                <a:ext uri="{FF2B5EF4-FFF2-40B4-BE49-F238E27FC236}">
                  <a16:creationId xmlns:a16="http://schemas.microsoft.com/office/drawing/2014/main" id="{4C241E1F-200E-F8CB-0CA3-B99F2352928D}"/>
                </a:ext>
              </a:extLst>
            </p:cNvPr>
            <p:cNvSpPr/>
            <p:nvPr/>
          </p:nvSpPr>
          <p:spPr>
            <a:xfrm>
              <a:off x="471407" y="2846835"/>
              <a:ext cx="1244999" cy="553908"/>
            </a:xfrm>
            <a:prstGeom prst="rect">
              <a:avLst/>
            </a:prstGeom>
          </p:spPr>
          <p:txBody>
            <a:bodyPr wrap="square">
              <a:spAutoFit/>
            </a:bodyPr>
            <a:lstStyle/>
            <a:p>
              <a:pPr algn="ctr"/>
              <a:r>
                <a:rPr lang="de-DE" sz="1100" b="1" dirty="0">
                  <a:solidFill>
                    <a:srgbClr val="F6A800"/>
                  </a:solidFill>
                  <a:latin typeface="Microsoft YaHei Light" panose="020B0502040204020203" pitchFamily="34" charset="-122"/>
                  <a:ea typeface="Microsoft YaHei Light" panose="020B0502040204020203" pitchFamily="34" charset="-122"/>
                  <a:cs typeface="楷体"/>
                </a:rPr>
                <a:t>4</a:t>
              </a:r>
              <a:r>
                <a:rPr lang="en-US" altLang="zh-CN" sz="1100" b="1" dirty="0">
                  <a:solidFill>
                    <a:srgbClr val="F6A800"/>
                  </a:solidFill>
                  <a:latin typeface="Microsoft YaHei Light" panose="020B0502040204020203" pitchFamily="34" charset="-122"/>
                  <a:ea typeface="Microsoft YaHei Light" panose="020B0502040204020203" pitchFamily="34" charset="-122"/>
                  <a:cs typeface="楷体"/>
                </a:rPr>
                <a:t>5</a:t>
              </a:r>
              <a:r>
                <a:rPr lang="de-DE" sz="1100"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sz="1100" b="1" dirty="0">
                  <a:solidFill>
                    <a:srgbClr val="F6A800"/>
                  </a:solidFill>
                  <a:latin typeface="Microsoft YaHei Light" panose="020B0502040204020203" pitchFamily="34" charset="-122"/>
                  <a:ea typeface="Microsoft YaHei Light" panose="020B0502040204020203" pitchFamily="34" charset="-122"/>
                  <a:cs typeface="楷体"/>
                </a:rPr>
                <a:t>284</a:t>
              </a:r>
              <a:r>
                <a:rPr lang="de-DE" sz="500" b="1" dirty="0">
                  <a:solidFill>
                    <a:srgbClr val="F6A800"/>
                  </a:solidFill>
                  <a:latin typeface="Microsoft YaHei Light" panose="020B0502040204020203" pitchFamily="34" charset="-122"/>
                  <a:ea typeface="Microsoft YaHei Light" panose="020B0502040204020203" pitchFamily="34" charset="-122"/>
                  <a:cs typeface="楷体"/>
                </a:rPr>
                <a:t> </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在校生</a:t>
              </a:r>
              <a:endParaRPr lang="de-DE"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sp>
          <p:nvSpPr>
            <p:cNvPr id="13" name="Textfeld 11">
              <a:extLst>
                <a:ext uri="{FF2B5EF4-FFF2-40B4-BE49-F238E27FC236}">
                  <a16:creationId xmlns:a16="http://schemas.microsoft.com/office/drawing/2014/main" id="{0DB232B9-07E8-178C-42DA-F61A1DAB39D6}"/>
                </a:ext>
              </a:extLst>
            </p:cNvPr>
            <p:cNvSpPr txBox="1"/>
            <p:nvPr/>
          </p:nvSpPr>
          <p:spPr>
            <a:xfrm>
              <a:off x="1960568" y="2846834"/>
              <a:ext cx="1703405"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r>
                <a:rPr lang="de-DE" b="1" dirty="0">
                  <a:solidFill>
                    <a:srgbClr val="F6A800"/>
                  </a:solidFill>
                  <a:latin typeface="Microsoft YaHei Light" panose="020B0502040204020203" pitchFamily="34" charset="-122"/>
                  <a:ea typeface="Microsoft YaHei Light" panose="020B0502040204020203" pitchFamily="34" charset="-122"/>
                  <a:cs typeface="楷体"/>
                </a:rPr>
                <a:t>1</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4</a:t>
              </a:r>
              <a:r>
                <a:rPr lang="de-DE"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437</a:t>
              </a:r>
              <a:endParaRPr lang="de-DE" b="1" dirty="0">
                <a:solidFill>
                  <a:srgbClr val="F6A800"/>
                </a:solidFill>
                <a:latin typeface="Microsoft YaHei Light" panose="020B0502040204020203" pitchFamily="34" charset="-122"/>
                <a:ea typeface="Microsoft YaHei Light" panose="020B0502040204020203" pitchFamily="34" charset="-122"/>
                <a:cs typeface="楷体"/>
              </a:endParaRPr>
            </a:p>
            <a:p>
              <a:pPr lvl="0"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国际学生</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cxnSp>
          <p:nvCxnSpPr>
            <p:cNvPr id="14" name="Gerader Verbinder 16">
              <a:extLst>
                <a:ext uri="{FF2B5EF4-FFF2-40B4-BE49-F238E27FC236}">
                  <a16:creationId xmlns:a16="http://schemas.microsoft.com/office/drawing/2014/main" id="{6399430E-CBF0-7B1C-2222-A59C26D5C03A}"/>
                </a:ext>
              </a:extLst>
            </p:cNvPr>
            <p:cNvCxnSpPr/>
            <p:nvPr/>
          </p:nvCxnSpPr>
          <p:spPr>
            <a:xfrm>
              <a:off x="1099916" y="2359201"/>
              <a:ext cx="6823587" cy="29496"/>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sp>
          <p:nvSpPr>
            <p:cNvPr id="15" name="Textfeld 11">
              <a:extLst>
                <a:ext uri="{FF2B5EF4-FFF2-40B4-BE49-F238E27FC236}">
                  <a16:creationId xmlns:a16="http://schemas.microsoft.com/office/drawing/2014/main" id="{9EFE2DB4-686C-5486-5C16-12DD5E33F4BC}"/>
                </a:ext>
              </a:extLst>
            </p:cNvPr>
            <p:cNvSpPr txBox="1"/>
            <p:nvPr/>
          </p:nvSpPr>
          <p:spPr>
            <a:xfrm>
              <a:off x="6376428" y="2846835"/>
              <a:ext cx="2734255"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8</a:t>
              </a:r>
              <a:r>
                <a:rPr lang="de-DE"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976</a:t>
              </a:r>
              <a:endParaRPr lang="de-DE" b="1" dirty="0">
                <a:solidFill>
                  <a:srgbClr val="F6A800"/>
                </a:solidFill>
                <a:latin typeface="Microsoft YaHei Light" panose="020B0502040204020203" pitchFamily="34" charset="-122"/>
                <a:ea typeface="Microsoft YaHei Light" panose="020B0502040204020203" pitchFamily="34" charset="-122"/>
                <a:cs typeface="楷体"/>
              </a:endParaRP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新生人数</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sp>
          <p:nvSpPr>
            <p:cNvPr id="16" name="Textfeld 12">
              <a:extLst>
                <a:ext uri="{FF2B5EF4-FFF2-40B4-BE49-F238E27FC236}">
                  <a16:creationId xmlns:a16="http://schemas.microsoft.com/office/drawing/2014/main" id="{0EEFF2EF-D868-BB28-9D27-3ECFDB877D73}"/>
                </a:ext>
              </a:extLst>
            </p:cNvPr>
            <p:cNvSpPr txBox="1"/>
            <p:nvPr/>
          </p:nvSpPr>
          <p:spPr>
            <a:xfrm>
              <a:off x="1719950" y="4765725"/>
              <a:ext cx="2186502"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572</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教授</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sp>
          <p:nvSpPr>
            <p:cNvPr id="17" name="Textfeld 10">
              <a:extLst>
                <a:ext uri="{FF2B5EF4-FFF2-40B4-BE49-F238E27FC236}">
                  <a16:creationId xmlns:a16="http://schemas.microsoft.com/office/drawing/2014/main" id="{E1043F76-FAB8-0D17-F0D2-AA981F3638B4}"/>
                </a:ext>
              </a:extLst>
            </p:cNvPr>
            <p:cNvSpPr txBox="1"/>
            <p:nvPr/>
          </p:nvSpPr>
          <p:spPr>
            <a:xfrm>
              <a:off x="4882554" y="2846835"/>
              <a:ext cx="2428522" cy="55390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a:solidFill>
                    <a:srgbClr val="F6A800"/>
                  </a:solidFill>
                  <a:latin typeface="Microsoft YaHei Light" panose="020B0502040204020203" pitchFamily="34" charset="-122"/>
                  <a:ea typeface="Microsoft YaHei Light" panose="020B0502040204020203" pitchFamily="34" charset="-122"/>
                  <a:cs typeface="楷体"/>
                </a:rPr>
                <a:t>7</a:t>
              </a:r>
              <a:r>
                <a:rPr lang="de-DE" b="1" dirty="0">
                  <a:solidFill>
                    <a:srgbClr val="F6A800"/>
                  </a:solidFill>
                  <a:latin typeface="Microsoft YaHei Light" panose="020B0502040204020203" pitchFamily="34" charset="-122"/>
                  <a:ea typeface="Microsoft YaHei Light" panose="020B0502040204020203" pitchFamily="34" charset="-122"/>
                  <a:cs typeface="楷体"/>
                </a:rPr>
                <a:t>,</a:t>
              </a:r>
              <a:r>
                <a:rPr lang="en-US" altLang="zh-CN" b="1" dirty="0">
                  <a:solidFill>
                    <a:srgbClr val="F6A800"/>
                  </a:solidFill>
                  <a:latin typeface="Microsoft YaHei Light" panose="020B0502040204020203" pitchFamily="34" charset="-122"/>
                  <a:ea typeface="Microsoft YaHei Light" panose="020B0502040204020203" pitchFamily="34" charset="-122"/>
                  <a:cs typeface="楷体"/>
                </a:rPr>
                <a:t>354</a:t>
              </a:r>
              <a:endParaRPr lang="de-DE" b="1" dirty="0">
                <a:solidFill>
                  <a:srgbClr val="F6A800"/>
                </a:solidFill>
                <a:latin typeface="Microsoft YaHei Light" panose="020B0502040204020203" pitchFamily="34" charset="-122"/>
                <a:ea typeface="Microsoft YaHei Light" panose="020B0502040204020203" pitchFamily="34" charset="-122"/>
                <a:cs typeface="楷体"/>
              </a:endParaRP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应届毕业生</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pic>
          <p:nvPicPr>
            <p:cNvPr id="18" name="Grafik 59">
              <a:extLst>
                <a:ext uri="{FF2B5EF4-FFF2-40B4-BE49-F238E27FC236}">
                  <a16:creationId xmlns:a16="http://schemas.microsoft.com/office/drawing/2014/main" id="{D4D30892-9F9C-0B63-C177-0C0433E69C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6816" y="1895677"/>
              <a:ext cx="900000" cy="929999"/>
            </a:xfrm>
            <a:prstGeom prst="rect">
              <a:avLst/>
            </a:prstGeom>
          </p:spPr>
        </p:pic>
        <p:pic>
          <p:nvPicPr>
            <p:cNvPr id="19" name="Grafik 60">
              <a:extLst>
                <a:ext uri="{FF2B5EF4-FFF2-40B4-BE49-F238E27FC236}">
                  <a16:creationId xmlns:a16="http://schemas.microsoft.com/office/drawing/2014/main" id="{FC99D376-5DD9-520E-5364-0AA33C27F9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3257" y="3765663"/>
              <a:ext cx="899999" cy="929999"/>
            </a:xfrm>
            <a:prstGeom prst="rect">
              <a:avLst/>
            </a:prstGeom>
          </p:spPr>
        </p:pic>
        <p:pic>
          <p:nvPicPr>
            <p:cNvPr id="20" name="Grafik 62">
              <a:extLst>
                <a:ext uri="{FF2B5EF4-FFF2-40B4-BE49-F238E27FC236}">
                  <a16:creationId xmlns:a16="http://schemas.microsoft.com/office/drawing/2014/main" id="{3034CECE-CEF7-DB98-1834-69BE4D8F82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4316" y="3762283"/>
              <a:ext cx="936000" cy="967199"/>
            </a:xfrm>
            <a:prstGeom prst="rect">
              <a:avLst/>
            </a:prstGeom>
          </p:spPr>
        </p:pic>
        <p:pic>
          <p:nvPicPr>
            <p:cNvPr id="21" name="Grafik 3">
              <a:extLst>
                <a:ext uri="{FF2B5EF4-FFF2-40B4-BE49-F238E27FC236}">
                  <a16:creationId xmlns:a16="http://schemas.microsoft.com/office/drawing/2014/main" id="{152577B9-B83E-8F6B-710C-073D4B299B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3338" y="1910676"/>
              <a:ext cx="900000" cy="900000"/>
            </a:xfrm>
            <a:prstGeom prst="rect">
              <a:avLst/>
            </a:prstGeom>
          </p:spPr>
        </p:pic>
        <p:pic>
          <p:nvPicPr>
            <p:cNvPr id="22" name="Grafik 4">
              <a:extLst>
                <a:ext uri="{FF2B5EF4-FFF2-40B4-BE49-F238E27FC236}">
                  <a16:creationId xmlns:a16="http://schemas.microsoft.com/office/drawing/2014/main" id="{8C95CBF7-BE7B-30CF-DFF1-01D64D0348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93554" y="3804105"/>
              <a:ext cx="899999" cy="900000"/>
            </a:xfrm>
            <a:prstGeom prst="rect">
              <a:avLst/>
            </a:prstGeom>
          </p:spPr>
        </p:pic>
        <p:pic>
          <p:nvPicPr>
            <p:cNvPr id="23" name="Grafik 8">
              <a:extLst>
                <a:ext uri="{FF2B5EF4-FFF2-40B4-BE49-F238E27FC236}">
                  <a16:creationId xmlns:a16="http://schemas.microsoft.com/office/drawing/2014/main" id="{6A68D28E-625E-91CF-C51A-88663CEED5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4598" y="3795882"/>
              <a:ext cx="900000" cy="900000"/>
            </a:xfrm>
            <a:prstGeom prst="rect">
              <a:avLst/>
            </a:prstGeom>
          </p:spPr>
        </p:pic>
        <p:pic>
          <p:nvPicPr>
            <p:cNvPr id="24" name="Grafik 9">
              <a:extLst>
                <a:ext uri="{FF2B5EF4-FFF2-40B4-BE49-F238E27FC236}">
                  <a16:creationId xmlns:a16="http://schemas.microsoft.com/office/drawing/2014/main" id="{1C259192-244F-8453-201B-C222BB350D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2598" y="1928676"/>
              <a:ext cx="864000" cy="864000"/>
            </a:xfrm>
            <a:prstGeom prst="rect">
              <a:avLst/>
            </a:prstGeom>
          </p:spPr>
        </p:pic>
        <p:sp>
          <p:nvSpPr>
            <p:cNvPr id="25" name="Textfeld 24">
              <a:extLst>
                <a:ext uri="{FF2B5EF4-FFF2-40B4-BE49-F238E27FC236}">
                  <a16:creationId xmlns:a16="http://schemas.microsoft.com/office/drawing/2014/main" id="{B68B0138-E0C8-0967-F801-D03829CF9E38}"/>
                </a:ext>
              </a:extLst>
            </p:cNvPr>
            <p:cNvSpPr txBox="1"/>
            <p:nvPr/>
          </p:nvSpPr>
          <p:spPr>
            <a:xfrm>
              <a:off x="4905706" y="4793104"/>
              <a:ext cx="2405370" cy="553908"/>
            </a:xfrm>
            <a:prstGeom prst="rect">
              <a:avLst/>
            </a:prstGeom>
            <a:noFill/>
          </p:spPr>
          <p:txBody>
            <a:bodyPr wrap="square" rtlCol="0">
              <a:spAutoFit/>
            </a:bodyPr>
            <a:lstStyle/>
            <a:p>
              <a:pPr algn="ctr"/>
              <a:r>
                <a:rPr lang="en-US" altLang="zh-CN" sz="1100" b="1" dirty="0">
                  <a:solidFill>
                    <a:srgbClr val="F6A800"/>
                  </a:solidFill>
                  <a:latin typeface="Microsoft YaHei Light" panose="020B0502040204020203" pitchFamily="34" charset="-122"/>
                  <a:ea typeface="Microsoft YaHei Light" panose="020B0502040204020203" pitchFamily="34" charset="-122"/>
                  <a:cs typeface="楷体"/>
                </a:rPr>
                <a:t>260</a:t>
              </a:r>
              <a:r>
                <a:rPr lang="de-DE" sz="1100" b="1" dirty="0">
                  <a:latin typeface="Microsoft YaHei Light" panose="020B0502040204020203" pitchFamily="34" charset="-122"/>
                  <a:ea typeface="Microsoft YaHei Light" panose="020B0502040204020203" pitchFamily="34" charset="-122"/>
                  <a:cs typeface="楷体"/>
                </a:rPr>
                <a:t> </a:t>
              </a:r>
            </a:p>
            <a:p>
              <a:pPr algn="ctr"/>
              <a:r>
                <a:rPr lang="zh-CN" altLang="en-US" sz="900" b="1" dirty="0">
                  <a:latin typeface="Microsoft YaHei Light" panose="020B0502040204020203" pitchFamily="34" charset="-122"/>
                  <a:ea typeface="Microsoft YaHei Light" panose="020B0502040204020203" pitchFamily="34" charset="-122"/>
                  <a:cs typeface="楷体"/>
                </a:rPr>
                <a:t>研究所</a:t>
              </a:r>
              <a:endParaRPr lang="de-DE" sz="900" b="1" dirty="0">
                <a:latin typeface="Microsoft YaHei Light" panose="020B0502040204020203" pitchFamily="34" charset="-122"/>
                <a:ea typeface="Microsoft YaHei Light" panose="020B0502040204020203" pitchFamily="34" charset="-122"/>
                <a:cs typeface="楷体"/>
              </a:endParaRPr>
            </a:p>
          </p:txBody>
        </p:sp>
        <p:pic>
          <p:nvPicPr>
            <p:cNvPr id="26" name="Grafik 10">
              <a:extLst>
                <a:ext uri="{FF2B5EF4-FFF2-40B4-BE49-F238E27FC236}">
                  <a16:creationId xmlns:a16="http://schemas.microsoft.com/office/drawing/2014/main" id="{490117DD-560A-AC4C-69DF-C668C72EE60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93556" y="1910676"/>
              <a:ext cx="900000" cy="900000"/>
            </a:xfrm>
            <a:prstGeom prst="rect">
              <a:avLst/>
            </a:prstGeom>
          </p:spPr>
        </p:pic>
        <p:pic>
          <p:nvPicPr>
            <p:cNvPr id="27" name="Grafik 11">
              <a:extLst>
                <a:ext uri="{FF2B5EF4-FFF2-40B4-BE49-F238E27FC236}">
                  <a16:creationId xmlns:a16="http://schemas.microsoft.com/office/drawing/2014/main" id="{4F732933-1B63-0394-F4F6-AF79DB0B7E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91077" y="3795882"/>
              <a:ext cx="900000" cy="900000"/>
            </a:xfrm>
            <a:prstGeom prst="rect">
              <a:avLst/>
            </a:prstGeom>
          </p:spPr>
        </p:pic>
        <p:sp>
          <p:nvSpPr>
            <p:cNvPr id="28" name="Textfeld 10">
              <a:extLst>
                <a:ext uri="{FF2B5EF4-FFF2-40B4-BE49-F238E27FC236}">
                  <a16:creationId xmlns:a16="http://schemas.microsoft.com/office/drawing/2014/main" id="{D7DCF3D6-C817-78F0-276B-2AA894A45424}"/>
                </a:ext>
              </a:extLst>
            </p:cNvPr>
            <p:cNvSpPr txBox="1"/>
            <p:nvPr/>
          </p:nvSpPr>
          <p:spPr>
            <a:xfrm>
              <a:off x="3253257" y="4779978"/>
              <a:ext cx="2428522" cy="7195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b="1" dirty="0">
                  <a:solidFill>
                    <a:srgbClr val="F6A800"/>
                  </a:solidFill>
                  <a:latin typeface="Microsoft YaHei Light" panose="020B0502040204020203" pitchFamily="34" charset="-122"/>
                  <a:ea typeface="Microsoft YaHei Light" panose="020B0502040204020203" pitchFamily="34" charset="-122"/>
                  <a:cs typeface="楷体"/>
                </a:rPr>
                <a:t>9</a:t>
              </a:r>
              <a:r>
                <a:rPr lang="de-DE" sz="500" b="1" dirty="0">
                  <a:latin typeface="Microsoft YaHei Light" panose="020B0502040204020203" pitchFamily="34" charset="-122"/>
                  <a:ea typeface="Microsoft YaHei Light" panose="020B0502040204020203" pitchFamily="34" charset="-122"/>
                  <a:cs typeface="楷体"/>
                </a:rPr>
                <a:t> </a:t>
              </a:r>
            </a:p>
            <a:p>
              <a:pPr algn="ctr"/>
              <a:r>
                <a:rPr lang="zh-CN" altLang="en-US" sz="900" b="1" dirty="0">
                  <a:solidFill>
                    <a:srgbClr val="000000"/>
                  </a:solidFill>
                  <a:latin typeface="Microsoft YaHei Light" panose="020B0502040204020203" pitchFamily="34" charset="-122"/>
                  <a:ea typeface="Microsoft YaHei Light" panose="020B0502040204020203" pitchFamily="34" charset="-122"/>
                  <a:cs typeface="楷体"/>
                </a:rPr>
                <a:t>学院</a:t>
              </a:r>
              <a:endParaRPr lang="en-US" sz="900" b="1" dirty="0">
                <a:solidFill>
                  <a:srgbClr val="000000"/>
                </a:solidFill>
                <a:latin typeface="Microsoft YaHei Light" panose="020B0502040204020203" pitchFamily="34" charset="-122"/>
                <a:ea typeface="Microsoft YaHei Light" panose="020B0502040204020203" pitchFamily="34" charset="-122"/>
                <a:cs typeface="楷体"/>
              </a:endParaRPr>
            </a:p>
          </p:txBody>
        </p:sp>
      </p:grpSp>
      <p:sp>
        <p:nvSpPr>
          <p:cNvPr id="29" name="文本框 4">
            <a:extLst>
              <a:ext uri="{FF2B5EF4-FFF2-40B4-BE49-F238E27FC236}">
                <a16:creationId xmlns:a16="http://schemas.microsoft.com/office/drawing/2014/main" id="{6EDB0CB2-1EFC-AB50-E55D-270F9F5A0813}"/>
              </a:ext>
            </a:extLst>
          </p:cNvPr>
          <p:cNvSpPr txBox="1"/>
          <p:nvPr/>
        </p:nvSpPr>
        <p:spPr>
          <a:xfrm>
            <a:off x="315778" y="918383"/>
            <a:ext cx="6757464" cy="4977516"/>
          </a:xfrm>
          <a:prstGeom prst="rect">
            <a:avLst/>
          </a:prstGeom>
          <a:noFill/>
        </p:spPr>
        <p:txBody>
          <a:bodyPr wrap="square" rtlCol="0">
            <a:spAutoFit/>
          </a:bodyPr>
          <a:lstStyle/>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zh-CN" altLang="zh-CN" sz="1500" dirty="0">
                <a:latin typeface="Microsoft YaHei Light" panose="020B0502040204020203" pitchFamily="34" charset="-122"/>
                <a:ea typeface="Microsoft YaHei Light" panose="020B0502040204020203" pitchFamily="34" charset="-122"/>
                <a:cs typeface="楷体"/>
              </a:rPr>
              <a:t>1</a:t>
            </a:r>
            <a:r>
              <a:rPr kumimoji="1" lang="en-US" altLang="zh-CN" sz="1500" dirty="0">
                <a:latin typeface="Microsoft YaHei Light" panose="020B0502040204020203" pitchFamily="34" charset="-122"/>
                <a:ea typeface="Microsoft YaHei Light" panose="020B0502040204020203" pitchFamily="34" charset="-122"/>
                <a:cs typeface="楷体"/>
              </a:rPr>
              <a:t>1</a:t>
            </a:r>
            <a:r>
              <a:rPr kumimoji="1" lang="zh-CN" altLang="en-US" sz="1500" dirty="0">
                <a:latin typeface="Microsoft YaHei Light" panose="020B0502040204020203" pitchFamily="34" charset="-122"/>
                <a:ea typeface="Microsoft YaHei Light" panose="020B0502040204020203" pitchFamily="34" charset="-122"/>
                <a:cs typeface="楷体"/>
              </a:rPr>
              <a:t>所德国精英大学之一，连续三届入选的</a:t>
            </a:r>
            <a:r>
              <a:rPr kumimoji="1" lang="en-US" altLang="zh-CN" sz="1500" dirty="0">
                <a:latin typeface="Microsoft YaHei Light" panose="020B0502040204020203" pitchFamily="34" charset="-122"/>
                <a:ea typeface="Microsoft YaHei Light" panose="020B0502040204020203" pitchFamily="34" charset="-122"/>
                <a:cs typeface="楷体"/>
              </a:rPr>
              <a:t>6</a:t>
            </a:r>
            <a:r>
              <a:rPr kumimoji="1" lang="zh-CN" altLang="en-US" sz="1500" dirty="0">
                <a:latin typeface="Microsoft YaHei Light" panose="020B0502040204020203" pitchFamily="34" charset="-122"/>
                <a:ea typeface="Microsoft YaHei Light" panose="020B0502040204020203" pitchFamily="34" charset="-122"/>
                <a:cs typeface="楷体"/>
              </a:rPr>
              <a:t>所大学之一，并拥有</a:t>
            </a:r>
            <a:r>
              <a:rPr kumimoji="1" lang="en-US" altLang="zh-CN" sz="1500" dirty="0">
                <a:latin typeface="Microsoft YaHei Light" panose="020B0502040204020203" pitchFamily="34" charset="-122"/>
                <a:ea typeface="Microsoft YaHei Light" panose="020B0502040204020203" pitchFamily="34" charset="-122"/>
                <a:cs typeface="楷体"/>
              </a:rPr>
              <a:t>3</a:t>
            </a:r>
            <a:r>
              <a:rPr kumimoji="1" lang="zh-CN" altLang="en-US" sz="1500" dirty="0">
                <a:latin typeface="Microsoft YaHei Light" panose="020B0502040204020203" pitchFamily="34" charset="-122"/>
                <a:ea typeface="Microsoft YaHei Light" panose="020B0502040204020203" pitchFamily="34" charset="-122"/>
                <a:cs typeface="楷体"/>
              </a:rPr>
              <a:t>个精英集群</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9</a:t>
            </a:r>
            <a:r>
              <a:rPr kumimoji="1" lang="zh-CN" altLang="en-US" sz="1500" dirty="0">
                <a:latin typeface="Microsoft YaHei Light" panose="020B0502040204020203" pitchFamily="34" charset="-122"/>
                <a:ea typeface="Microsoft YaHei Light" panose="020B0502040204020203" pitchFamily="34" charset="-122"/>
                <a:cs typeface="楷体"/>
              </a:rPr>
              <a:t>所顶尖德国理工大学联盟（</a:t>
            </a:r>
            <a:r>
              <a:rPr kumimoji="1" lang="de-DE" altLang="zh-CN" sz="1500" dirty="0">
                <a:latin typeface="Microsoft YaHei Light" panose="020B0502040204020203" pitchFamily="34" charset="-122"/>
                <a:ea typeface="Microsoft YaHei Light" panose="020B0502040204020203" pitchFamily="34" charset="-122"/>
                <a:cs typeface="楷体"/>
              </a:rPr>
              <a:t>TU9</a:t>
            </a:r>
            <a:r>
              <a:rPr kumimoji="1" lang="zh-CN" altLang="en-US" sz="1500" dirty="0">
                <a:latin typeface="Microsoft YaHei Light" panose="020B0502040204020203" pitchFamily="34" charset="-122"/>
                <a:ea typeface="Microsoft YaHei Light" panose="020B0502040204020203" pitchFamily="34" charset="-122"/>
                <a:cs typeface="楷体"/>
              </a:rPr>
              <a:t>）之一</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5</a:t>
            </a:r>
            <a:r>
              <a:rPr kumimoji="1" lang="zh-CN" altLang="en-US" sz="1500" dirty="0">
                <a:latin typeface="Microsoft YaHei Light" panose="020B0502040204020203" pitchFamily="34" charset="-122"/>
                <a:ea typeface="Microsoft YaHei Light" panose="020B0502040204020203" pitchFamily="34" charset="-122"/>
                <a:cs typeface="楷体"/>
              </a:rPr>
              <a:t>所欧洲顶尖理工大学战略联盟（</a:t>
            </a:r>
            <a:r>
              <a:rPr kumimoji="1" lang="de-DE" altLang="zh-CN" sz="1500" dirty="0">
                <a:latin typeface="Microsoft YaHei Light" panose="020B0502040204020203" pitchFamily="34" charset="-122"/>
                <a:ea typeface="Microsoft YaHei Light" panose="020B0502040204020203" pitchFamily="34" charset="-122"/>
                <a:cs typeface="楷体"/>
              </a:rPr>
              <a:t>IDEA</a:t>
            </a:r>
            <a:r>
              <a:rPr kumimoji="1" lang="zh-CN" altLang="en-US" sz="1500" dirty="0">
                <a:latin typeface="Microsoft YaHei Light" panose="020B0502040204020203" pitchFamily="34" charset="-122"/>
                <a:ea typeface="Microsoft YaHei Light" panose="020B0502040204020203" pitchFamily="34" charset="-122"/>
                <a:cs typeface="楷体"/>
              </a:rPr>
              <a:t>）之一</a:t>
            </a:r>
            <a:endParaRPr kumimoji="1" lang="de-DE"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7</a:t>
            </a:r>
            <a:r>
              <a:rPr kumimoji="1" lang="zh-CN" altLang="en-US" sz="1500" dirty="0">
                <a:latin typeface="Microsoft YaHei Light" panose="020B0502040204020203" pitchFamily="34" charset="-122"/>
                <a:ea typeface="Microsoft YaHei Light" panose="020B0502040204020203" pitchFamily="34" charset="-122"/>
                <a:cs typeface="楷体"/>
              </a:rPr>
              <a:t>所欧洲顶尖工业管理者高校（</a:t>
            </a:r>
            <a:r>
              <a:rPr kumimoji="1" lang="de-DE" altLang="zh-CN" sz="1500" dirty="0">
                <a:latin typeface="Microsoft YaHei Light" panose="020B0502040204020203" pitchFamily="34" charset="-122"/>
                <a:ea typeface="Microsoft YaHei Light" panose="020B0502040204020203" pitchFamily="34" charset="-122"/>
                <a:cs typeface="楷体"/>
              </a:rPr>
              <a:t>TIME</a:t>
            </a:r>
            <a:r>
              <a:rPr kumimoji="1" lang="zh-CN" altLang="en-US" sz="1500" dirty="0">
                <a:latin typeface="Microsoft YaHei Light" panose="020B0502040204020203" pitchFamily="34" charset="-122"/>
                <a:ea typeface="Microsoft YaHei Light" panose="020B0502040204020203" pitchFamily="34" charset="-122"/>
                <a:cs typeface="楷体"/>
              </a:rPr>
              <a:t>）之一</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60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2025</a:t>
            </a:r>
            <a:r>
              <a:rPr kumimoji="1" lang="zh-CN" altLang="en-US" sz="1500" dirty="0">
                <a:latin typeface="Microsoft YaHei Light" panose="020B0502040204020203" pitchFamily="34" charset="-122"/>
                <a:ea typeface="Microsoft YaHei Light" panose="020B0502040204020203" pitchFamily="34" charset="-122"/>
                <a:cs typeface="楷体"/>
              </a:rPr>
              <a:t>年</a:t>
            </a:r>
            <a:r>
              <a:rPr kumimoji="1" lang="en-US" altLang="zh-CN" sz="1500" dirty="0">
                <a:latin typeface="Microsoft YaHei Light" panose="020B0502040204020203" pitchFamily="34" charset="-122"/>
                <a:ea typeface="Microsoft YaHei Light" panose="020B0502040204020203" pitchFamily="34" charset="-122"/>
                <a:cs typeface="楷体"/>
              </a:rPr>
              <a:t>QS</a:t>
            </a:r>
            <a:r>
              <a:rPr kumimoji="1" lang="zh-CN" altLang="en-US" sz="1500" dirty="0">
                <a:latin typeface="Microsoft YaHei Light" panose="020B0502040204020203" pitchFamily="34" charset="-122"/>
                <a:ea typeface="Microsoft YaHei Light" panose="020B0502040204020203" pitchFamily="34" charset="-122"/>
                <a:cs typeface="楷体"/>
              </a:rPr>
              <a:t>排名全球第</a:t>
            </a:r>
            <a:r>
              <a:rPr kumimoji="1" lang="en-US" altLang="zh-CN" sz="1500" dirty="0">
                <a:latin typeface="Microsoft YaHei Light" panose="020B0502040204020203" pitchFamily="34" charset="-122"/>
                <a:ea typeface="Microsoft YaHei Light" panose="020B0502040204020203" pitchFamily="34" charset="-122"/>
                <a:cs typeface="楷体"/>
              </a:rPr>
              <a:t>99</a:t>
            </a:r>
            <a:r>
              <a:rPr kumimoji="1" lang="zh-CN" altLang="en-US" sz="1500" dirty="0">
                <a:latin typeface="Microsoft YaHei Light" panose="020B0502040204020203" pitchFamily="34" charset="-122"/>
                <a:ea typeface="Microsoft YaHei Light" panose="020B0502040204020203" pitchFamily="34" charset="-122"/>
                <a:cs typeface="楷体"/>
              </a:rPr>
              <a:t>；其中：</a:t>
            </a:r>
            <a:r>
              <a:rPr kumimoji="1" lang="en-US" altLang="zh-CN" sz="1500" dirty="0">
                <a:latin typeface="Microsoft YaHei Light" panose="020B0502040204020203" pitchFamily="34" charset="-122"/>
                <a:ea typeface="Microsoft YaHei Light" panose="020B0502040204020203" pitchFamily="34" charset="-122"/>
                <a:cs typeface="楷体"/>
              </a:rPr>
              <a:t>                                                       </a:t>
            </a: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机械工程全球第</a:t>
            </a:r>
            <a:r>
              <a:rPr kumimoji="1" lang="en-US" altLang="zh-CN" sz="1500" dirty="0">
                <a:latin typeface="Microsoft YaHei Light" panose="020B0502040204020203" pitchFamily="34" charset="-122"/>
                <a:ea typeface="Microsoft YaHei Light" panose="020B0502040204020203" pitchFamily="34" charset="-122"/>
                <a:cs typeface="楷体"/>
              </a:rPr>
              <a:t>19</a:t>
            </a:r>
            <a:r>
              <a:rPr kumimoji="1" lang="zh-CN" altLang="en-US" sz="1500" dirty="0">
                <a:latin typeface="Microsoft YaHei Light" panose="020B0502040204020203" pitchFamily="34" charset="-122"/>
                <a:ea typeface="Microsoft YaHei Light" panose="020B0502040204020203" pitchFamily="34" charset="-122"/>
                <a:cs typeface="楷体"/>
              </a:rPr>
              <a:t>、德国第</a:t>
            </a:r>
            <a:r>
              <a:rPr kumimoji="1" lang="en-US" altLang="zh-CN" sz="1500" dirty="0">
                <a:latin typeface="Microsoft YaHei Light" panose="020B0502040204020203" pitchFamily="34" charset="-122"/>
                <a:ea typeface="Microsoft YaHei Light" panose="020B0502040204020203" pitchFamily="34" charset="-122"/>
                <a:cs typeface="楷体"/>
              </a:rPr>
              <a:t>1</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土木与结构工程德国第</a:t>
            </a:r>
            <a:r>
              <a:rPr kumimoji="1" lang="en-US" altLang="zh-CN" sz="1500" dirty="0">
                <a:latin typeface="Microsoft YaHei Light" panose="020B0502040204020203" pitchFamily="34" charset="-122"/>
                <a:ea typeface="Microsoft YaHei Light" panose="020B0502040204020203" pitchFamily="34" charset="-122"/>
                <a:cs typeface="楷体"/>
              </a:rPr>
              <a:t>2</a:t>
            </a:r>
            <a:r>
              <a:rPr kumimoji="1" lang="zh-CN" altLang="en-US" sz="1500" dirty="0">
                <a:latin typeface="Microsoft YaHei Light" panose="020B0502040204020203" pitchFamily="34" charset="-122"/>
                <a:ea typeface="Microsoft YaHei Light" panose="020B0502040204020203" pitchFamily="34" charset="-122"/>
                <a:cs typeface="楷体"/>
              </a:rPr>
              <a:t>，化学工程德国第</a:t>
            </a:r>
            <a:r>
              <a:rPr kumimoji="1" lang="en-US" altLang="zh-CN" sz="1500" dirty="0">
                <a:latin typeface="Microsoft YaHei Light" panose="020B0502040204020203" pitchFamily="34" charset="-122"/>
                <a:ea typeface="Microsoft YaHei Light" panose="020B0502040204020203" pitchFamily="34" charset="-122"/>
                <a:cs typeface="楷体"/>
              </a:rPr>
              <a:t>3</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计算机科学与信息工程德国第</a:t>
            </a:r>
            <a:r>
              <a:rPr kumimoji="1" lang="en-US" altLang="zh-CN" sz="1500" dirty="0">
                <a:latin typeface="Microsoft YaHei Light" panose="020B0502040204020203" pitchFamily="34" charset="-122"/>
                <a:ea typeface="Microsoft YaHei Light" panose="020B0502040204020203" pitchFamily="34" charset="-122"/>
                <a:cs typeface="楷体"/>
              </a:rPr>
              <a:t>4</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电气与电子工程德国第</a:t>
            </a:r>
            <a:r>
              <a:rPr kumimoji="1" lang="en-US" altLang="zh-CN" sz="1500" dirty="0">
                <a:latin typeface="Microsoft YaHei Light" panose="020B0502040204020203" pitchFamily="34" charset="-122"/>
                <a:ea typeface="Microsoft YaHei Light" panose="020B0502040204020203" pitchFamily="34" charset="-122"/>
                <a:cs typeface="楷体"/>
              </a:rPr>
              <a:t>3</a:t>
            </a:r>
            <a:r>
              <a:rPr kumimoji="1" lang="zh-CN" altLang="en-US" sz="1500" dirty="0">
                <a:latin typeface="Microsoft YaHei Light" panose="020B0502040204020203" pitchFamily="34" charset="-122"/>
                <a:ea typeface="Microsoft YaHei Light" panose="020B0502040204020203" pitchFamily="34" charset="-122"/>
                <a:cs typeface="楷体"/>
              </a:rPr>
              <a:t>，矿业工程德国第</a:t>
            </a:r>
            <a:r>
              <a:rPr kumimoji="1" lang="en-US" altLang="zh-CN" sz="1500" dirty="0">
                <a:latin typeface="Microsoft YaHei Light" panose="020B0502040204020203" pitchFamily="34" charset="-122"/>
                <a:ea typeface="Microsoft YaHei Light" panose="020B0502040204020203" pitchFamily="34" charset="-122"/>
                <a:cs typeface="楷体"/>
              </a:rPr>
              <a:t>2</a:t>
            </a:r>
            <a:r>
              <a:rPr kumimoji="1" lang="zh-CN" altLang="en-US" sz="1500" dirty="0">
                <a:latin typeface="Microsoft YaHei Light" panose="020B0502040204020203" pitchFamily="34" charset="-122"/>
                <a:ea typeface="Microsoft YaHei Light" panose="020B0502040204020203" pitchFamily="34" charset="-122"/>
                <a:cs typeface="楷体"/>
              </a:rPr>
              <a:t>，</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a:spcBef>
                <a:spcPts val="0"/>
              </a:spcBef>
              <a:spcAft>
                <a:spcPts val="600"/>
              </a:spcAft>
              <a:buClr>
                <a:srgbClr val="0070C0"/>
              </a:buClr>
              <a:buSzPct val="70000"/>
            </a:pPr>
            <a:r>
              <a:rPr kumimoji="1" lang="zh-CN" altLang="en-US" sz="1500" dirty="0">
                <a:latin typeface="Microsoft YaHei Light" panose="020B0502040204020203" pitchFamily="34" charset="-122"/>
                <a:ea typeface="Microsoft YaHei Light" panose="020B0502040204020203" pitchFamily="34" charset="-122"/>
                <a:cs typeface="楷体"/>
              </a:rPr>
              <a:t>     材料科学德国第</a:t>
            </a:r>
            <a:r>
              <a:rPr kumimoji="1" lang="en-US" altLang="zh-CN" sz="1500" dirty="0">
                <a:latin typeface="Microsoft YaHei Light" panose="020B0502040204020203" pitchFamily="34" charset="-122"/>
                <a:ea typeface="Microsoft YaHei Light" panose="020B0502040204020203" pitchFamily="34" charset="-122"/>
                <a:cs typeface="楷体"/>
              </a:rPr>
              <a:t>2                                       </a:t>
            </a: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a:t>
            </a:r>
            <a:r>
              <a:rPr kumimoji="1" lang="zh-CN" altLang="en-US" sz="1500" dirty="0">
                <a:latin typeface="Microsoft YaHei Light" panose="020B0502040204020203" pitchFamily="34" charset="-122"/>
                <a:ea typeface="Microsoft YaHei Light" panose="020B0502040204020203" pitchFamily="34" charset="-122"/>
                <a:cs typeface="楷体"/>
              </a:rPr>
              <a:t>德国经济周刊</a:t>
            </a:r>
            <a:r>
              <a:rPr kumimoji="1" lang="en-US" altLang="zh-CN" sz="1500" dirty="0">
                <a:latin typeface="Microsoft YaHei Light" panose="020B0502040204020203" pitchFamily="34" charset="-122"/>
                <a:ea typeface="Microsoft YaHei Light" panose="020B0502040204020203" pitchFamily="34" charset="-122"/>
                <a:cs typeface="楷体"/>
              </a:rPr>
              <a:t>》</a:t>
            </a:r>
            <a:r>
              <a:rPr kumimoji="1" lang="zh-CN" altLang="en-US" sz="1500" dirty="0">
                <a:latin typeface="Microsoft YaHei Light" panose="020B0502040204020203" pitchFamily="34" charset="-122"/>
                <a:ea typeface="Microsoft YaHei Light" panose="020B0502040204020203" pitchFamily="34" charset="-122"/>
                <a:cs typeface="楷体"/>
              </a:rPr>
              <a:t>排名：机械、电子及自然科学全德国第</a:t>
            </a:r>
            <a:r>
              <a:rPr kumimoji="1" lang="en-US" altLang="zh-CN" sz="1500" dirty="0">
                <a:latin typeface="Microsoft YaHei Light" panose="020B0502040204020203" pitchFamily="34" charset="-122"/>
                <a:ea typeface="Microsoft YaHei Light" panose="020B0502040204020203" pitchFamily="34" charset="-122"/>
                <a:cs typeface="楷体"/>
              </a:rPr>
              <a:t>1</a:t>
            </a: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en-US" altLang="zh-CN" sz="1500" dirty="0">
                <a:latin typeface="Microsoft YaHei Light" panose="020B0502040204020203" pitchFamily="34" charset="-122"/>
                <a:ea typeface="Microsoft YaHei Light" panose="020B0502040204020203" pitchFamily="34" charset="-122"/>
                <a:cs typeface="楷体"/>
              </a:rPr>
              <a:t>6</a:t>
            </a:r>
            <a:r>
              <a:rPr kumimoji="1" lang="zh-CN" altLang="en-US" sz="1500" dirty="0">
                <a:latin typeface="Microsoft YaHei Light" panose="020B0502040204020203" pitchFamily="34" charset="-122"/>
                <a:ea typeface="Microsoft YaHei Light" panose="020B0502040204020203" pitchFamily="34" charset="-122"/>
                <a:cs typeface="楷体"/>
              </a:rPr>
              <a:t>位诺贝尔奖得主，</a:t>
            </a:r>
            <a:r>
              <a:rPr kumimoji="1" lang="en-US" altLang="zh-CN" sz="1500" dirty="0">
                <a:latin typeface="Microsoft YaHei Light" panose="020B0502040204020203" pitchFamily="34" charset="-122"/>
                <a:ea typeface="Microsoft YaHei Light" panose="020B0502040204020203" pitchFamily="34" charset="-122"/>
                <a:cs typeface="楷体"/>
              </a:rPr>
              <a:t>10</a:t>
            </a:r>
            <a:r>
              <a:rPr kumimoji="1" lang="zh-CN" altLang="en-US" sz="1500" dirty="0">
                <a:latin typeface="Microsoft YaHei Light" panose="020B0502040204020203" pitchFamily="34" charset="-122"/>
                <a:ea typeface="Microsoft YaHei Light" panose="020B0502040204020203" pitchFamily="34" charset="-122"/>
                <a:cs typeface="楷体"/>
              </a:rPr>
              <a:t>位莱布尼茨奖得主</a:t>
            </a:r>
            <a:endParaRPr kumimoji="1" lang="en-US" altLang="zh-CN" sz="1500" dirty="0">
              <a:latin typeface="Microsoft YaHei Light" panose="020B0502040204020203" pitchFamily="34" charset="-122"/>
              <a:ea typeface="Microsoft YaHei Light" panose="020B0502040204020203" pitchFamily="34" charset="-122"/>
              <a:cs typeface="楷体"/>
            </a:endParaRPr>
          </a:p>
          <a:p>
            <a:pPr marL="285750" indent="-285750">
              <a:lnSpc>
                <a:spcPct val="150000"/>
              </a:lnSpc>
              <a:spcBef>
                <a:spcPts val="600"/>
              </a:spcBef>
              <a:spcAft>
                <a:spcPts val="0"/>
              </a:spcAft>
              <a:buClr>
                <a:srgbClr val="0070C0"/>
              </a:buClr>
              <a:buSzPct val="70000"/>
              <a:buFont typeface="Wingdings 3" panose="05040102010807070707" pitchFamily="18" charset="2"/>
              <a:buChar char="u"/>
            </a:pPr>
            <a:r>
              <a:rPr kumimoji="1" lang="zh-CN" altLang="en-US" sz="1500" dirty="0">
                <a:latin typeface="Microsoft YaHei Light" panose="020B0502040204020203" pitchFamily="34" charset="-122"/>
                <a:ea typeface="Microsoft YaHei Light" panose="020B0502040204020203" pitchFamily="34" charset="-122"/>
                <a:cs typeface="楷体"/>
              </a:rPr>
              <a:t>与工业企业界密切合作，</a:t>
            </a:r>
            <a:r>
              <a:rPr kumimoji="1" lang="en-US" altLang="zh-CN" sz="1500" dirty="0">
                <a:latin typeface="Microsoft YaHei Light" panose="020B0502040204020203" pitchFamily="34" charset="-122"/>
                <a:ea typeface="Microsoft YaHei Light" panose="020B0502040204020203" pitchFamily="34" charset="-122"/>
                <a:cs typeface="楷体"/>
              </a:rPr>
              <a:t>2023</a:t>
            </a:r>
            <a:r>
              <a:rPr kumimoji="1" lang="zh-CN" altLang="en-US" sz="1500" dirty="0">
                <a:latin typeface="Microsoft YaHei Light" panose="020B0502040204020203" pitchFamily="34" charset="-122"/>
                <a:ea typeface="Microsoft YaHei Light" panose="020B0502040204020203" pitchFamily="34" charset="-122"/>
                <a:cs typeface="楷体"/>
              </a:rPr>
              <a:t>年学校总预算中约</a:t>
            </a:r>
            <a:r>
              <a:rPr kumimoji="1" lang="en-US" altLang="zh-CN" sz="1500" dirty="0">
                <a:latin typeface="Microsoft YaHei Light" panose="020B0502040204020203" pitchFamily="34" charset="-122"/>
                <a:ea typeface="Microsoft YaHei Light" panose="020B0502040204020203" pitchFamily="34" charset="-122"/>
                <a:cs typeface="楷体"/>
              </a:rPr>
              <a:t>51%</a:t>
            </a:r>
            <a:r>
              <a:rPr kumimoji="1" lang="zh-CN" altLang="en-US" sz="1500" dirty="0">
                <a:latin typeface="Microsoft YaHei Light" panose="020B0502040204020203" pitchFamily="34" charset="-122"/>
                <a:ea typeface="Microsoft YaHei Light" panose="020B0502040204020203" pitchFamily="34" charset="-122"/>
                <a:cs typeface="楷体"/>
              </a:rPr>
              <a:t>来自第三方项目资金</a:t>
            </a:r>
            <a:endParaRPr kumimoji="1" lang="en-US" altLang="zh-CN" sz="1500" dirty="0">
              <a:latin typeface="Microsoft YaHei Light" panose="020B0502040204020203" pitchFamily="34" charset="-122"/>
              <a:ea typeface="Microsoft YaHei Light" panose="020B0502040204020203" pitchFamily="34" charset="-122"/>
              <a:cs typeface="楷体"/>
            </a:endParaRPr>
          </a:p>
        </p:txBody>
      </p:sp>
      <p:sp>
        <p:nvSpPr>
          <p:cNvPr id="30" name="Inhaltsplatzhalter 3">
            <a:extLst>
              <a:ext uri="{FF2B5EF4-FFF2-40B4-BE49-F238E27FC236}">
                <a16:creationId xmlns:a16="http://schemas.microsoft.com/office/drawing/2014/main" id="{7FF9A786-1A44-DA42-E3CD-4230A9F4108A}"/>
              </a:ext>
            </a:extLst>
          </p:cNvPr>
          <p:cNvSpPr txBox="1">
            <a:spLocks/>
          </p:cNvSpPr>
          <p:nvPr/>
        </p:nvSpPr>
        <p:spPr bwMode="auto">
          <a:xfrm>
            <a:off x="10636891" y="4769363"/>
            <a:ext cx="1130897" cy="30547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215900" rtl="0" eaLnBrk="1" fontAlgn="base" hangingPunct="1">
              <a:lnSpc>
                <a:spcPct val="100000"/>
              </a:lnSpc>
              <a:spcBef>
                <a:spcPts val="0"/>
              </a:spcBef>
              <a:spcAft>
                <a:spcPct val="0"/>
              </a:spcAft>
              <a:buClr>
                <a:schemeClr val="tx2"/>
              </a:buClr>
              <a:buFontTx/>
              <a:buNone/>
              <a:tabLst>
                <a:tab pos="215900" algn="l"/>
              </a:tabLst>
              <a:defRPr sz="2000" b="1" i="0" kern="1200">
                <a:solidFill>
                  <a:schemeClr val="tx1"/>
                </a:solidFill>
                <a:latin typeface="Arial" panose="020B0604020202020204" pitchFamily="34" charset="0"/>
                <a:ea typeface="ＭＳ Ｐゴシック" charset="0"/>
                <a:cs typeface="Arial" panose="020B0604020202020204" pitchFamily="34" charset="0"/>
              </a:defRPr>
            </a:lvl1pPr>
            <a:lvl2pPr marL="216000" indent="180000" algn="l" rtl="0" eaLnBrk="1" fontAlgn="base" hangingPunct="1">
              <a:spcBef>
                <a:spcPct val="0"/>
              </a:spcBef>
              <a:spcAft>
                <a:spcPct val="0"/>
              </a:spcAft>
              <a:buClr>
                <a:schemeClr val="tx2"/>
              </a:buClr>
              <a:buFont typeface="Symbol" panose="05050102010706020507" pitchFamily="18" charset="2"/>
              <a:buChar char="-"/>
              <a:tabLst>
                <a:tab pos="431800" algn="l"/>
              </a:tabLst>
              <a:defRPr sz="1800" kern="1200">
                <a:solidFill>
                  <a:schemeClr val="tx1"/>
                </a:solidFill>
                <a:latin typeface="Arial" panose="020B0604020202020204" pitchFamily="34" charset="0"/>
                <a:ea typeface="Arial" charset="0"/>
                <a:cs typeface="Arial" panose="020B0604020202020204" pitchFamily="34" charset="0"/>
              </a:defRPr>
            </a:lvl2pPr>
            <a:lvl3pPr marL="432000" indent="180000" algn="l" defTabSz="215900" rtl="0" eaLnBrk="1" fontAlgn="base" hangingPunct="1">
              <a:spcBef>
                <a:spcPct val="0"/>
              </a:spcBef>
              <a:spcAft>
                <a:spcPct val="0"/>
              </a:spcAft>
              <a:buClr>
                <a:schemeClr val="tx2"/>
              </a:buClr>
              <a:buSzPct val="80000"/>
              <a:buFont typeface="Symbol" panose="05050102010706020507" pitchFamily="18" charset="2"/>
              <a:buChar char="-"/>
              <a:tabLst>
                <a:tab pos="647700" algn="l"/>
              </a:tabLst>
              <a:defRPr sz="1600" kern="1200">
                <a:solidFill>
                  <a:schemeClr val="tx1"/>
                </a:solidFill>
                <a:latin typeface="Arial" panose="020B0604020202020204" pitchFamily="34" charset="0"/>
                <a:ea typeface="Arial" charset="0"/>
                <a:cs typeface="Arial" panose="020B0604020202020204" pitchFamily="34" charset="0"/>
              </a:defRPr>
            </a:lvl3pPr>
            <a:lvl4pPr marL="648000" indent="180000" algn="l" defTabSz="215900" rtl="0" eaLnBrk="1" fontAlgn="base" hangingPunct="1">
              <a:spcBef>
                <a:spcPct val="0"/>
              </a:spcBef>
              <a:spcAft>
                <a:spcPct val="0"/>
              </a:spcAft>
              <a:buClr>
                <a:schemeClr val="tx2"/>
              </a:buClr>
              <a:buSzPct val="100000"/>
              <a:buFont typeface="Wingdings" panose="05000000000000000000" pitchFamily="2" charset="2"/>
              <a:buChar char="§"/>
              <a:tabLst>
                <a:tab pos="863600" algn="l"/>
              </a:tabLst>
              <a:defRPr sz="1600" kern="1200">
                <a:solidFill>
                  <a:schemeClr val="tx1"/>
                </a:solidFill>
                <a:latin typeface="Arial" panose="020B0604020202020204" pitchFamily="34" charset="0"/>
                <a:ea typeface="Arial" charset="0"/>
                <a:cs typeface="Arial" panose="020B0604020202020204" pitchFamily="34" charset="0"/>
              </a:defRPr>
            </a:lvl4pPr>
            <a:lvl5pPr marL="864000" indent="180000" algn="l" rtl="0" eaLnBrk="1" fontAlgn="base" hangingPunct="1">
              <a:lnSpc>
                <a:spcPct val="90000"/>
              </a:lnSpc>
              <a:spcBef>
                <a:spcPct val="0"/>
              </a:spcBef>
              <a:spcAft>
                <a:spcPct val="0"/>
              </a:spcAft>
              <a:buClr>
                <a:schemeClr val="tx2"/>
              </a:buClr>
              <a:buFont typeface="Arial" panose="020B0604020202020204" pitchFamily="34" charset="0"/>
              <a:buChar char="-"/>
              <a:tabLst>
                <a:tab pos="895350" algn="l"/>
              </a:tabLst>
              <a:defRPr sz="16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zh-CN" altLang="en-US" sz="1000" b="0" dirty="0">
                <a:solidFill>
                  <a:srgbClr val="00549F"/>
                </a:solidFill>
                <a:latin typeface="Microsoft YaHei" panose="020B0503020204020204" pitchFamily="34" charset="-122"/>
                <a:ea typeface="Microsoft YaHei" panose="020B0503020204020204" pitchFamily="34" charset="-122"/>
                <a:cs typeface="楷体"/>
              </a:rPr>
              <a:t>*</a:t>
            </a:r>
            <a:r>
              <a:rPr lang="en-US" altLang="zh-CN" sz="1000" b="0" dirty="0">
                <a:solidFill>
                  <a:srgbClr val="00549F"/>
                </a:solidFill>
                <a:latin typeface="Microsoft YaHei" panose="020B0503020204020204" pitchFamily="34" charset="-122"/>
                <a:ea typeface="Microsoft YaHei" panose="020B0503020204020204" pitchFamily="34" charset="-122"/>
                <a:cs typeface="楷体"/>
              </a:rPr>
              <a:t>2023/2024</a:t>
            </a:r>
            <a:r>
              <a:rPr lang="zh-CN" altLang="en-US" sz="1000" b="0" dirty="0">
                <a:solidFill>
                  <a:srgbClr val="00549F"/>
                </a:solidFill>
                <a:latin typeface="Microsoft YaHei" panose="020B0503020204020204" pitchFamily="34" charset="-122"/>
                <a:ea typeface="Microsoft YaHei" panose="020B0503020204020204" pitchFamily="34" charset="-122"/>
                <a:cs typeface="楷体"/>
              </a:rPr>
              <a:t>数据</a:t>
            </a:r>
            <a:endParaRPr lang="de-DE" altLang="de-DE" sz="1000" b="0" dirty="0">
              <a:solidFill>
                <a:srgbClr val="00549F"/>
              </a:solidFill>
              <a:latin typeface="Microsoft YaHei" panose="020B0503020204020204" pitchFamily="34" charset="-122"/>
              <a:ea typeface="Microsoft YaHei" panose="020B0503020204020204" pitchFamily="34" charset="-122"/>
              <a:cs typeface="楷体"/>
            </a:endParaRPr>
          </a:p>
        </p:txBody>
      </p:sp>
      <p:pic>
        <p:nvPicPr>
          <p:cNvPr id="37" name="Grafik 81">
            <a:extLst>
              <a:ext uri="{FF2B5EF4-FFF2-40B4-BE49-F238E27FC236}">
                <a16:creationId xmlns:a16="http://schemas.microsoft.com/office/drawing/2014/main" id="{BE0DB49C-3E0D-36D6-0612-6FF53C1753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85545" y="2082653"/>
            <a:ext cx="618272" cy="618273"/>
          </a:xfrm>
          <a:prstGeom prst="rect">
            <a:avLst/>
          </a:prstGeom>
        </p:spPr>
      </p:pic>
    </p:spTree>
    <p:extLst>
      <p:ext uri="{BB962C8B-B14F-4D97-AF65-F5344CB8AC3E}">
        <p14:creationId xmlns:p14="http://schemas.microsoft.com/office/powerpoint/2010/main" val="156661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313305"/>
          </a:xfrm>
          <a:custGeom>
            <a:avLst/>
            <a:gdLst/>
            <a:ahLst/>
            <a:cxnLst/>
            <a:rect l="l" t="t" r="r" b="b"/>
            <a:pathLst>
              <a:path w="12192000" h="2313305">
                <a:moveTo>
                  <a:pt x="0" y="0"/>
                </a:moveTo>
                <a:lnTo>
                  <a:pt x="12192000" y="0"/>
                </a:lnTo>
                <a:lnTo>
                  <a:pt x="12192000" y="2312987"/>
                </a:lnTo>
                <a:lnTo>
                  <a:pt x="0" y="2312987"/>
                </a:lnTo>
                <a:lnTo>
                  <a:pt x="0" y="0"/>
                </a:lnTo>
                <a:close/>
              </a:path>
            </a:pathLst>
          </a:custGeom>
          <a:solidFill>
            <a:srgbClr val="00549F"/>
          </a:solidFill>
        </p:spPr>
        <p:txBody>
          <a:bodyPr wrap="square" lIns="0" tIns="0" rIns="0" bIns="0" rtlCol="0"/>
          <a:lstStyle/>
          <a:p>
            <a:endParaRPr/>
          </a:p>
        </p:txBody>
      </p:sp>
      <p:sp>
        <p:nvSpPr>
          <p:cNvPr id="3" name="object 3"/>
          <p:cNvSpPr/>
          <p:nvPr/>
        </p:nvSpPr>
        <p:spPr>
          <a:xfrm>
            <a:off x="8481448" y="6208853"/>
            <a:ext cx="3393680" cy="49812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0363" y="6040437"/>
            <a:ext cx="11478260" cy="0"/>
          </a:xfrm>
          <a:custGeom>
            <a:avLst/>
            <a:gdLst/>
            <a:ahLst/>
            <a:cxnLst/>
            <a:rect l="l" t="t" r="r" b="b"/>
            <a:pathLst>
              <a:path w="11478260">
                <a:moveTo>
                  <a:pt x="0" y="0"/>
                </a:moveTo>
                <a:lnTo>
                  <a:pt x="11478118" y="0"/>
                </a:lnTo>
              </a:path>
            </a:pathLst>
          </a:custGeom>
          <a:ln w="6346">
            <a:solidFill>
              <a:srgbClr val="000000"/>
            </a:solidFill>
          </a:ln>
        </p:spPr>
        <p:txBody>
          <a:bodyPr wrap="square" lIns="0" tIns="0" rIns="0" bIns="0" rtlCol="0"/>
          <a:lstStyle/>
          <a:p>
            <a:endParaRPr/>
          </a:p>
        </p:txBody>
      </p:sp>
      <p:sp>
        <p:nvSpPr>
          <p:cNvPr id="5" name="object 5"/>
          <p:cNvSpPr/>
          <p:nvPr/>
        </p:nvSpPr>
        <p:spPr>
          <a:xfrm>
            <a:off x="6769563" y="6040437"/>
            <a:ext cx="3404985" cy="815974"/>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72499" y="2412491"/>
            <a:ext cx="3276600" cy="513080"/>
          </a:xfrm>
          <a:prstGeom prst="rect">
            <a:avLst/>
          </a:prstGeom>
        </p:spPr>
        <p:txBody>
          <a:bodyPr vert="horz" wrap="square" lIns="0" tIns="12700" rIns="0" bIns="0" rtlCol="0">
            <a:spAutoFit/>
          </a:bodyPr>
          <a:lstStyle/>
          <a:p>
            <a:pPr marL="12700">
              <a:lnSpc>
                <a:spcPct val="100000"/>
              </a:lnSpc>
              <a:spcBef>
                <a:spcPts val="100"/>
              </a:spcBef>
            </a:pPr>
            <a:r>
              <a:rPr sz="3200" b="1" dirty="0">
                <a:latin typeface="微软雅黑" panose="020B0503020204020204" pitchFamily="34" charset="-122"/>
                <a:ea typeface="微软雅黑" panose="020B0503020204020204" pitchFamily="34" charset="-122"/>
              </a:rPr>
              <a:t>德国亚琛工业大学</a:t>
            </a:r>
            <a:endParaRPr sz="3200" dirty="0">
              <a:latin typeface="微软雅黑" panose="020B0503020204020204" pitchFamily="34" charset="-122"/>
              <a:ea typeface="微软雅黑" panose="020B0503020204020204" pitchFamily="34" charset="-122"/>
            </a:endParaRPr>
          </a:p>
        </p:txBody>
      </p:sp>
      <p:sp>
        <p:nvSpPr>
          <p:cNvPr id="7" name="object 7"/>
          <p:cNvSpPr txBox="1"/>
          <p:nvPr/>
        </p:nvSpPr>
        <p:spPr>
          <a:xfrm>
            <a:off x="404719" y="3105403"/>
            <a:ext cx="5283200" cy="299720"/>
          </a:xfrm>
          <a:prstGeom prst="rect">
            <a:avLst/>
          </a:prstGeom>
        </p:spPr>
        <p:txBody>
          <a:bodyPr vert="horz" wrap="square" lIns="0" tIns="12700" rIns="0" bIns="0" rtlCol="0">
            <a:spAutoFit/>
          </a:bodyPr>
          <a:lstStyle/>
          <a:p>
            <a:pPr marL="12700">
              <a:lnSpc>
                <a:spcPct val="100000"/>
              </a:lnSpc>
              <a:spcBef>
                <a:spcPts val="100"/>
              </a:spcBef>
            </a:pPr>
            <a:r>
              <a:rPr lang="zh-CN" altLang="en-US" dirty="0" smtClean="0">
                <a:solidFill>
                  <a:srgbClr val="C00000"/>
                </a:solidFill>
                <a:latin typeface="微软雅黑" panose="020B0503020204020204" pitchFamily="34" charset="-122"/>
                <a:ea typeface="微软雅黑" panose="020B0503020204020204" pitchFamily="34" charset="-122"/>
                <a:cs typeface="微软雅黑"/>
              </a:rPr>
              <a:t>被誉为“欧洲的麻省理工”</a:t>
            </a:r>
            <a:endParaRPr sz="1800" dirty="0">
              <a:solidFill>
                <a:srgbClr val="C00000"/>
              </a:solidFill>
              <a:latin typeface="微软雅黑" panose="020B0503020204020204" pitchFamily="34" charset="-122"/>
              <a:ea typeface="微软雅黑" panose="020B0503020204020204" pitchFamily="34" charset="-122"/>
              <a:cs typeface="微软雅黑"/>
            </a:endParaRPr>
          </a:p>
        </p:txBody>
      </p:sp>
      <p:sp>
        <p:nvSpPr>
          <p:cNvPr id="8" name="object 8"/>
          <p:cNvSpPr/>
          <p:nvPr/>
        </p:nvSpPr>
        <p:spPr>
          <a:xfrm>
            <a:off x="9860736" y="2479465"/>
            <a:ext cx="2040682" cy="65173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50894" y="3776614"/>
            <a:ext cx="5401913" cy="2114329"/>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098628" y="3575030"/>
            <a:ext cx="5598477" cy="2115003"/>
          </a:xfrm>
          <a:prstGeom prst="rect">
            <a:avLst/>
          </a:prstGeom>
        </p:spPr>
        <p:txBody>
          <a:bodyPr vert="horz" wrap="square" lIns="0" tIns="12700" rIns="0" bIns="0" rtlCol="0">
            <a:spAutoFit/>
          </a:bodyPr>
          <a:lstStyle/>
          <a:p>
            <a:pPr marL="298450" marR="5080" indent="-285750">
              <a:lnSpc>
                <a:spcPct val="151800"/>
              </a:lnSpc>
              <a:spcBef>
                <a:spcPts val="1105"/>
              </a:spcBef>
            </a:pPr>
            <a:r>
              <a:rPr lang="en-US" sz="1200" spc="380" dirty="0">
                <a:solidFill>
                  <a:srgbClr val="0070C0"/>
                </a:solidFill>
                <a:latin typeface="微软雅黑" panose="020B0503020204020204" pitchFamily="34" charset="-122"/>
                <a:ea typeface="微软雅黑" panose="020B0503020204020204" pitchFamily="34" charset="-122"/>
                <a:cs typeface="Microsoft Sans Serif"/>
              </a:rPr>
              <a:t>U </a:t>
            </a:r>
            <a:r>
              <a:rPr lang="zh-CN" altLang="en-US" sz="1600" dirty="0">
                <a:latin typeface="微软雅黑" panose="020B0503020204020204" pitchFamily="34" charset="-122"/>
                <a:ea typeface="微软雅黑" panose="020B0503020204020204" pitchFamily="34" charset="-122"/>
                <a:cs typeface="微软雅黑 Light"/>
              </a:rPr>
              <a:t>中国著名校友：</a:t>
            </a:r>
            <a:r>
              <a:rPr lang="zh-CN" altLang="en-US" sz="1600" b="1" dirty="0">
                <a:latin typeface="微软雅黑" panose="020B0503020204020204" pitchFamily="34" charset="-122"/>
                <a:ea typeface="微软雅黑" panose="020B0503020204020204" pitchFamily="34" charset="-122"/>
                <a:cs typeface="微软雅黑 Light"/>
              </a:rPr>
              <a:t>中国科学院前院长路甬祥、教育部副部长韦钰、清华大学前校长王大中、北京科技大学前校长徐金梧</a:t>
            </a:r>
          </a:p>
          <a:p>
            <a:pPr marL="298450" marR="5080" indent="-285750">
              <a:lnSpc>
                <a:spcPct val="151800"/>
              </a:lnSpc>
              <a:spcBef>
                <a:spcPts val="1800"/>
              </a:spcBef>
            </a:pPr>
            <a:r>
              <a:rPr lang="en-US" altLang="zh-CN" sz="1600" spc="380" dirty="0">
                <a:solidFill>
                  <a:srgbClr val="0070C0"/>
                </a:solidFill>
                <a:latin typeface="微软雅黑" panose="020B0503020204020204" pitchFamily="34" charset="-122"/>
                <a:ea typeface="微软雅黑" panose="020B0503020204020204" pitchFamily="34" charset="-122"/>
                <a:cs typeface="Microsoft Sans Serif"/>
              </a:rPr>
              <a:t>u</a:t>
            </a:r>
            <a:r>
              <a:rPr lang="en-US" altLang="zh-CN" sz="1600" spc="450" dirty="0">
                <a:solidFill>
                  <a:srgbClr val="0070C0"/>
                </a:solidFill>
                <a:latin typeface="微软雅黑" panose="020B0503020204020204" pitchFamily="34" charset="-122"/>
                <a:ea typeface="微软雅黑" panose="020B0503020204020204" pitchFamily="34" charset="-122"/>
                <a:cs typeface="Microsoft Sans Serif"/>
              </a:rPr>
              <a:t> </a:t>
            </a:r>
            <a:r>
              <a:rPr lang="zh-CN" altLang="en-US" sz="1600" dirty="0">
                <a:latin typeface="微软雅黑" panose="020B0503020204020204" pitchFamily="34" charset="-122"/>
                <a:ea typeface="微软雅黑" panose="020B0503020204020204" pitchFamily="34" charset="-122"/>
                <a:cs typeface="微软雅黑 Light"/>
              </a:rPr>
              <a:t>欧洲机电一体化研究中心、爱立信德国总部、诺基亚德国分部、福特欧洲总部、三菱德国电子中心等高科技公司均设在亚琛，飞利浦、联合科技等也在亚琛建立了分部</a:t>
            </a:r>
          </a:p>
        </p:txBody>
      </p:sp>
    </p:spTree>
    <p:extLst>
      <p:ext uri="{BB962C8B-B14F-4D97-AF65-F5344CB8AC3E}">
        <p14:creationId xmlns:p14="http://schemas.microsoft.com/office/powerpoint/2010/main" val="392662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9"/>
          <p:cNvSpPr>
            <a:spLocks noGrp="1"/>
          </p:cNvSpPr>
          <p:nvPr>
            <p:ph type="title"/>
          </p:nvPr>
        </p:nvSpPr>
        <p:spPr bwMode="auto">
          <a:xfrm>
            <a:off x="384000" y="216773"/>
            <a:ext cx="11484000" cy="543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zh-CN" altLang="en-US" sz="2400" b="0" dirty="0">
                <a:solidFill>
                  <a:srgbClr val="00549F"/>
                </a:solidFill>
                <a:latin typeface="Microsoft YaHei" panose="020B0503020204020204" pitchFamily="34" charset="-122"/>
                <a:ea typeface="Microsoft YaHei" panose="020B0503020204020204" pitchFamily="34" charset="-122"/>
                <a:cs typeface="楷体"/>
              </a:rPr>
              <a:t>科研实力重要指标：第三方科研经费</a:t>
            </a:r>
            <a:endParaRPr lang="de-DE" altLang="de-DE" sz="2400" b="0" dirty="0">
              <a:latin typeface="Microsoft YaHei" panose="020B0503020204020204" pitchFamily="34" charset="-122"/>
              <a:ea typeface="Microsoft YaHei" panose="020B0503020204020204" pitchFamily="34" charset="-122"/>
              <a:cs typeface="楷体"/>
            </a:endParaRPr>
          </a:p>
        </p:txBody>
      </p:sp>
      <p:graphicFrame>
        <p:nvGraphicFramePr>
          <p:cNvPr id="2" name="Table 6">
            <a:extLst>
              <a:ext uri="{FF2B5EF4-FFF2-40B4-BE49-F238E27FC236}">
                <a16:creationId xmlns:a16="http://schemas.microsoft.com/office/drawing/2014/main" id="{66D1320B-F134-4C41-880E-6AE07151561C}"/>
              </a:ext>
            </a:extLst>
          </p:cNvPr>
          <p:cNvGraphicFramePr>
            <a:graphicFrameLocks noGrp="1"/>
          </p:cNvGraphicFramePr>
          <p:nvPr>
            <p:extLst/>
          </p:nvPr>
        </p:nvGraphicFramePr>
        <p:xfrm>
          <a:off x="384000" y="2403707"/>
          <a:ext cx="5895445" cy="3019753"/>
        </p:xfrm>
        <a:graphic>
          <a:graphicData uri="http://schemas.openxmlformats.org/drawingml/2006/table">
            <a:tbl>
              <a:tblPr firstRow="1" bandRow="1">
                <a:tableStyleId>{0660B408-B3CF-4A94-85FC-2B1E0A45F4A2}</a:tableStyleId>
              </a:tblPr>
              <a:tblGrid>
                <a:gridCol w="900545">
                  <a:extLst>
                    <a:ext uri="{9D8B030D-6E8A-4147-A177-3AD203B41FA5}">
                      <a16:colId xmlns:a16="http://schemas.microsoft.com/office/drawing/2014/main" val="4103313335"/>
                    </a:ext>
                  </a:extLst>
                </a:gridCol>
                <a:gridCol w="1112017">
                  <a:extLst>
                    <a:ext uri="{9D8B030D-6E8A-4147-A177-3AD203B41FA5}">
                      <a16:colId xmlns:a16="http://schemas.microsoft.com/office/drawing/2014/main" val="322147480"/>
                    </a:ext>
                  </a:extLst>
                </a:gridCol>
                <a:gridCol w="647147">
                  <a:extLst>
                    <a:ext uri="{9D8B030D-6E8A-4147-A177-3AD203B41FA5}">
                      <a16:colId xmlns:a16="http://schemas.microsoft.com/office/drawing/2014/main" val="591388734"/>
                    </a:ext>
                  </a:extLst>
                </a:gridCol>
                <a:gridCol w="647148">
                  <a:extLst>
                    <a:ext uri="{9D8B030D-6E8A-4147-A177-3AD203B41FA5}">
                      <a16:colId xmlns:a16="http://schemas.microsoft.com/office/drawing/2014/main" val="321348903"/>
                    </a:ext>
                  </a:extLst>
                </a:gridCol>
                <a:gridCol w="647147">
                  <a:extLst>
                    <a:ext uri="{9D8B030D-6E8A-4147-A177-3AD203B41FA5}">
                      <a16:colId xmlns:a16="http://schemas.microsoft.com/office/drawing/2014/main" val="2925115188"/>
                    </a:ext>
                  </a:extLst>
                </a:gridCol>
                <a:gridCol w="647147">
                  <a:extLst>
                    <a:ext uri="{9D8B030D-6E8A-4147-A177-3AD203B41FA5}">
                      <a16:colId xmlns:a16="http://schemas.microsoft.com/office/drawing/2014/main" val="1180630200"/>
                    </a:ext>
                  </a:extLst>
                </a:gridCol>
                <a:gridCol w="647147">
                  <a:extLst>
                    <a:ext uri="{9D8B030D-6E8A-4147-A177-3AD203B41FA5}">
                      <a16:colId xmlns:a16="http://schemas.microsoft.com/office/drawing/2014/main" val="2616550702"/>
                    </a:ext>
                  </a:extLst>
                </a:gridCol>
                <a:gridCol w="647147">
                  <a:extLst>
                    <a:ext uri="{9D8B030D-6E8A-4147-A177-3AD203B41FA5}">
                      <a16:colId xmlns:a16="http://schemas.microsoft.com/office/drawing/2014/main" val="4023923499"/>
                    </a:ext>
                  </a:extLst>
                </a:gridCol>
              </a:tblGrid>
              <a:tr h="438213">
                <a:tc gridSpan="2">
                  <a:txBody>
                    <a:bodyPr/>
                    <a:lstStyle/>
                    <a:p>
                      <a:pPr algn="ct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00549F"/>
                    </a:solidFill>
                  </a:tcPr>
                </a:tc>
                <a:tc>
                  <a:txBody>
                    <a:bodyPr/>
                    <a:lstStyle/>
                    <a:p>
                      <a:pPr algn="ctr"/>
                      <a:r>
                        <a:rPr lang="en-US" altLang="zh-CN" sz="1400" b="1" dirty="0"/>
                        <a:t>2018</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algn="ctr"/>
                      <a:r>
                        <a:rPr lang="en-US" altLang="zh-CN" sz="1400" b="1" dirty="0"/>
                        <a:t>2019</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algn="ctr"/>
                      <a:r>
                        <a:rPr lang="en-US" altLang="zh-CN" sz="1400" b="1" dirty="0"/>
                        <a:t>2020</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algn="ctr"/>
                      <a:r>
                        <a:rPr lang="en-US" sz="1400" b="1" dirty="0"/>
                        <a:t>2021</a:t>
                      </a:r>
                      <a:endParaRPr lang="en-US" sz="1400" b="1"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marL="0" algn="ctr" defTabSz="914400" rtl="0" eaLnBrk="1" latinLnBrk="0" hangingPunct="1"/>
                      <a:r>
                        <a:rPr lang="en-US" altLang="zh-CN" sz="1400" b="1" kern="1200" dirty="0">
                          <a:solidFill>
                            <a:schemeClr val="lt1"/>
                          </a:solidFill>
                          <a:latin typeface="+mn-lt"/>
                          <a:ea typeface="+mn-ea"/>
                          <a:cs typeface="+mn-cs"/>
                        </a:rPr>
                        <a:t>2022</a:t>
                      </a:r>
                      <a:endParaRPr lang="en-US" sz="14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tc>
                  <a:txBody>
                    <a:bodyPr/>
                    <a:lstStyle/>
                    <a:p>
                      <a:pPr marL="0" algn="ctr" defTabSz="914400" rtl="0" eaLnBrk="1" latinLnBrk="0" hangingPunct="1"/>
                      <a:r>
                        <a:rPr lang="en-US" altLang="zh-CN" sz="1400" b="1" kern="1200" dirty="0">
                          <a:solidFill>
                            <a:schemeClr val="lt1"/>
                          </a:solidFill>
                          <a:latin typeface="+mn-lt"/>
                          <a:ea typeface="+mn-ea"/>
                          <a:cs typeface="+mn-cs"/>
                        </a:rPr>
                        <a:t>2023</a:t>
                      </a:r>
                      <a:endParaRPr lang="en-US" sz="14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A0"/>
                    </a:solidFill>
                  </a:tcPr>
                </a:tc>
                <a:extLst>
                  <a:ext uri="{0D108BD9-81ED-4DB2-BD59-A6C34878D82A}">
                    <a16:rowId xmlns:a16="http://schemas.microsoft.com/office/drawing/2014/main" val="1424301967"/>
                  </a:ext>
                </a:extLst>
              </a:tr>
              <a:tr h="415865">
                <a:tc rowSpan="2">
                  <a:txBody>
                    <a:bodyPr/>
                    <a:lstStyle/>
                    <a:p>
                      <a:pPr algn="ctr"/>
                      <a:r>
                        <a:rPr lang="zh-CN" altLang="en-US" sz="1400" b="0" dirty="0">
                          <a:solidFill>
                            <a:schemeClr val="tx1"/>
                          </a:solidFill>
                        </a:rPr>
                        <a:t>亚琛工大</a:t>
                      </a:r>
                      <a:endParaRPr lang="en-US" sz="1400" b="0" i="0" dirty="0">
                        <a:solidFill>
                          <a:schemeClr val="tx1"/>
                        </a:solidFill>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err="1"/>
                        <a:t>第三方科研经费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4.84</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5.06</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4.87</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5.54</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6.07</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6.18</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4218967"/>
                  </a:ext>
                </a:extLst>
              </a:tr>
              <a:tr h="475997">
                <a:tc vMerge="1">
                  <a:txBody>
                    <a:bodyPr/>
                    <a:lstStyle/>
                    <a:p>
                      <a:pPr algn="ctr"/>
                      <a:endParaRPr lang="en-US" sz="1400" b="0" i="0" dirty="0">
                        <a:latin typeface="Microsoft YaHei Light" panose="020B0502040204020203" pitchFamily="34" charset="-122"/>
                        <a:ea typeface="Microsoft YaHei Light" panose="020B0502040204020203"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err="1"/>
                        <a:t>其中</a:t>
                      </a:r>
                      <a:r>
                        <a:rPr lang="zh-CN" altLang="en-US" sz="1000" b="0" dirty="0"/>
                        <a:t> </a:t>
                      </a:r>
                      <a:r>
                        <a:rPr lang="en-US" sz="1000" b="0" dirty="0" err="1"/>
                        <a:t>工业界经费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0.91</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1.03</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0.84</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0.75</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0.82</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0.88</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1546990"/>
                  </a:ext>
                </a:extLst>
              </a:tr>
              <a:tr h="415865">
                <a:tc rowSpan="2">
                  <a:txBody>
                    <a:bodyPr/>
                    <a:lstStyle/>
                    <a:p>
                      <a:pPr algn="ctr"/>
                      <a:r>
                        <a:rPr lang="zh-CN" altLang="en-US" sz="1400" b="0" dirty="0">
                          <a:solidFill>
                            <a:schemeClr val="tx1"/>
                          </a:solidFill>
                        </a:rPr>
                        <a:t>慕尼黑</a:t>
                      </a:r>
                      <a:endParaRPr lang="en-US" altLang="zh-CN" sz="1400" b="0" dirty="0">
                        <a:solidFill>
                          <a:schemeClr val="tx1"/>
                        </a:solidFill>
                      </a:endParaRPr>
                    </a:p>
                    <a:p>
                      <a:pPr algn="ctr"/>
                      <a:r>
                        <a:rPr lang="zh-CN" altLang="en-US" sz="1400" b="0" dirty="0">
                          <a:solidFill>
                            <a:schemeClr val="tx1"/>
                          </a:solidFill>
                        </a:rPr>
                        <a:t>工大</a:t>
                      </a:r>
                      <a:endParaRPr lang="en-US" sz="1400" b="0" i="0" dirty="0">
                        <a:solidFill>
                          <a:schemeClr val="tx1"/>
                        </a:solidFill>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err="1"/>
                        <a:t>第三方科研经费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3.57</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3.79</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3.98</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4.30</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4.64</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4.80</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718773"/>
                  </a:ext>
                </a:extLst>
              </a:tr>
              <a:tr h="475997">
                <a:tc vMerge="1">
                  <a:txBody>
                    <a:bodyPr/>
                    <a:lstStyle/>
                    <a:p>
                      <a:pPr algn="ctr"/>
                      <a:endParaRPr lang="en-US" sz="1400" b="0" i="0" dirty="0">
                        <a:latin typeface="Microsoft YaHei Light" panose="020B0502040204020203" pitchFamily="34" charset="-122"/>
                        <a:ea typeface="Microsoft YaHei Light" panose="020B0502040204020203"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err="1"/>
                        <a:t>其中</a:t>
                      </a:r>
                      <a:r>
                        <a:rPr lang="zh-CN" altLang="en-US" sz="1000" b="0" dirty="0"/>
                        <a:t> </a:t>
                      </a:r>
                      <a:r>
                        <a:rPr lang="en-US" sz="1000" b="0" dirty="0" err="1"/>
                        <a:t>工业界经费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0.48</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0.50</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0.48</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0.53</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0.54</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200" b="0" kern="1200" dirty="0">
                          <a:solidFill>
                            <a:schemeClr val="dk1"/>
                          </a:solidFill>
                          <a:latin typeface="+mn-lt"/>
                          <a:ea typeface="+mn-ea"/>
                          <a:cs typeface="+mn-cs"/>
                        </a:rPr>
                        <a:t>0.58</a:t>
                      </a:r>
                      <a:endParaRPr lang="en-US" sz="12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8139171"/>
                  </a:ext>
                </a:extLst>
              </a:tr>
              <a:tr h="41586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rPr>
                        <a:t>德累斯顿</a:t>
                      </a:r>
                      <a:endParaRPr lang="en-US" altLang="zh-CN" sz="14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i="0" dirty="0">
                          <a:solidFill>
                            <a:schemeClr val="tx1"/>
                          </a:solidFill>
                          <a:latin typeface="Microsoft YaHei" panose="020B0503020204020204" pitchFamily="34" charset="-122"/>
                          <a:ea typeface="Microsoft YaHei" panose="020B0503020204020204" pitchFamily="34" charset="-122"/>
                        </a:rPr>
                        <a:t>工大</a:t>
                      </a:r>
                      <a:endParaRPr lang="en-US" sz="1400" b="0" i="0" dirty="0">
                        <a:solidFill>
                          <a:schemeClr val="tx1"/>
                        </a:solidFill>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err="1"/>
                        <a:t>第三方科研经费</a:t>
                      </a:r>
                      <a:endParaRPr lang="en-US" sz="1000" b="0" i="0" dirty="0">
                        <a:latin typeface="Microsoft YaHei" panose="020B0503020204020204" pitchFamily="34" charset="-122"/>
                        <a:ea typeface="Microsoft YaHei"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3.03</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2.56</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b="0" dirty="0"/>
                        <a:t>3.35</a:t>
                      </a:r>
                      <a:endParaRPr lang="en-US"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t>3.25</a:t>
                      </a:r>
                      <a:endParaRPr lang="en-US" altLang="zh-CN" sz="1200" b="0" i="0" dirty="0">
                        <a:latin typeface="Microsoft YaHei Light" panose="020B0502040204020203" pitchFamily="34" charset="-122"/>
                        <a:ea typeface="Microsoft YaHei Light" panose="020B0502040204020203"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dk1"/>
                          </a:solidFill>
                          <a:latin typeface="+mn-lt"/>
                          <a:ea typeface="+mn-ea"/>
                          <a:cs typeface="+mn-cs"/>
                        </a:rPr>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dk1"/>
                          </a:solidFill>
                          <a:latin typeface="+mn-lt"/>
                          <a:ea typeface="+mn-ea"/>
                          <a:cs typeface="+mn-cs"/>
                        </a:rPr>
                        <a:t>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1113238"/>
                  </a:ext>
                </a:extLst>
              </a:tr>
              <a:tr h="381951">
                <a:tc vMerge="1">
                  <a:txBody>
                    <a:bodyPr/>
                    <a:lstStyle/>
                    <a:p>
                      <a:pPr algn="ctr"/>
                      <a:endParaRPr lang="en-US" sz="1600" b="1" i="0" dirty="0">
                        <a:latin typeface="Microsoft YaHei" panose="020B0503020204020204" pitchFamily="34" charset="-122"/>
                        <a:ea typeface="Microsoft YaHei" panose="020B0503020204020204" pitchFamily="34" charset="-122"/>
                      </a:endParaRPr>
                    </a:p>
                  </a:txBody>
                  <a:tcPr anchor="ctr">
                    <a:solidFill>
                      <a:srgbClr val="96C1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err="1">
                          <a:solidFill>
                            <a:schemeClr val="tx1"/>
                          </a:solidFill>
                        </a:rPr>
                        <a:t>其中</a:t>
                      </a:r>
                      <a:r>
                        <a:rPr lang="zh-CN" altLang="en-US" sz="1000" b="0" kern="1200" dirty="0">
                          <a:solidFill>
                            <a:schemeClr val="tx1"/>
                          </a:solidFill>
                        </a:rPr>
                        <a:t> </a:t>
                      </a:r>
                      <a:r>
                        <a:rPr lang="en-US" sz="1000" b="0" kern="1200" dirty="0" err="1">
                          <a:solidFill>
                            <a:schemeClr val="tx1"/>
                          </a:solidFill>
                        </a:rPr>
                        <a:t>工业界经费</a:t>
                      </a:r>
                      <a:endParaRPr lang="en-US" sz="1000" b="0" i="0" kern="1200" dirty="0">
                        <a:solidFill>
                          <a:schemeClr val="tx1"/>
                        </a:solidFill>
                        <a:latin typeface="Microsoft YaHei" panose="020B0503020204020204" pitchFamily="34" charset="-122"/>
                        <a:ea typeface="Microsoft YaHei"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err="1">
                          <a:solidFill>
                            <a:schemeClr val="tx1"/>
                          </a:solidFill>
                        </a:rPr>
                        <a:t>无具体数据</a:t>
                      </a:r>
                      <a:endParaRPr lang="en-US" altLang="zh-CN" sz="1200" b="0" i="0" kern="1200" dirty="0">
                        <a:solidFill>
                          <a:schemeClr val="tx1"/>
                        </a:solidFill>
                        <a:latin typeface="Microsoft YaHei" panose="020B0503020204020204" pitchFamily="34" charset="-122"/>
                        <a:ea typeface="Microsoft YaHei"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96C1E3"/>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96C1E3"/>
                    </a:solidFill>
                  </a:tcPr>
                </a:tc>
                <a:tc hMerge="1">
                  <a:txBody>
                    <a:bodyPr/>
                    <a:lstStyle/>
                    <a:p>
                      <a:pPr algn="ctr"/>
                      <a:endParaRPr lang="en-US" sz="1600" b="0" i="0" dirty="0">
                        <a:latin typeface="Microsoft YaHei Light" panose="020B0502040204020203" pitchFamily="34" charset="-122"/>
                        <a:ea typeface="Microsoft YaHei Light" panose="020B0502040204020203" pitchFamily="34" charset="-122"/>
                      </a:endParaRPr>
                    </a:p>
                  </a:txBody>
                  <a:tcPr anchor="ctr">
                    <a:solidFill>
                      <a:srgbClr val="96C1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dk1"/>
                        </a:solidFill>
                        <a:latin typeface="Microsoft YaHei" panose="020B0503020204020204" pitchFamily="34" charset="-122"/>
                        <a:ea typeface="Microsoft YaHei" panose="020B0503020204020204" pitchFamily="34" charset="-122"/>
                        <a:cs typeface="+mn-cs"/>
                      </a:endParaRPr>
                    </a:p>
                  </a:txBody>
                  <a:tcPr anchor="ctr">
                    <a:solidFill>
                      <a:schemeClr val="accent5">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latin typeface="Microsoft YaHei" panose="020B0503020204020204" pitchFamily="34" charset="-122"/>
                        <a:ea typeface="Microsoft YaHei"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838627"/>
                  </a:ext>
                </a:extLst>
              </a:tr>
            </a:tbl>
          </a:graphicData>
        </a:graphic>
      </p:graphicFrame>
      <p:sp>
        <p:nvSpPr>
          <p:cNvPr id="31" name="文本框 51">
            <a:extLst>
              <a:ext uri="{FF2B5EF4-FFF2-40B4-BE49-F238E27FC236}">
                <a16:creationId xmlns:a16="http://schemas.microsoft.com/office/drawing/2014/main" id="{A82D8892-49E0-4D4C-88A7-0A6860B5D87D}"/>
              </a:ext>
            </a:extLst>
          </p:cNvPr>
          <p:cNvSpPr txBox="1"/>
          <p:nvPr/>
        </p:nvSpPr>
        <p:spPr>
          <a:xfrm>
            <a:off x="2318422" y="5522552"/>
            <a:ext cx="3961023" cy="430887"/>
          </a:xfrm>
          <a:prstGeom prst="rect">
            <a:avLst/>
          </a:prstGeom>
          <a:noFill/>
        </p:spPr>
        <p:txBody>
          <a:bodyPr wrap="square" rtlCol="0">
            <a:spAutoFit/>
          </a:bodyPr>
          <a:lstStyle/>
          <a:p>
            <a:pPr algn="r"/>
            <a:r>
              <a:rPr kumimoji="1" lang="zh-CN" altLang="en-US" sz="1100" dirty="0">
                <a:latin typeface="Microsoft YaHei UI Light" panose="020B0503020204020204" pitchFamily="34" charset="-122"/>
                <a:ea typeface="Microsoft YaHei UI Light" panose="020B0503020204020204" pitchFamily="34" charset="-122"/>
                <a:cs typeface="楷体"/>
              </a:rPr>
              <a:t>单位：亿欧元</a:t>
            </a:r>
            <a:endParaRPr kumimoji="1" lang="en-US" altLang="zh-CN" sz="1100" dirty="0">
              <a:latin typeface="Microsoft YaHei UI Light" panose="020B0503020204020204" pitchFamily="34" charset="-122"/>
              <a:ea typeface="Microsoft YaHei UI Light" panose="020B0503020204020204" pitchFamily="34" charset="-122"/>
              <a:cs typeface="楷体"/>
            </a:endParaRPr>
          </a:p>
          <a:p>
            <a:pPr algn="r"/>
            <a:r>
              <a:rPr kumimoji="1" lang="zh-CN" altLang="en-US" sz="1100" dirty="0">
                <a:latin typeface="Microsoft YaHei Light" panose="020B0502040204020203" pitchFamily="34" charset="-122"/>
                <a:ea typeface="Microsoft YaHei Light" panose="020B0502040204020203" pitchFamily="34" charset="-122"/>
                <a:cs typeface="楷体"/>
              </a:rPr>
              <a:t>数据来源：各校官网、年报</a:t>
            </a:r>
            <a:endParaRPr kumimoji="1" lang="en-US" altLang="zh-CN" sz="1100" dirty="0">
              <a:latin typeface="Microsoft YaHei Light" panose="020B0502040204020203" pitchFamily="34" charset="-122"/>
              <a:ea typeface="Microsoft YaHei Light" panose="020B0502040204020203" pitchFamily="34" charset="-122"/>
              <a:cs typeface="楷体"/>
            </a:endParaRPr>
          </a:p>
        </p:txBody>
      </p:sp>
      <p:sp>
        <p:nvSpPr>
          <p:cNvPr id="4" name="文本框 3">
            <a:extLst>
              <a:ext uri="{FF2B5EF4-FFF2-40B4-BE49-F238E27FC236}">
                <a16:creationId xmlns:a16="http://schemas.microsoft.com/office/drawing/2014/main" id="{E4408225-E396-5EF4-5853-33E375EEA5C4}"/>
              </a:ext>
            </a:extLst>
          </p:cNvPr>
          <p:cNvSpPr txBox="1"/>
          <p:nvPr/>
        </p:nvSpPr>
        <p:spPr>
          <a:xfrm>
            <a:off x="6772311" y="1062967"/>
            <a:ext cx="5215798" cy="4732065"/>
          </a:xfrm>
          <a:prstGeom prst="rect">
            <a:avLst/>
          </a:prstGeom>
          <a:noFill/>
        </p:spPr>
        <p:txBody>
          <a:bodyPr wrap="square" rtlCol="0">
            <a:spAutoFit/>
          </a:bodyPr>
          <a:lstStyle/>
          <a:p>
            <a:r>
              <a:rPr lang="en-US" altLang="zh-CN" sz="1400" b="1" dirty="0">
                <a:solidFill>
                  <a:srgbClr val="ECA235"/>
                </a:solidFill>
                <a:latin typeface="+mn-lt"/>
                <a:ea typeface="Microsoft YaHei" panose="020B0503020204020204" pitchFamily="34" charset="-122"/>
              </a:rPr>
              <a:t>DFG</a:t>
            </a:r>
            <a:r>
              <a:rPr lang="zh-CN" altLang="en-US" sz="1400" b="1" dirty="0">
                <a:solidFill>
                  <a:srgbClr val="ECA235"/>
                </a:solidFill>
                <a:latin typeface="+mn-lt"/>
                <a:ea typeface="Microsoft YaHei" panose="020B0503020204020204" pitchFamily="34" charset="-122"/>
              </a:rPr>
              <a:t>经费研究项目</a:t>
            </a:r>
            <a:endParaRPr lang="en-US" altLang="zh-CN" sz="1400" b="1" dirty="0">
              <a:solidFill>
                <a:srgbClr val="ECA235"/>
              </a:solidFill>
              <a:latin typeface="+mn-lt"/>
              <a:ea typeface="Microsoft YaHei" panose="020B0503020204020204" pitchFamily="34" charset="-122"/>
            </a:endParaRP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Reliable AI for Marine Robotics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Simulation in Multiscale Physical and Biological Systems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Automatic Generation of Chemical Models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Sustainable Product, Energy and Resource Recovery from Wastewater</a:t>
            </a:r>
          </a:p>
          <a:p>
            <a:endParaRPr lang="en-US" altLang="zh-CN" sz="1200" dirty="0">
              <a:latin typeface="+mn-lt"/>
              <a:ea typeface="Microsoft YaHei" panose="020B0503020204020204" pitchFamily="34" charset="-122"/>
            </a:endParaRPr>
          </a:p>
          <a:p>
            <a:r>
              <a:rPr lang="zh-CN" altLang="en-US" sz="1400" b="1" dirty="0">
                <a:solidFill>
                  <a:srgbClr val="ECA235"/>
                </a:solidFill>
                <a:latin typeface="+mn-lt"/>
                <a:ea typeface="Microsoft YaHei" panose="020B0503020204020204" pitchFamily="34" charset="-122"/>
              </a:rPr>
              <a:t>欧盟经费研究项目</a:t>
            </a:r>
            <a:endParaRPr lang="en-US" altLang="zh-CN" sz="1400" b="1" dirty="0">
              <a:solidFill>
                <a:srgbClr val="ECA235"/>
              </a:solidFill>
              <a:latin typeface="+mn-lt"/>
              <a:ea typeface="Microsoft YaHei" panose="020B0503020204020204" pitchFamily="34" charset="-122"/>
            </a:endParaRPr>
          </a:p>
          <a:p>
            <a:pPr marL="171450" indent="-171450">
              <a:spcAft>
                <a:spcPts val="300"/>
              </a:spcAft>
              <a:buClr>
                <a:srgbClr val="ECA235"/>
              </a:buClr>
              <a:buFont typeface="Arial" panose="020B0604020202020204" pitchFamily="34" charset="0"/>
              <a:buChar char="•"/>
            </a:pPr>
            <a:r>
              <a:rPr lang="en-US" altLang="zh-CN" sz="1300" dirty="0">
                <a:latin typeface="+mn-lt"/>
                <a:ea typeface="Microsoft YaHei" panose="020B0503020204020204" pitchFamily="34" charset="-122"/>
              </a:rPr>
              <a:t>Advancing Sustainability of Process Industries through Digital and HORIZON 2020 2020 2023 Circular Water Use Innovations </a:t>
            </a:r>
          </a:p>
          <a:p>
            <a:pPr marL="171450" indent="-171450">
              <a:spcAft>
                <a:spcPts val="300"/>
              </a:spcAft>
              <a:buClr>
                <a:srgbClr val="ECA235"/>
              </a:buClr>
              <a:buFont typeface="Arial" panose="020B0604020202020204" pitchFamily="34" charset="0"/>
              <a:buChar char="•"/>
            </a:pPr>
            <a:r>
              <a:rPr lang="en-US" altLang="zh-CN" sz="1300" dirty="0" err="1">
                <a:latin typeface="+mn-lt"/>
                <a:ea typeface="Microsoft YaHei" panose="020B0503020204020204" pitchFamily="34" charset="-122"/>
              </a:rPr>
              <a:t>PLATform</a:t>
            </a:r>
            <a:r>
              <a:rPr lang="en-US" altLang="zh-CN" sz="1300" dirty="0">
                <a:latin typeface="+mn-lt"/>
                <a:ea typeface="Microsoft YaHei" panose="020B0503020204020204" pitchFamily="34" charset="-122"/>
              </a:rPr>
              <a:t> for Operation of distribution Networks </a:t>
            </a:r>
          </a:p>
          <a:p>
            <a:pPr marL="171450" indent="-171450">
              <a:spcAft>
                <a:spcPts val="300"/>
              </a:spcAft>
              <a:buClr>
                <a:srgbClr val="ECA235"/>
              </a:buClr>
              <a:buFont typeface="Arial" panose="020B0604020202020204" pitchFamily="34" charset="0"/>
              <a:buChar char="•"/>
            </a:pPr>
            <a:r>
              <a:rPr lang="en-US" altLang="zh-CN" sz="1300" dirty="0">
                <a:latin typeface="+mn-lt"/>
                <a:ea typeface="Microsoft YaHei" panose="020B0503020204020204" pitchFamily="34" charset="-122"/>
              </a:rPr>
              <a:t>Integrated Planning of Multi-Energy Systems </a:t>
            </a:r>
          </a:p>
          <a:p>
            <a:pPr marL="171450" indent="-171450">
              <a:spcAft>
                <a:spcPts val="300"/>
              </a:spcAft>
              <a:buClr>
                <a:srgbClr val="ECA235"/>
              </a:buClr>
              <a:buFont typeface="Arial" panose="020B0604020202020204" pitchFamily="34" charset="0"/>
              <a:buChar char="•"/>
            </a:pPr>
            <a:r>
              <a:rPr lang="en-US" altLang="zh-CN" sz="1300" dirty="0">
                <a:latin typeface="+mn-lt"/>
                <a:ea typeface="Microsoft YaHei" panose="020B0503020204020204" pitchFamily="34" charset="-122"/>
              </a:rPr>
              <a:t>Controlling Fluid Resistances at Membranes 2016 - 2021 </a:t>
            </a:r>
          </a:p>
          <a:p>
            <a:pPr>
              <a:spcAft>
                <a:spcPts val="300"/>
              </a:spcAft>
            </a:pPr>
            <a:endParaRPr lang="en-US" altLang="zh-CN" sz="1200" dirty="0">
              <a:latin typeface="+mn-lt"/>
              <a:ea typeface="Microsoft YaHei" panose="020B0503020204020204" pitchFamily="34" charset="-122"/>
            </a:endParaRPr>
          </a:p>
          <a:p>
            <a:r>
              <a:rPr lang="zh-CN" altLang="en-US" sz="1400" b="1" dirty="0">
                <a:solidFill>
                  <a:srgbClr val="ECA235"/>
                </a:solidFill>
                <a:latin typeface="+mn-lt"/>
                <a:ea typeface="Microsoft YaHei" panose="020B0503020204020204" pitchFamily="34" charset="-122"/>
              </a:rPr>
              <a:t>工业界经费研究项目</a:t>
            </a:r>
            <a:endParaRPr lang="en-US" altLang="zh-CN" sz="1400" b="1" dirty="0">
              <a:solidFill>
                <a:srgbClr val="ECA235"/>
              </a:solidFill>
              <a:latin typeface="+mn-lt"/>
              <a:ea typeface="Microsoft YaHei" panose="020B0503020204020204" pitchFamily="34" charset="-122"/>
            </a:endParaRP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Deutsche Post AG : Optimization of Distribution Networks Faculty of Economics</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Robert Bosch GmbH</a:t>
            </a:r>
            <a:r>
              <a:rPr lang="zh-CN" altLang="en-US" sz="1300" dirty="0">
                <a:latin typeface="+mn-lt"/>
                <a:ea typeface="Microsoft YaHei" panose="020B0503020204020204" pitchFamily="34" charset="-122"/>
              </a:rPr>
              <a:t>：</a:t>
            </a:r>
            <a:r>
              <a:rPr lang="en-US" altLang="zh-CN" sz="1300" dirty="0">
                <a:latin typeface="+mn-lt"/>
                <a:ea typeface="Microsoft YaHei" panose="020B0503020204020204" pitchFamily="34" charset="-122"/>
              </a:rPr>
              <a:t>Production Engineering of E-Mobility Components Faculty of Mechanical Engineering </a:t>
            </a:r>
          </a:p>
          <a:p>
            <a:pPr marL="171450" indent="-171450">
              <a:spcAft>
                <a:spcPts val="300"/>
              </a:spcAft>
              <a:buClr>
                <a:srgbClr val="F6A800"/>
              </a:buClr>
              <a:buFont typeface="Arial" panose="020B0604020202020204" pitchFamily="34" charset="0"/>
              <a:buChar char="•"/>
            </a:pPr>
            <a:r>
              <a:rPr lang="en-US" altLang="zh-CN" sz="1300" dirty="0">
                <a:latin typeface="+mn-lt"/>
                <a:ea typeface="Microsoft YaHei" panose="020B0503020204020204" pitchFamily="34" charset="-122"/>
              </a:rPr>
              <a:t>Volkswagen AG </a:t>
            </a:r>
            <a:r>
              <a:rPr lang="zh-CN" altLang="en-US" sz="1300" dirty="0">
                <a:latin typeface="+mn-lt"/>
                <a:ea typeface="Microsoft YaHei" panose="020B0503020204020204" pitchFamily="34" charset="-122"/>
              </a:rPr>
              <a:t>：</a:t>
            </a:r>
            <a:r>
              <a:rPr lang="en-US" altLang="zh-CN" sz="1300" dirty="0">
                <a:latin typeface="+mn-lt"/>
                <a:ea typeface="Microsoft YaHei" panose="020B0503020204020204" pitchFamily="34" charset="-122"/>
              </a:rPr>
              <a:t>Robust planning in medical care</a:t>
            </a:r>
            <a:r>
              <a:rPr lang="zh-CN" altLang="en-US" sz="1300" dirty="0">
                <a:latin typeface="+mn-lt"/>
                <a:ea typeface="Microsoft YaHei" panose="020B0503020204020204" pitchFamily="34" charset="-122"/>
              </a:rPr>
              <a:t> </a:t>
            </a:r>
            <a:r>
              <a:rPr lang="en-US" altLang="zh-CN" sz="1300" dirty="0">
                <a:latin typeface="+mn-lt"/>
                <a:ea typeface="Microsoft YaHei" panose="020B0503020204020204" pitchFamily="34" charset="-122"/>
              </a:rPr>
              <a:t>Faculty of Mathematics, Informatics and Natural Sciences</a:t>
            </a:r>
            <a:endParaRPr lang="en-US" altLang="zh-CN" sz="1300" dirty="0"/>
          </a:p>
        </p:txBody>
      </p:sp>
      <p:sp>
        <p:nvSpPr>
          <p:cNvPr id="3" name="文本框 28">
            <a:extLst>
              <a:ext uri="{FF2B5EF4-FFF2-40B4-BE49-F238E27FC236}">
                <a16:creationId xmlns:a16="http://schemas.microsoft.com/office/drawing/2014/main" id="{32D392C7-07D2-66AA-BA4B-319A46AC9B52}"/>
              </a:ext>
            </a:extLst>
          </p:cNvPr>
          <p:cNvSpPr txBox="1"/>
          <p:nvPr/>
        </p:nvSpPr>
        <p:spPr>
          <a:xfrm>
            <a:off x="383999" y="1062967"/>
            <a:ext cx="5895445" cy="1169551"/>
          </a:xfrm>
          <a:prstGeom prst="rect">
            <a:avLst/>
          </a:prstGeom>
          <a:noFill/>
        </p:spPr>
        <p:txBody>
          <a:bodyPr wrap="square" rtlCol="0">
            <a:spAutoFit/>
          </a:bodyPr>
          <a:lstStyle/>
          <a:p>
            <a:pPr marL="285750" indent="-285750">
              <a:spcAft>
                <a:spcPts val="1200"/>
              </a:spcAft>
              <a:buClr>
                <a:srgbClr val="0070C0"/>
              </a:buClr>
              <a:buSzPct val="70000"/>
              <a:buFont typeface="Wingdings 3" panose="05040102010807070707" pitchFamily="18" charset="2"/>
              <a:buChar char="u"/>
            </a:pPr>
            <a:r>
              <a:rPr kumimoji="1" lang="zh-CN" altLang="en-US" sz="1500" dirty="0">
                <a:latin typeface="Microsoft YaHei Light" panose="020B0502040204020203" pitchFamily="34" charset="-122"/>
                <a:ea typeface="Microsoft YaHei Light" panose="020B0502040204020203" pitchFamily="34" charset="-122"/>
                <a:cs typeface="楷体"/>
              </a:rPr>
              <a:t>根据德国联邦统计局数据，亚琛</a:t>
            </a:r>
            <a:r>
              <a:rPr kumimoji="1" lang="zh-CN" altLang="en-US" sz="1500" dirty="0">
                <a:latin typeface="Microsoft YaHei Light" panose="020B0502040204020203" pitchFamily="34" charset="-122"/>
                <a:ea typeface="Microsoft YaHei Light" panose="020B0502040204020203" pitchFamily="34" charset="-122"/>
              </a:rPr>
              <a:t>工大的第三方科研经费</a:t>
            </a:r>
            <a:r>
              <a:rPr lang="zh-CN" altLang="en-US" sz="1500" b="1" dirty="0">
                <a:solidFill>
                  <a:srgbClr val="ECA235"/>
                </a:solidFill>
                <a:latin typeface="+mn-lt"/>
                <a:ea typeface="Microsoft YaHei" panose="020B0503020204020204" pitchFamily="34" charset="-122"/>
              </a:rPr>
              <a:t>常年位居全德高校第一</a:t>
            </a:r>
            <a:endParaRPr lang="en-US" altLang="zh-CN" sz="1500" b="1" dirty="0">
              <a:solidFill>
                <a:srgbClr val="ECA235"/>
              </a:solidFill>
              <a:latin typeface="+mn-lt"/>
              <a:ea typeface="Microsoft YaHei" panose="020B0503020204020204" pitchFamily="34" charset="-122"/>
            </a:endParaRPr>
          </a:p>
          <a:p>
            <a:pPr marL="285750" indent="-285750">
              <a:spcAft>
                <a:spcPts val="1200"/>
              </a:spcAft>
              <a:buClr>
                <a:srgbClr val="0070C0"/>
              </a:buClr>
              <a:buSzPct val="70000"/>
              <a:buFont typeface="Wingdings 3" panose="05040102010807070707" pitchFamily="18" charset="2"/>
              <a:buChar char="u"/>
            </a:pPr>
            <a:r>
              <a:rPr kumimoji="1" lang="zh-CN" altLang="en-US" sz="1500" dirty="0">
                <a:latin typeface="Microsoft YaHei Light" panose="020B0502040204020203" pitchFamily="34" charset="-122"/>
                <a:ea typeface="Microsoft YaHei Light" panose="020B0502040204020203" pitchFamily="34" charset="-122"/>
                <a:cs typeface="楷体"/>
              </a:rPr>
              <a:t>德国高校第三方科研经费主要来源：</a:t>
            </a:r>
            <a:r>
              <a:rPr kumimoji="1" lang="en-US" altLang="zh-CN" sz="1500" dirty="0">
                <a:latin typeface="Microsoft YaHei Light" panose="020B0502040204020203" pitchFamily="34" charset="-122"/>
                <a:ea typeface="Microsoft YaHei Light" panose="020B0502040204020203" pitchFamily="34" charset="-122"/>
                <a:cs typeface="楷体"/>
              </a:rPr>
              <a:t>DFG(</a:t>
            </a:r>
            <a:r>
              <a:rPr kumimoji="1" lang="zh-CN" altLang="en-US" sz="1500" dirty="0">
                <a:latin typeface="Microsoft YaHei Light" panose="020B0502040204020203" pitchFamily="34" charset="-122"/>
                <a:ea typeface="Microsoft YaHei Light" panose="020B0502040204020203" pitchFamily="34" charset="-122"/>
                <a:cs typeface="楷体"/>
              </a:rPr>
              <a:t>德国科学基金会</a:t>
            </a:r>
            <a:r>
              <a:rPr kumimoji="1" lang="en-US" altLang="zh-CN" sz="1500" dirty="0">
                <a:latin typeface="Microsoft YaHei Light" panose="020B0502040204020203" pitchFamily="34" charset="-122"/>
                <a:ea typeface="Microsoft YaHei Light" panose="020B0502040204020203" pitchFamily="34" charset="-122"/>
                <a:cs typeface="楷体"/>
              </a:rPr>
              <a:t>)</a:t>
            </a:r>
            <a:r>
              <a:rPr kumimoji="1" lang="zh-CN" altLang="en-US" sz="1500" dirty="0">
                <a:latin typeface="Microsoft YaHei Light" panose="020B0502040204020203" pitchFamily="34" charset="-122"/>
                <a:ea typeface="Microsoft YaHei Light" panose="020B0502040204020203" pitchFamily="34" charset="-122"/>
                <a:cs typeface="楷体"/>
              </a:rPr>
              <a:t>、欧盟、工业界、德国联邦政府、其他基金会等</a:t>
            </a:r>
            <a:endParaRPr kumimoji="1" lang="en-US" altLang="zh-CN" sz="1500" dirty="0">
              <a:latin typeface="Microsoft YaHei Light" panose="020B0502040204020203" pitchFamily="34" charset="-122"/>
              <a:ea typeface="Microsoft YaHei Light" panose="020B0502040204020203" pitchFamily="34" charset="-122"/>
              <a:cs typeface="楷体"/>
            </a:endParaRPr>
          </a:p>
        </p:txBody>
      </p:sp>
    </p:spTree>
    <p:extLst>
      <p:ext uri="{BB962C8B-B14F-4D97-AF65-F5344CB8AC3E}">
        <p14:creationId xmlns:p14="http://schemas.microsoft.com/office/powerpoint/2010/main" val="36466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4000" y="1657421"/>
            <a:ext cx="11484000" cy="540000"/>
          </a:xfrm>
        </p:spPr>
        <p:txBody>
          <a:bodyPr/>
          <a:lstStyle/>
          <a:p>
            <a:r>
              <a:rPr lang="zh-CN" altLang="en-US" dirty="0">
                <a:solidFill>
                  <a:schemeClr val="bg1"/>
                </a:solidFill>
                <a:latin typeface="Microsoft YaHei" panose="020B0503020204020204" pitchFamily="34" charset="-122"/>
                <a:ea typeface="Microsoft YaHei" panose="020B0503020204020204" pitchFamily="34" charset="-122"/>
                <a:cs typeface="楷体"/>
              </a:rPr>
              <a:t>亚琛工</a:t>
            </a:r>
            <a:r>
              <a:rPr lang="zh-CN" altLang="en-US" dirty="0" smtClean="0">
                <a:solidFill>
                  <a:schemeClr val="bg1"/>
                </a:solidFill>
                <a:latin typeface="Microsoft YaHei" panose="020B0503020204020204" pitchFamily="34" charset="-122"/>
                <a:ea typeface="Microsoft YaHei" panose="020B0503020204020204" pitchFamily="34" charset="-122"/>
                <a:cs typeface="楷体"/>
              </a:rPr>
              <a:t>大校际联合培养合作情况</a:t>
            </a:r>
            <a:endParaRPr lang="de-DE" sz="2400" b="0" dirty="0">
              <a:solidFill>
                <a:schemeClr val="bg1"/>
              </a:solidFill>
              <a:latin typeface="Microsoft YaHei" panose="020B0503020204020204" pitchFamily="34" charset="-122"/>
              <a:ea typeface="Microsoft YaHei" panose="020B0503020204020204" pitchFamily="34" charset="-122"/>
              <a:cs typeface="楷体"/>
            </a:endParaRPr>
          </a:p>
        </p:txBody>
      </p:sp>
      <p:pic>
        <p:nvPicPr>
          <p:cNvPr id="4" name="Picture 3" descr="A picture containing indoor, automaton&#10;&#10;Description automatically generated">
            <a:extLst>
              <a:ext uri="{FF2B5EF4-FFF2-40B4-BE49-F238E27FC236}">
                <a16:creationId xmlns:a16="http://schemas.microsoft.com/office/drawing/2014/main" id="{8822760D-5793-EC4D-B4E1-2AFD6FDEB1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000" y="3090260"/>
            <a:ext cx="3748919" cy="2110318"/>
          </a:xfrm>
          <a:prstGeom prst="rect">
            <a:avLst/>
          </a:prstGeom>
        </p:spPr>
      </p:pic>
      <p:pic>
        <p:nvPicPr>
          <p:cNvPr id="5" name="Picture 4" descr="A picture containing text, person, indoor, appliance&#10;&#10;Description automatically generated">
            <a:extLst>
              <a:ext uri="{FF2B5EF4-FFF2-40B4-BE49-F238E27FC236}">
                <a16:creationId xmlns:a16="http://schemas.microsoft.com/office/drawing/2014/main" id="{3CD371EC-39A8-544C-8E78-C61CB95AF8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0973" y="3090260"/>
            <a:ext cx="3748919" cy="2110319"/>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8850DFCD-F9DD-DD4E-B09E-979E245585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7946" y="3090260"/>
            <a:ext cx="3749487" cy="2110638"/>
          </a:xfrm>
          <a:prstGeom prst="rect">
            <a:avLst/>
          </a:prstGeom>
        </p:spPr>
      </p:pic>
    </p:spTree>
    <p:extLst>
      <p:ext uri="{BB962C8B-B14F-4D97-AF65-F5344CB8AC3E}">
        <p14:creationId xmlns:p14="http://schemas.microsoft.com/office/powerpoint/2010/main" val="398773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547FB26D-8D10-014F-A24C-66A7C4B34213}"/>
              </a:ext>
            </a:extLst>
          </p:cNvPr>
          <p:cNvSpPr>
            <a:spLocks noGrp="1"/>
          </p:cNvSpPr>
          <p:nvPr/>
        </p:nvSpPr>
        <p:spPr>
          <a:xfrm>
            <a:off x="378064" y="197433"/>
            <a:ext cx="11484000" cy="543600"/>
          </a:xfrm>
          <a:prstGeom prst="rect">
            <a:avLst/>
          </a:prstGeom>
        </p:spPr>
        <p:txBody>
          <a:bodyPr lIns="0" tIns="0" rIns="0" bIns="0" anchor="b" anchorCtr="0"/>
          <a:lstStyle>
            <a:lvl1pPr algn="l" rtl="0" eaLnBrk="1" fontAlgn="base" hangingPunct="1">
              <a:lnSpc>
                <a:spcPct val="90000"/>
              </a:lnSpc>
              <a:spcBef>
                <a:spcPct val="0"/>
              </a:spcBef>
              <a:spcAft>
                <a:spcPct val="0"/>
              </a:spcAft>
              <a:defRPr sz="2000" b="1" kern="1200">
                <a:solidFill>
                  <a:schemeClr val="tx2"/>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ea typeface="ＭＳ Ｐゴシック"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r>
              <a:rPr kumimoji="1" lang="zh-CN" altLang="en-US" sz="2400" b="0" dirty="0">
                <a:latin typeface="Microsoft YaHei" panose="020B0503020204020204" pitchFamily="34" charset="-122"/>
                <a:ea typeface="Microsoft YaHei" panose="020B0503020204020204" pitchFamily="34" charset="-122"/>
              </a:rPr>
              <a:t>亚琛工大</a:t>
            </a:r>
            <a:r>
              <a:rPr kumimoji="1" lang="en-US" altLang="zh-CN" sz="2400" b="0" dirty="0">
                <a:latin typeface="Microsoft YaHei" panose="020B0503020204020204" pitchFamily="34" charset="-122"/>
                <a:ea typeface="Microsoft YaHei" panose="020B0503020204020204" pitchFamily="34" charset="-122"/>
              </a:rPr>
              <a:t>4+2</a:t>
            </a:r>
            <a:r>
              <a:rPr kumimoji="1" lang="zh-CN" altLang="en-US" sz="2400" b="0" dirty="0">
                <a:latin typeface="Microsoft YaHei" panose="020B0503020204020204" pitchFamily="34" charset="-122"/>
                <a:ea typeface="Microsoft YaHei" panose="020B0503020204020204" pitchFamily="34" charset="-122"/>
              </a:rPr>
              <a:t>项目</a:t>
            </a:r>
            <a:r>
              <a:rPr kumimoji="1" lang="zh-CN" altLang="en-US" sz="2400" b="0" dirty="0">
                <a:latin typeface="Microsoft YaHei" panose="020B0503020204020204" pitchFamily="34" charset="-122"/>
                <a:ea typeface="Microsoft YaHei" panose="020B0503020204020204" pitchFamily="34" charset="-122"/>
                <a:cs typeface="楷体"/>
              </a:rPr>
              <a:t>合作高校</a:t>
            </a:r>
          </a:p>
        </p:txBody>
      </p:sp>
      <p:sp>
        <p:nvSpPr>
          <p:cNvPr id="7" name="Textfeld 6">
            <a:extLst>
              <a:ext uri="{FF2B5EF4-FFF2-40B4-BE49-F238E27FC236}">
                <a16:creationId xmlns:a16="http://schemas.microsoft.com/office/drawing/2014/main" id="{0AEEBE00-922D-BA48-8067-4D1C85135B44}"/>
              </a:ext>
            </a:extLst>
          </p:cNvPr>
          <p:cNvSpPr txBox="1"/>
          <p:nvPr/>
        </p:nvSpPr>
        <p:spPr>
          <a:xfrm>
            <a:off x="987433" y="1007478"/>
            <a:ext cx="2379234" cy="46213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北京工业大学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北京交通大学</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北京科技大学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长安大</a:t>
            </a:r>
            <a:r>
              <a:rPr lang="zh-CN" altLang="en-US" sz="1700" dirty="0" smtClean="0">
                <a:solidFill>
                  <a:srgbClr val="00549F"/>
                </a:solidFill>
                <a:latin typeface="Microsoft YaHei Light" panose="020B0502040204020203" pitchFamily="34" charset="-122"/>
                <a:ea typeface="Microsoft YaHei Light" panose="020B0502040204020203" pitchFamily="34" charset="-122"/>
                <a:cs typeface="楷体"/>
              </a:rPr>
              <a:t>学</a:t>
            </a:r>
            <a:endParaRPr lang="en-US" altLang="zh-CN" sz="1700" dirty="0" smtClean="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大连理工大学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大连海事大学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电子科技大学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东北林业大学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福州大学</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哈尔滨工业大学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合肥工业大学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河海大学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450"/>
              </a:spcAft>
              <a:buClr>
                <a:schemeClr val="accent5"/>
              </a:buClr>
              <a:buSzPct val="70000"/>
              <a:buFont typeface="Arial" panose="020B0604020202020204" pitchFamily="34" charset="0"/>
              <a:buChar char="•"/>
            </a:pP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p:txBody>
      </p:sp>
      <p:sp>
        <p:nvSpPr>
          <p:cNvPr id="8" name="Textfeld 6">
            <a:extLst>
              <a:ext uri="{FF2B5EF4-FFF2-40B4-BE49-F238E27FC236}">
                <a16:creationId xmlns:a16="http://schemas.microsoft.com/office/drawing/2014/main" id="{287B31E0-95EC-A14C-A6D1-F61CEA7C9072}"/>
              </a:ext>
            </a:extLst>
          </p:cNvPr>
          <p:cNvSpPr txBox="1"/>
          <p:nvPr/>
        </p:nvSpPr>
        <p:spPr>
          <a:xfrm>
            <a:off x="4784568" y="1007478"/>
            <a:ext cx="2379234" cy="449668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华南理工大学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华南农业大学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华中农业大学</a:t>
            </a:r>
            <a:endParaRPr lang="de-DE"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de-DE" sz="1700" dirty="0">
                <a:solidFill>
                  <a:schemeClr val="tx2"/>
                </a:solidFill>
                <a:latin typeface="Microsoft YaHei Light" panose="020B0502040204020203" pitchFamily="34" charset="-122"/>
                <a:ea typeface="Microsoft YaHei Light" panose="020B0502040204020203" pitchFamily="34" charset="-122"/>
                <a:cs typeface="楷体"/>
              </a:rPr>
              <a:t>华中科技大学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吉林大学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南京航空航天大学</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南京理工大学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南京农业大学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内蒙古大学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rPr>
              <a:t>上海大学</a:t>
            </a:r>
            <a:endParaRPr lang="en-US" altLang="zh-CN" sz="1700" dirty="0">
              <a:solidFill>
                <a:schemeClr val="tx2"/>
              </a:solidFill>
              <a:latin typeface="Microsoft YaHei Light" panose="020B0502040204020203" pitchFamily="34" charset="-122"/>
              <a:ea typeface="Microsoft YaHei Light" panose="020B0502040204020203" pitchFamily="34" charset="-122"/>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山西大</a:t>
            </a:r>
            <a:r>
              <a:rPr lang="zh-CN" altLang="en-US" sz="1700" dirty="0" smtClean="0">
                <a:solidFill>
                  <a:schemeClr val="tx2"/>
                </a:solidFill>
                <a:latin typeface="Microsoft YaHei Light" panose="020B0502040204020203" pitchFamily="34" charset="-122"/>
                <a:ea typeface="Microsoft YaHei Light" panose="020B0502040204020203" pitchFamily="34" charset="-122"/>
                <a:cs typeface="楷体"/>
              </a:rPr>
              <a:t>学</a:t>
            </a:r>
            <a:endParaRPr lang="en-US" altLang="zh-CN" sz="1700" dirty="0" smtClean="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山东大学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450"/>
              </a:spcAft>
              <a:buClr>
                <a:schemeClr val="accent5"/>
              </a:buClr>
              <a:buSzPct val="70000"/>
              <a:buFont typeface="Arial" panose="020B0604020202020204" pitchFamily="34" charset="0"/>
              <a:buChar char="•"/>
            </a:pPr>
            <a:endParaRPr lang="zh-CN" altLang="en-US" sz="1700" dirty="0">
              <a:solidFill>
                <a:schemeClr val="tx2"/>
              </a:solidFill>
              <a:latin typeface="Microsoft YaHei Light" panose="020B0502040204020203" pitchFamily="34" charset="-122"/>
              <a:ea typeface="Microsoft YaHei Light" panose="020B0502040204020203" pitchFamily="34" charset="-122"/>
            </a:endParaRPr>
          </a:p>
        </p:txBody>
      </p:sp>
      <p:sp>
        <p:nvSpPr>
          <p:cNvPr id="9" name="Textfeld 6">
            <a:extLst>
              <a:ext uri="{FF2B5EF4-FFF2-40B4-BE49-F238E27FC236}">
                <a16:creationId xmlns:a16="http://schemas.microsoft.com/office/drawing/2014/main" id="{DE899E71-E088-509E-8E34-68CF6275C345}"/>
              </a:ext>
            </a:extLst>
          </p:cNvPr>
          <p:cNvSpPr txBox="1"/>
          <p:nvPr/>
        </p:nvSpPr>
        <p:spPr>
          <a:xfrm>
            <a:off x="8574782" y="1007478"/>
            <a:ext cx="2982685" cy="484304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石河子大学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苏州大学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武汉大学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武汉理工大学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de-DE" sz="1700" dirty="0">
                <a:solidFill>
                  <a:schemeClr val="tx2"/>
                </a:solidFill>
                <a:latin typeface="Microsoft YaHei Light" panose="020B0502040204020203" pitchFamily="34" charset="-122"/>
                <a:ea typeface="Microsoft YaHei Light" panose="020B0502040204020203" pitchFamily="34" charset="-122"/>
                <a:cs typeface="楷体"/>
              </a:rPr>
              <a:t>西安电子</a:t>
            </a: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科技大学</a:t>
            </a:r>
            <a:endParaRPr lang="de-DE"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西北工业大学</a:t>
            </a:r>
            <a:endParaRPr lang="de-DE"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西南交通大学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湘潭大学</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郑州大</a:t>
            </a:r>
            <a:r>
              <a:rPr lang="zh-CN" altLang="en-US" sz="1700" dirty="0" smtClean="0">
                <a:solidFill>
                  <a:srgbClr val="00549F"/>
                </a:solidFill>
                <a:latin typeface="Microsoft YaHei Light" panose="020B0502040204020203" pitchFamily="34" charset="-122"/>
                <a:ea typeface="Microsoft YaHei Light" panose="020B0502040204020203" pitchFamily="34" charset="-122"/>
                <a:cs typeface="楷体"/>
              </a:rPr>
              <a:t>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smtClean="0">
                <a:solidFill>
                  <a:srgbClr val="00549F"/>
                </a:solidFill>
                <a:latin typeface="Microsoft YaHei Light" panose="020B0502040204020203" pitchFamily="34" charset="-122"/>
                <a:ea typeface="Microsoft YaHei Light" panose="020B0502040204020203" pitchFamily="34" charset="-122"/>
                <a:cs typeface="楷体"/>
              </a:rPr>
              <a:t>中南大学</a:t>
            </a:r>
            <a:endParaRPr lang="en-US" altLang="zh-CN" sz="1700" dirty="0">
              <a:solidFill>
                <a:srgbClr val="00549F"/>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中国地质大学（武汉）</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rgbClr val="00549F"/>
                </a:solidFill>
                <a:latin typeface="Microsoft YaHei Light" panose="020B0502040204020203" pitchFamily="34" charset="-122"/>
                <a:ea typeface="Microsoft YaHei Light" panose="020B0502040204020203" pitchFamily="34" charset="-122"/>
                <a:cs typeface="楷体"/>
              </a:rPr>
              <a:t>中国矿业大学（北京）</a:t>
            </a:r>
          </a:p>
          <a:p>
            <a:pPr marL="285750" indent="-285750">
              <a:lnSpc>
                <a:spcPct val="150000"/>
              </a:lnSpc>
              <a:spcAft>
                <a:spcPts val="0"/>
              </a:spcAft>
              <a:buClr>
                <a:schemeClr val="accent5"/>
              </a:buClr>
              <a:buSzPct val="70000"/>
              <a:buFont typeface="Arial" panose="020B0604020202020204" pitchFamily="34" charset="0"/>
              <a:buChar char="•"/>
            </a:pPr>
            <a:r>
              <a:rPr lang="zh-CN" altLang="en-US" sz="1700" dirty="0">
                <a:solidFill>
                  <a:schemeClr val="tx2"/>
                </a:solidFill>
                <a:latin typeface="Microsoft YaHei Light" panose="020B0502040204020203" pitchFamily="34" charset="-122"/>
                <a:ea typeface="Microsoft YaHei Light" panose="020B0502040204020203" pitchFamily="34" charset="-122"/>
                <a:cs typeface="楷体"/>
              </a:rPr>
              <a:t>中国石油大学（华东）</a:t>
            </a: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a:p>
            <a:pPr marL="285750" indent="-285750">
              <a:lnSpc>
                <a:spcPct val="150000"/>
              </a:lnSpc>
              <a:spcAft>
                <a:spcPts val="450"/>
              </a:spcAft>
              <a:buClr>
                <a:schemeClr val="accent5"/>
              </a:buClr>
              <a:buSzPct val="70000"/>
              <a:buFont typeface="Arial" panose="020B0604020202020204" pitchFamily="34" charset="0"/>
              <a:buChar char="•"/>
            </a:pPr>
            <a:endParaRPr lang="en-US" altLang="zh-CN" sz="1700" dirty="0">
              <a:solidFill>
                <a:schemeClr val="tx2"/>
              </a:solidFill>
              <a:latin typeface="Microsoft YaHei Light" panose="020B0502040204020203" pitchFamily="34" charset="-122"/>
              <a:ea typeface="Microsoft YaHei Light" panose="020B0502040204020203" pitchFamily="34" charset="-122"/>
              <a:cs typeface="楷体"/>
            </a:endParaRPr>
          </a:p>
        </p:txBody>
      </p:sp>
    </p:spTree>
    <p:extLst>
      <p:ext uri="{BB962C8B-B14F-4D97-AF65-F5344CB8AC3E}">
        <p14:creationId xmlns:p14="http://schemas.microsoft.com/office/powerpoint/2010/main" val="13341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Präsentation_Master_RWTH_Verwaltung_16zu9">
  <a:themeElements>
    <a:clrScheme name="RWTH Farben">
      <a:dk1>
        <a:sysClr val="windowText" lastClr="000000"/>
      </a:dk1>
      <a:lt1>
        <a:sysClr val="window" lastClr="FFFFFF"/>
      </a:lt1>
      <a:dk2>
        <a:srgbClr val="00549F"/>
      </a:dk2>
      <a:lt2>
        <a:srgbClr val="8EBAE5"/>
      </a:lt2>
      <a:accent1>
        <a:srgbClr val="006165"/>
      </a:accent1>
      <a:accent2>
        <a:srgbClr val="0098A1"/>
      </a:accent2>
      <a:accent3>
        <a:srgbClr val="57AB27"/>
      </a:accent3>
      <a:accent4>
        <a:srgbClr val="BDCD00"/>
      </a:accent4>
      <a:accent5>
        <a:srgbClr val="F6A800"/>
      </a:accent5>
      <a:accent6>
        <a:srgbClr val="CC071E"/>
      </a:accent6>
      <a:hlink>
        <a:srgbClr val="612158"/>
      </a:hlink>
      <a:folHlink>
        <a:srgbClr val="7A6F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Master_RWTH_Verwaltung_ohne_addin_16zu9.pot [Kompatibilitätsmodus]" id="{31793575-807D-424B-A95D-BD1FA51D6B9C}" vid="{EDE4B280-3FBA-4B2F-94A9-F36ED973D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TotalTime>
  <Words>5037</Words>
  <Application>Microsoft Office PowerPoint</Application>
  <PresentationFormat>宽屏</PresentationFormat>
  <Paragraphs>417</Paragraphs>
  <Slides>31</Slides>
  <Notes>5</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31</vt:i4>
      </vt:variant>
    </vt:vector>
  </HeadingPairs>
  <TitlesOfParts>
    <vt:vector size="50" baseType="lpstr">
      <vt:lpstr>BM DoHyeon OTF</vt:lpstr>
      <vt:lpstr>Microsoft YaHei Light</vt:lpstr>
      <vt:lpstr>Microsoft YaHei UI Light</vt:lpstr>
      <vt:lpstr>Mishafi Gold</vt:lpstr>
      <vt:lpstr>ＭＳ Ｐゴシック</vt:lpstr>
      <vt:lpstr>DengXian</vt:lpstr>
      <vt:lpstr>黑体</vt:lpstr>
      <vt:lpstr>楷体</vt:lpstr>
      <vt:lpstr>微软雅黑</vt:lpstr>
      <vt:lpstr>微软雅黑</vt:lpstr>
      <vt:lpstr>微软雅黑 Light</vt:lpstr>
      <vt:lpstr>Arial</vt:lpstr>
      <vt:lpstr>Calibri</vt:lpstr>
      <vt:lpstr>Microsoft Sans Serif</vt:lpstr>
      <vt:lpstr>Symbol</vt:lpstr>
      <vt:lpstr>Times New Roman</vt:lpstr>
      <vt:lpstr>Wingdings</vt:lpstr>
      <vt:lpstr>Wingdings 3</vt:lpstr>
      <vt:lpstr>Präsentation_Master_RWTH_Verwaltung_16zu9</vt:lpstr>
      <vt:lpstr>亚琛工业大学 4+2联合培养项目宣讲会 </vt:lpstr>
      <vt:lpstr>PowerPoint 演示文稿</vt:lpstr>
      <vt:lpstr>德国亚琛工业大学 </vt:lpstr>
      <vt:lpstr>PowerPoint 演示文稿</vt:lpstr>
      <vt:lpstr>世界顶尖理工类大学之一，被誉为“欧洲麻省理工”</vt:lpstr>
      <vt:lpstr>德国亚琛工业大学</vt:lpstr>
      <vt:lpstr>科研实力重要指标：第三方科研经费</vt:lpstr>
      <vt:lpstr>亚琛工大校际联合培养合作情况</vt:lpstr>
      <vt:lpstr>PowerPoint 演示文稿</vt:lpstr>
      <vt:lpstr>亚琛工大联合培养项目介绍</vt:lpstr>
      <vt:lpstr>亚琛工业大学英授国际硕士</vt:lpstr>
      <vt:lpstr>工程类硕士</vt:lpstr>
      <vt:lpstr>工程类硕士</vt:lpstr>
      <vt:lpstr>工程类硕士</vt:lpstr>
      <vt:lpstr>工程类硕士</vt:lpstr>
      <vt:lpstr>工程类硕士</vt:lpstr>
      <vt:lpstr>电池系统工程硕士</vt:lpstr>
      <vt:lpstr>电池系统工程硕士</vt:lpstr>
      <vt:lpstr>工程类硕士</vt:lpstr>
      <vt:lpstr>工程类硕士</vt:lpstr>
      <vt:lpstr>韧性土木工程国内情况</vt:lpstr>
      <vt:lpstr>工程管理类硕士</vt:lpstr>
      <vt:lpstr>工程管理类硕士</vt:lpstr>
      <vt:lpstr>PowerPoint 演示文稿</vt:lpstr>
      <vt:lpstr>PowerPoint 演示文稿</vt:lpstr>
      <vt:lpstr>PowerPoint 演示文稿</vt:lpstr>
      <vt:lpstr>亚琛工大国际硕士学位证书</vt:lpstr>
      <vt:lpstr>毕业前景</vt:lpstr>
      <vt:lpstr>亚琛工大国际硕士 -- 费用清单</vt:lpstr>
      <vt:lpstr> 亚琛工大 4+2 项目协助及培训</vt:lpstr>
      <vt:lpstr> 亚琛工大联合培养项目咨询报名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Laura Carl</dc:creator>
  <cp:lastModifiedBy>LIN</cp:lastModifiedBy>
  <cp:revision>1037</cp:revision>
  <cp:lastPrinted>2019-03-26T08:46:46Z</cp:lastPrinted>
  <dcterms:created xsi:type="dcterms:W3CDTF">2018-10-18T12:32:13Z</dcterms:created>
  <dcterms:modified xsi:type="dcterms:W3CDTF">2025-08-21T02:40:44Z</dcterms:modified>
</cp:coreProperties>
</file>