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webp" ContentType="image/webp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media/image86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95" r:id="rId3"/>
    <p:sldId id="288" r:id="rId4"/>
    <p:sldId id="309" r:id="rId5"/>
    <p:sldId id="310" r:id="rId6"/>
    <p:sldId id="264" r:id="rId7"/>
    <p:sldId id="268" r:id="rId8"/>
    <p:sldId id="269" r:id="rId9"/>
    <p:sldId id="267" r:id="rId10"/>
    <p:sldId id="270" r:id="rId11"/>
    <p:sldId id="274" r:id="rId12"/>
    <p:sldId id="291" r:id="rId13"/>
    <p:sldId id="312" r:id="rId14"/>
    <p:sldId id="293" r:id="rId15"/>
    <p:sldId id="275" r:id="rId16"/>
    <p:sldId id="311" r:id="rId17"/>
    <p:sldId id="278" r:id="rId18"/>
    <p:sldId id="279" r:id="rId19"/>
    <p:sldId id="305" r:id="rId20"/>
    <p:sldId id="280" r:id="rId21"/>
    <p:sldId id="281" r:id="rId22"/>
    <p:sldId id="314" r:id="rId23"/>
    <p:sldId id="315" r:id="rId24"/>
    <p:sldId id="307" r:id="rId25"/>
    <p:sldId id="313" r:id="rId26"/>
    <p:sldId id="317" r:id="rId27"/>
  </p:sldIdLst>
  <p:sldSz cx="12192000" cy="6858000"/>
  <p:notesSz cx="12192000" cy="6858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AB06"/>
    <a:srgbClr val="0054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086" autoAdjust="0"/>
    <p:restoredTop sz="94660"/>
  </p:normalViewPr>
  <p:slideViewPr>
    <p:cSldViewPr>
      <p:cViewPr varScale="1">
        <p:scale>
          <a:sx n="70" d="100"/>
          <a:sy n="70" d="100"/>
        </p:scale>
        <p:origin x="112" y="3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列2</c:v>
                </c:pt>
              </c:strCache>
            </c:strRef>
          </c:tx>
          <c:spPr>
            <a:ln w="28575"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rgbClr val="548235"/>
              </a:solidFill>
              <a:ln w="28575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E49-46EF-AF39-335201C86936}"/>
              </c:ext>
            </c:extLst>
          </c:dPt>
          <c:dPt>
            <c:idx val="1"/>
            <c:bubble3D val="0"/>
            <c:spPr>
              <a:solidFill>
                <a:srgbClr val="1F4E79"/>
              </a:solidFill>
              <a:ln w="28575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E49-46EF-AF39-335201C86936}"/>
              </c:ext>
            </c:extLst>
          </c:dPt>
          <c:dPt>
            <c:idx val="2"/>
            <c:bubble3D val="0"/>
            <c:spPr>
              <a:solidFill>
                <a:srgbClr val="FFC000"/>
              </a:solidFill>
              <a:ln w="28575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E49-46EF-AF39-335201C86936}"/>
              </c:ext>
            </c:extLst>
          </c:dPt>
          <c:dPt>
            <c:idx val="3"/>
            <c:bubble3D val="0"/>
            <c:spPr>
              <a:solidFill>
                <a:srgbClr val="C00000"/>
              </a:solidFill>
              <a:ln w="28575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E49-46EF-AF39-335201C86936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66</c:v>
                </c:pt>
                <c:pt idx="1">
                  <c:v>55</c:v>
                </c:pt>
                <c:pt idx="2">
                  <c:v>216</c:v>
                </c:pt>
                <c:pt idx="3">
                  <c:v>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2E49-46EF-AF39-335201C869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900892-23D6-4B10-976D-DB186BC7114B}" type="datetimeFigureOut">
              <a:rPr lang="zh-CN" altLang="en-US" smtClean="0"/>
              <a:t>2026/9/10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534C6E-6332-4D6F-8698-18260F4666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12405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b="1" dirty="0">
              <a:solidFill>
                <a:srgbClr val="C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534C6E-6332-4D6F-8698-18260F4666A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6203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534C6E-6332-4D6F-8698-18260F4666A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44653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534C6E-6332-4D6F-8698-18260F4666A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52292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534C6E-6332-4D6F-8698-18260F4666A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98913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534C6E-6332-4D6F-8698-18260F4666A5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0396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481448" y="6208853"/>
            <a:ext cx="3393680" cy="4981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360363" y="814387"/>
            <a:ext cx="11483975" cy="0"/>
          </a:xfrm>
          <a:custGeom>
            <a:avLst/>
            <a:gdLst/>
            <a:ahLst/>
            <a:cxnLst/>
            <a:rect l="l" t="t" r="r" b="b"/>
            <a:pathLst>
              <a:path w="11483975">
                <a:moveTo>
                  <a:pt x="0" y="0"/>
                </a:moveTo>
                <a:lnTo>
                  <a:pt x="11483975" y="1"/>
                </a:lnTo>
              </a:path>
            </a:pathLst>
          </a:custGeom>
          <a:ln w="63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360363" y="6040437"/>
            <a:ext cx="11483975" cy="0"/>
          </a:xfrm>
          <a:custGeom>
            <a:avLst/>
            <a:gdLst/>
            <a:ahLst/>
            <a:cxnLst/>
            <a:rect l="l" t="t" r="r" b="b"/>
            <a:pathLst>
              <a:path w="11483975">
                <a:moveTo>
                  <a:pt x="0" y="0"/>
                </a:moveTo>
                <a:lnTo>
                  <a:pt x="11483975" y="1"/>
                </a:lnTo>
              </a:path>
            </a:pathLst>
          </a:custGeom>
          <a:ln w="63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71299" y="230124"/>
            <a:ext cx="11449400" cy="513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0549F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Master of Public Administration (MPA) </a:t>
            </a:r>
            <a:r>
              <a:rPr dirty="0"/>
              <a:t>| </a:t>
            </a:r>
            <a:r>
              <a:rPr spc="-5" dirty="0"/>
              <a:t>Master‘s Prep Course European Studies </a:t>
            </a:r>
            <a:r>
              <a:rPr dirty="0"/>
              <a:t>| </a:t>
            </a:r>
            <a:r>
              <a:rPr spc="-5" dirty="0"/>
              <a:t>China Office </a:t>
            </a:r>
            <a:r>
              <a:rPr dirty="0"/>
              <a:t>|</a:t>
            </a:r>
            <a:r>
              <a:rPr spc="100" dirty="0"/>
              <a:t> </a:t>
            </a:r>
            <a:r>
              <a:rPr spc="-5" dirty="0"/>
              <a:t>Intake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0549F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481448" y="6208853"/>
            <a:ext cx="3393680" cy="4981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360363" y="814387"/>
            <a:ext cx="11483975" cy="0"/>
          </a:xfrm>
          <a:custGeom>
            <a:avLst/>
            <a:gdLst/>
            <a:ahLst/>
            <a:cxnLst/>
            <a:rect l="l" t="t" r="r" b="b"/>
            <a:pathLst>
              <a:path w="11483975">
                <a:moveTo>
                  <a:pt x="0" y="0"/>
                </a:moveTo>
                <a:lnTo>
                  <a:pt x="11483975" y="1"/>
                </a:lnTo>
              </a:path>
            </a:pathLst>
          </a:custGeom>
          <a:ln w="63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360363" y="6040437"/>
            <a:ext cx="11483975" cy="0"/>
          </a:xfrm>
          <a:custGeom>
            <a:avLst/>
            <a:gdLst/>
            <a:ahLst/>
            <a:cxnLst/>
            <a:rect l="l" t="t" r="r" b="b"/>
            <a:pathLst>
              <a:path w="11483975">
                <a:moveTo>
                  <a:pt x="0" y="0"/>
                </a:moveTo>
                <a:lnTo>
                  <a:pt x="11483975" y="1"/>
                </a:lnTo>
              </a:path>
            </a:pathLst>
          </a:custGeom>
          <a:ln w="63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00549F"/>
                </a:solidFill>
                <a:latin typeface="微软雅黑"/>
                <a:cs typeface="微软雅黑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tx1"/>
                </a:solidFill>
                <a:latin typeface="微软雅黑"/>
                <a:cs typeface="微软雅黑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0549F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Master of Public Administration (MPA) </a:t>
            </a:r>
            <a:r>
              <a:rPr dirty="0"/>
              <a:t>| </a:t>
            </a:r>
            <a:r>
              <a:rPr spc="-5" dirty="0"/>
              <a:t>Master‘s Prep Course European Studies </a:t>
            </a:r>
            <a:r>
              <a:rPr dirty="0"/>
              <a:t>| </a:t>
            </a:r>
            <a:r>
              <a:rPr spc="-5" dirty="0"/>
              <a:t>China Office </a:t>
            </a:r>
            <a:r>
              <a:rPr dirty="0"/>
              <a:t>|</a:t>
            </a:r>
            <a:r>
              <a:rPr spc="100" dirty="0"/>
              <a:t> </a:t>
            </a:r>
            <a:r>
              <a:rPr spc="-5" dirty="0"/>
              <a:t>Intake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0549F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481448" y="6208853"/>
            <a:ext cx="3393680" cy="4981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360363" y="814387"/>
            <a:ext cx="11483975" cy="0"/>
          </a:xfrm>
          <a:custGeom>
            <a:avLst/>
            <a:gdLst/>
            <a:ahLst/>
            <a:cxnLst/>
            <a:rect l="l" t="t" r="r" b="b"/>
            <a:pathLst>
              <a:path w="11483975">
                <a:moveTo>
                  <a:pt x="0" y="0"/>
                </a:moveTo>
                <a:lnTo>
                  <a:pt x="11483975" y="1"/>
                </a:lnTo>
              </a:path>
            </a:pathLst>
          </a:custGeom>
          <a:ln w="63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360363" y="6040437"/>
            <a:ext cx="11483975" cy="0"/>
          </a:xfrm>
          <a:custGeom>
            <a:avLst/>
            <a:gdLst/>
            <a:ahLst/>
            <a:cxnLst/>
            <a:rect l="l" t="t" r="r" b="b"/>
            <a:pathLst>
              <a:path w="11483975">
                <a:moveTo>
                  <a:pt x="0" y="0"/>
                </a:moveTo>
                <a:lnTo>
                  <a:pt x="11483975" y="1"/>
                </a:lnTo>
              </a:path>
            </a:pathLst>
          </a:custGeom>
          <a:ln w="63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00549F"/>
                </a:solidFill>
                <a:latin typeface="微软雅黑"/>
                <a:cs typeface="微软雅黑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1299" y="1126235"/>
            <a:ext cx="5156835" cy="37947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00549F"/>
                </a:solidFill>
                <a:latin typeface="微软雅黑"/>
                <a:cs typeface="微软雅黑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0549F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Master of Public Administration (MPA) </a:t>
            </a:r>
            <a:r>
              <a:rPr dirty="0"/>
              <a:t>| </a:t>
            </a:r>
            <a:r>
              <a:rPr spc="-5" dirty="0"/>
              <a:t>Master‘s Prep Course European Studies </a:t>
            </a:r>
            <a:r>
              <a:rPr dirty="0"/>
              <a:t>| </a:t>
            </a:r>
            <a:r>
              <a:rPr spc="-5" dirty="0"/>
              <a:t>China Office </a:t>
            </a:r>
            <a:r>
              <a:rPr dirty="0"/>
              <a:t>|</a:t>
            </a:r>
            <a:r>
              <a:rPr spc="100" dirty="0"/>
              <a:t> </a:t>
            </a:r>
            <a:r>
              <a:rPr spc="-5" dirty="0"/>
              <a:t>Intake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0549F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00549F"/>
                </a:solidFill>
                <a:latin typeface="微软雅黑"/>
                <a:cs typeface="微软雅黑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0549F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Master of Public Administration (MPA) </a:t>
            </a:r>
            <a:r>
              <a:rPr dirty="0"/>
              <a:t>| </a:t>
            </a:r>
            <a:r>
              <a:rPr spc="-5" dirty="0"/>
              <a:t>Master‘s Prep Course European Studies </a:t>
            </a:r>
            <a:r>
              <a:rPr dirty="0"/>
              <a:t>| </a:t>
            </a:r>
            <a:r>
              <a:rPr spc="-5" dirty="0"/>
              <a:t>China Office </a:t>
            </a:r>
            <a:r>
              <a:rPr dirty="0"/>
              <a:t>|</a:t>
            </a:r>
            <a:r>
              <a:rPr spc="100" dirty="0"/>
              <a:t> </a:t>
            </a:r>
            <a:r>
              <a:rPr spc="-5" dirty="0"/>
              <a:t>Intake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0549F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2000" cy="2313305"/>
          </a:xfrm>
          <a:custGeom>
            <a:avLst/>
            <a:gdLst/>
            <a:ahLst/>
            <a:cxnLst/>
            <a:rect l="l" t="t" r="r" b="b"/>
            <a:pathLst>
              <a:path w="12192000" h="2313305">
                <a:moveTo>
                  <a:pt x="0" y="0"/>
                </a:moveTo>
                <a:lnTo>
                  <a:pt x="12192000" y="0"/>
                </a:lnTo>
                <a:lnTo>
                  <a:pt x="12192000" y="2312987"/>
                </a:lnTo>
                <a:lnTo>
                  <a:pt x="0" y="2312987"/>
                </a:lnTo>
                <a:lnTo>
                  <a:pt x="0" y="0"/>
                </a:lnTo>
                <a:close/>
              </a:path>
            </a:pathLst>
          </a:custGeom>
          <a:solidFill>
            <a:srgbClr val="F6A8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8481448" y="6208853"/>
            <a:ext cx="3393680" cy="4981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360363" y="6040437"/>
            <a:ext cx="11483975" cy="0"/>
          </a:xfrm>
          <a:custGeom>
            <a:avLst/>
            <a:gdLst/>
            <a:ahLst/>
            <a:cxnLst/>
            <a:rect l="l" t="t" r="r" b="b"/>
            <a:pathLst>
              <a:path w="11483975">
                <a:moveTo>
                  <a:pt x="0" y="0"/>
                </a:moveTo>
                <a:lnTo>
                  <a:pt x="11483975" y="1"/>
                </a:lnTo>
              </a:path>
            </a:pathLst>
          </a:custGeom>
          <a:ln w="63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0549F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Master of Public Administration (MPA) </a:t>
            </a:r>
            <a:r>
              <a:rPr dirty="0"/>
              <a:t>| </a:t>
            </a:r>
            <a:r>
              <a:rPr spc="-5" dirty="0"/>
              <a:t>Master‘s Prep Course European Studies </a:t>
            </a:r>
            <a:r>
              <a:rPr dirty="0"/>
              <a:t>| </a:t>
            </a:r>
            <a:r>
              <a:rPr spc="-5" dirty="0"/>
              <a:t>China Office </a:t>
            </a:r>
            <a:r>
              <a:rPr dirty="0"/>
              <a:t>|</a:t>
            </a:r>
            <a:r>
              <a:rPr spc="100" dirty="0"/>
              <a:t> </a:t>
            </a:r>
            <a:r>
              <a:rPr spc="-5" dirty="0"/>
              <a:t>Intake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0549F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halt_Aufzäh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373038" y="1684800"/>
            <a:ext cx="11484000" cy="31932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384000" y="1152000"/>
            <a:ext cx="11484000" cy="252000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2000" b="1" i="0"/>
            </a:lvl1pPr>
            <a:lvl2pPr marL="216000" indent="180000">
              <a:buClr>
                <a:schemeClr val="tx2"/>
              </a:buClr>
              <a:defRPr sz="1800"/>
            </a:lvl2pPr>
            <a:lvl3pPr marL="432000" indent="180000">
              <a:buClr>
                <a:schemeClr val="tx2"/>
              </a:buClr>
              <a:buFont typeface="Symbol" panose="05050102010706020507" pitchFamily="18" charset="2"/>
              <a:buChar char="-"/>
              <a:defRPr sz="1600"/>
            </a:lvl3pPr>
            <a:lvl4pPr marL="648000" indent="180000">
              <a:buClr>
                <a:schemeClr val="tx2"/>
              </a:buClr>
              <a:buFont typeface="Wingdings" panose="05000000000000000000" pitchFamily="2" charset="2"/>
              <a:buChar char="§"/>
              <a:defRPr sz="1600"/>
            </a:lvl4pPr>
            <a:lvl5pPr marL="864000" indent="180000">
              <a:buClr>
                <a:schemeClr val="tx2"/>
              </a:buClr>
              <a:buFont typeface="Arial" panose="020B0604020202020204" pitchFamily="34" charset="0"/>
              <a:buChar char="-"/>
              <a:defRPr sz="1600"/>
            </a:lvl5pPr>
          </a:lstStyle>
          <a:p>
            <a:pPr lvl="0"/>
            <a:r>
              <a:rPr lang="de-DE" dirty="0"/>
              <a:t>Textmasterformat bearbeiten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BB02F27-A484-6A4E-A9DA-40481D311EEE}"/>
              </a:ext>
            </a:extLst>
          </p:cNvPr>
          <p:cNvSpPr txBox="1"/>
          <p:nvPr userDrawn="1"/>
        </p:nvSpPr>
        <p:spPr>
          <a:xfrm>
            <a:off x="6350696" y="602501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3849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481448" y="6208853"/>
            <a:ext cx="3393680" cy="49812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1299" y="230124"/>
            <a:ext cx="11449400" cy="513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rgbClr val="00549F"/>
                </a:solidFill>
                <a:latin typeface="微软雅黑"/>
                <a:cs typeface="微软雅黑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21162" y="1199388"/>
            <a:ext cx="8949674" cy="4615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chemeClr val="tx1"/>
                </a:solidFill>
                <a:latin typeface="微软雅黑"/>
                <a:cs typeface="微软雅黑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82687" y="6226715"/>
            <a:ext cx="5221605" cy="153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00549F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Master of Public Administration (MPA) </a:t>
            </a:r>
            <a:r>
              <a:rPr dirty="0"/>
              <a:t>| </a:t>
            </a:r>
            <a:r>
              <a:rPr spc="-5" dirty="0"/>
              <a:t>Master‘s Prep Course European Studies </a:t>
            </a:r>
            <a:r>
              <a:rPr dirty="0"/>
              <a:t>| </a:t>
            </a:r>
            <a:r>
              <a:rPr spc="-5" dirty="0"/>
              <a:t>China Office </a:t>
            </a:r>
            <a:r>
              <a:rPr dirty="0"/>
              <a:t>|</a:t>
            </a:r>
            <a:r>
              <a:rPr spc="100" dirty="0"/>
              <a:t> </a:t>
            </a:r>
            <a:r>
              <a:rPr spc="-5" dirty="0"/>
              <a:t>Intake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334963" y="6226715"/>
            <a:ext cx="178434" cy="153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00549F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jpe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ebp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71.png"/><Relationship Id="rId18" Type="http://schemas.openxmlformats.org/officeDocument/2006/relationships/image" Target="../media/image76.png"/><Relationship Id="rId3" Type="http://schemas.openxmlformats.org/officeDocument/2006/relationships/image" Target="../media/image61.png"/><Relationship Id="rId21" Type="http://schemas.openxmlformats.org/officeDocument/2006/relationships/image" Target="../media/image79.png"/><Relationship Id="rId7" Type="http://schemas.openxmlformats.org/officeDocument/2006/relationships/image" Target="../media/image65.png"/><Relationship Id="rId12" Type="http://schemas.openxmlformats.org/officeDocument/2006/relationships/image" Target="../media/image70.png"/><Relationship Id="rId17" Type="http://schemas.openxmlformats.org/officeDocument/2006/relationships/image" Target="../media/image75.jpg"/><Relationship Id="rId25" Type="http://schemas.openxmlformats.org/officeDocument/2006/relationships/image" Target="../media/image83.jpeg"/><Relationship Id="rId2" Type="http://schemas.openxmlformats.org/officeDocument/2006/relationships/image" Target="../media/image60.png"/><Relationship Id="rId16" Type="http://schemas.openxmlformats.org/officeDocument/2006/relationships/image" Target="../media/image74.png"/><Relationship Id="rId20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11" Type="http://schemas.openxmlformats.org/officeDocument/2006/relationships/image" Target="../media/image69.png"/><Relationship Id="rId24" Type="http://schemas.openxmlformats.org/officeDocument/2006/relationships/image" Target="../media/image82.png"/><Relationship Id="rId5" Type="http://schemas.openxmlformats.org/officeDocument/2006/relationships/image" Target="../media/image63.png"/><Relationship Id="rId15" Type="http://schemas.openxmlformats.org/officeDocument/2006/relationships/image" Target="../media/image73.png"/><Relationship Id="rId23" Type="http://schemas.openxmlformats.org/officeDocument/2006/relationships/image" Target="../media/image81.png"/><Relationship Id="rId10" Type="http://schemas.openxmlformats.org/officeDocument/2006/relationships/image" Target="../media/image68.png"/><Relationship Id="rId19" Type="http://schemas.openxmlformats.org/officeDocument/2006/relationships/image" Target="../media/image77.png"/><Relationship Id="rId4" Type="http://schemas.openxmlformats.org/officeDocument/2006/relationships/image" Target="../media/image62.png"/><Relationship Id="rId9" Type="http://schemas.openxmlformats.org/officeDocument/2006/relationships/image" Target="../media/image67.png"/><Relationship Id="rId14" Type="http://schemas.openxmlformats.org/officeDocument/2006/relationships/image" Target="../media/image72.png"/><Relationship Id="rId22" Type="http://schemas.openxmlformats.org/officeDocument/2006/relationships/image" Target="../media/image80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6.jpg"/><Relationship Id="rId4" Type="http://schemas.openxmlformats.org/officeDocument/2006/relationships/image" Target="../media/image8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481448" y="6208853"/>
            <a:ext cx="3393680" cy="4981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60363" y="6040437"/>
            <a:ext cx="11483975" cy="0"/>
          </a:xfrm>
          <a:custGeom>
            <a:avLst/>
            <a:gdLst/>
            <a:ahLst/>
            <a:cxnLst/>
            <a:rect l="l" t="t" r="r" b="b"/>
            <a:pathLst>
              <a:path w="11483975">
                <a:moveTo>
                  <a:pt x="0" y="0"/>
                </a:moveTo>
                <a:lnTo>
                  <a:pt x="11483975" y="1"/>
                </a:lnTo>
              </a:path>
            </a:pathLst>
          </a:custGeom>
          <a:ln w="63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71299" y="3442716"/>
            <a:ext cx="1015492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-5" dirty="0">
                <a:solidFill>
                  <a:srgbClr val="00549F"/>
                </a:solidFill>
                <a:latin typeface="Arial"/>
                <a:cs typeface="Arial"/>
              </a:rPr>
              <a:t>Master of Public Administration in European</a:t>
            </a:r>
            <a:r>
              <a:rPr sz="3200" b="1" spc="-180" dirty="0">
                <a:solidFill>
                  <a:srgbClr val="00549F"/>
                </a:solidFill>
                <a:latin typeface="Arial"/>
                <a:cs typeface="Arial"/>
              </a:rPr>
              <a:t> </a:t>
            </a:r>
            <a:r>
              <a:rPr sz="3200" b="1" spc="-10" dirty="0">
                <a:solidFill>
                  <a:srgbClr val="00549F"/>
                </a:solidFill>
                <a:latin typeface="Arial"/>
                <a:cs typeface="Arial"/>
              </a:rPr>
              <a:t>Studies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60363" y="4218311"/>
            <a:ext cx="7020101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1" dirty="0">
                <a:solidFill>
                  <a:srgbClr val="00549F"/>
                </a:solidFill>
                <a:latin typeface="微软雅黑"/>
                <a:cs typeface="微软雅黑"/>
              </a:rPr>
              <a:t>公共管理硕士欧洲研究专业</a:t>
            </a:r>
            <a:r>
              <a:rPr sz="2800" b="1" spc="-25" dirty="0">
                <a:solidFill>
                  <a:srgbClr val="00549F"/>
                </a:solidFill>
                <a:latin typeface="微软雅黑"/>
                <a:cs typeface="微软雅黑"/>
              </a:rPr>
              <a:t>（MPA-ES）</a:t>
            </a:r>
            <a:endParaRPr sz="2800" dirty="0">
              <a:latin typeface="微软雅黑"/>
              <a:cs typeface="微软雅黑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71299" y="4735146"/>
            <a:ext cx="3514901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3AB06"/>
                </a:solidFill>
                <a:latin typeface="微软雅黑"/>
                <a:cs typeface="微软雅黑"/>
              </a:rPr>
              <a:t>亚琛工业大学英授硕士</a:t>
            </a:r>
          </a:p>
        </p:txBody>
      </p:sp>
      <p:sp>
        <p:nvSpPr>
          <p:cNvPr id="7" name="object 7"/>
          <p:cNvSpPr/>
          <p:nvPr/>
        </p:nvSpPr>
        <p:spPr>
          <a:xfrm>
            <a:off x="0" y="0"/>
            <a:ext cx="12192000" cy="267148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FEC48CFF-A9B7-2E40-A123-B5C10721454C}"/>
              </a:ext>
            </a:extLst>
          </p:cNvPr>
          <p:cNvSpPr txBox="1"/>
          <p:nvPr/>
        </p:nvSpPr>
        <p:spPr>
          <a:xfrm>
            <a:off x="3139089" y="3420502"/>
            <a:ext cx="6004911" cy="20928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marL="285750" indent="-285750">
              <a:lnSpc>
                <a:spcPct val="120000"/>
              </a:lnSpc>
              <a:spcAft>
                <a:spcPts val="1200"/>
              </a:spcAft>
              <a:buClr>
                <a:srgbClr val="0054A0"/>
              </a:buClr>
              <a:buSzPct val="70000"/>
              <a:buFont typeface="Wingdings 3" panose="05040102010807070707" pitchFamily="18" charset="2"/>
              <a:buChar char="u"/>
            </a:pPr>
            <a:r>
              <a:rPr lang="zh-CN" altLang="en-US" sz="2000" b="1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楷体"/>
              </a:rPr>
              <a:t>亚琛工业大学</a:t>
            </a:r>
          </a:p>
          <a:p>
            <a:pPr marL="285750" indent="-285750">
              <a:lnSpc>
                <a:spcPct val="120000"/>
              </a:lnSpc>
              <a:spcAft>
                <a:spcPts val="1200"/>
              </a:spcAft>
              <a:buClr>
                <a:srgbClr val="0054A0"/>
              </a:buClr>
              <a:buSzPct val="70000"/>
              <a:buFont typeface="Wingdings 3" panose="05040102010807070707" pitchFamily="18" charset="2"/>
              <a:buChar char="u"/>
            </a:pPr>
            <a:r>
              <a:rPr lang="zh-CN" altLang="en-US" sz="2000" b="1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楷体"/>
              </a:rPr>
              <a:t>亚琛工大公共管理硕士</a:t>
            </a:r>
            <a:endParaRPr lang="en-US" altLang="zh-CN" sz="2000" b="1" dirty="0">
              <a:solidFill>
                <a:srgbClr val="00549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楷体"/>
            </a:endParaRPr>
          </a:p>
          <a:p>
            <a:pPr marL="285750" indent="-285750">
              <a:lnSpc>
                <a:spcPct val="120000"/>
              </a:lnSpc>
              <a:spcAft>
                <a:spcPts val="1200"/>
              </a:spcAft>
              <a:buClr>
                <a:srgbClr val="0054A0"/>
              </a:buClr>
              <a:buSzPct val="70000"/>
              <a:buFont typeface="Wingdings 3" panose="05040102010807070707" pitchFamily="18" charset="2"/>
              <a:buChar char="u"/>
            </a:pPr>
            <a:r>
              <a:rPr lang="zh-CN" altLang="en-US" sz="2000" b="1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楷体"/>
              </a:rPr>
              <a:t>亚琛工大公共管理类硕士预备课程</a:t>
            </a:r>
            <a:endParaRPr lang="en-US" altLang="zh-CN" sz="2000" b="1" dirty="0">
              <a:solidFill>
                <a:srgbClr val="00549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楷体"/>
            </a:endParaRPr>
          </a:p>
          <a:p>
            <a:pPr marL="285750" indent="-285750">
              <a:lnSpc>
                <a:spcPct val="120000"/>
              </a:lnSpc>
              <a:spcAft>
                <a:spcPts val="1200"/>
              </a:spcAft>
              <a:buClr>
                <a:srgbClr val="0054A0"/>
              </a:buClr>
              <a:buSzPct val="70000"/>
              <a:buFont typeface="Wingdings 3" panose="05040102010807070707" pitchFamily="18" charset="2"/>
              <a:buChar char="u"/>
            </a:pPr>
            <a:r>
              <a:rPr lang="zh-CN" altLang="en-US" sz="2000" b="1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楷体"/>
              </a:rPr>
              <a:t>亚琛工大公共管理类硕士申请流程及要求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object 2"/>
          <p:cNvSpPr/>
          <p:nvPr/>
        </p:nvSpPr>
        <p:spPr>
          <a:xfrm>
            <a:off x="0" y="0"/>
            <a:ext cx="12192000" cy="25287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文本框 4"/>
          <p:cNvSpPr txBox="1"/>
          <p:nvPr/>
        </p:nvSpPr>
        <p:spPr>
          <a:xfrm>
            <a:off x="924233" y="2835727"/>
            <a:ext cx="244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目录：</a:t>
            </a:r>
          </a:p>
        </p:txBody>
      </p:sp>
    </p:spTree>
    <p:extLst>
      <p:ext uri="{BB962C8B-B14F-4D97-AF65-F5344CB8AC3E}">
        <p14:creationId xmlns:p14="http://schemas.microsoft.com/office/powerpoint/2010/main" val="3164756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8481448" y="6208853"/>
            <a:ext cx="3393680" cy="4981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0363" y="6040437"/>
            <a:ext cx="11483975" cy="0"/>
          </a:xfrm>
          <a:custGeom>
            <a:avLst/>
            <a:gdLst/>
            <a:ahLst/>
            <a:cxnLst/>
            <a:rect l="l" t="t" r="r" b="b"/>
            <a:pathLst>
              <a:path w="11483975">
                <a:moveTo>
                  <a:pt x="0" y="0"/>
                </a:moveTo>
                <a:lnTo>
                  <a:pt x="11483975" y="1"/>
                </a:lnTo>
              </a:path>
            </a:pathLst>
          </a:custGeom>
          <a:ln w="63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41299" y="1580388"/>
            <a:ext cx="40894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dirty="0">
                <a:solidFill>
                  <a:srgbClr val="FFFFFF"/>
                </a:solidFill>
                <a:latin typeface="微软雅黑"/>
                <a:cs typeface="微软雅黑"/>
              </a:rPr>
              <a:t>德国亚琛工业大学介绍</a:t>
            </a:r>
            <a:endParaRPr sz="3200" dirty="0">
              <a:latin typeface="微软雅黑"/>
              <a:cs typeface="微软雅黑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5"/>
              </a:spcBef>
            </a:pPr>
            <a:r>
              <a:rPr dirty="0"/>
              <a:t>3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/>
              <a:t>RWTH </a:t>
            </a:r>
            <a:r>
              <a:rPr spc="-5" dirty="0"/>
              <a:t>Aachen University </a:t>
            </a:r>
            <a:r>
              <a:rPr dirty="0"/>
              <a:t>| </a:t>
            </a:r>
            <a:r>
              <a:rPr spc="-5" dirty="0"/>
              <a:t>International</a:t>
            </a:r>
            <a:r>
              <a:rPr spc="-25" dirty="0"/>
              <a:t> </a:t>
            </a:r>
            <a:r>
              <a:rPr spc="-5" dirty="0"/>
              <a:t>Academy</a:t>
            </a:r>
          </a:p>
        </p:txBody>
      </p:sp>
      <p:graphicFrame>
        <p:nvGraphicFramePr>
          <p:cNvPr id="11" name="图表 10"/>
          <p:cNvGraphicFramePr/>
          <p:nvPr>
            <p:extLst>
              <p:ext uri="{D42A27DB-BD31-4B8C-83A1-F6EECF244321}">
                <p14:modId xmlns:p14="http://schemas.microsoft.com/office/powerpoint/2010/main" val="632996561"/>
              </p:ext>
            </p:extLst>
          </p:nvPr>
        </p:nvGraphicFramePr>
        <p:xfrm>
          <a:off x="5132614" y="1737516"/>
          <a:ext cx="5997840" cy="3977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矩形标注 11"/>
          <p:cNvSpPr/>
          <p:nvPr/>
        </p:nvSpPr>
        <p:spPr>
          <a:xfrm>
            <a:off x="2706047" y="2362656"/>
            <a:ext cx="2697601" cy="719272"/>
          </a:xfrm>
          <a:prstGeom prst="wedgeRectCallout">
            <a:avLst>
              <a:gd name="adj1" fmla="val 122231"/>
              <a:gd name="adj2" fmla="val -25529"/>
            </a:avLst>
          </a:prstGeom>
          <a:solidFill>
            <a:srgbClr val="C0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43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所德国政府资助的</a:t>
            </a:r>
            <a:endParaRPr lang="en-US" altLang="zh-CN" sz="1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卓越大学</a:t>
            </a:r>
            <a:r>
              <a: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综合大学</a:t>
            </a:r>
            <a:r>
              <a: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zh-CN" altLang="en-US" sz="1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标注 12"/>
          <p:cNvSpPr/>
          <p:nvPr/>
        </p:nvSpPr>
        <p:spPr>
          <a:xfrm>
            <a:off x="2505143" y="3126191"/>
            <a:ext cx="3054751" cy="568213"/>
          </a:xfrm>
          <a:prstGeom prst="wedgeRectCallout">
            <a:avLst>
              <a:gd name="adj1" fmla="val 151094"/>
              <a:gd name="adj2" fmla="val -27402"/>
            </a:avLst>
          </a:prstGeom>
          <a:solidFill>
            <a:srgbClr val="54823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其他</a:t>
            </a:r>
            <a:r>
              <a: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66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所综合大学</a:t>
            </a:r>
          </a:p>
        </p:txBody>
      </p:sp>
      <p:sp>
        <p:nvSpPr>
          <p:cNvPr id="14" name="矩形标注 13"/>
          <p:cNvSpPr/>
          <p:nvPr/>
        </p:nvSpPr>
        <p:spPr>
          <a:xfrm>
            <a:off x="2201991" y="3726258"/>
            <a:ext cx="3501446" cy="568213"/>
          </a:xfrm>
          <a:prstGeom prst="wedgeRectCallout">
            <a:avLst>
              <a:gd name="adj1" fmla="val 167476"/>
              <a:gd name="adj2" fmla="val -23656"/>
            </a:avLst>
          </a:prstGeom>
          <a:solidFill>
            <a:srgbClr val="1F4E79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55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所艺术或音乐学院</a:t>
            </a:r>
          </a:p>
        </p:txBody>
      </p:sp>
      <p:sp>
        <p:nvSpPr>
          <p:cNvPr id="15" name="矩形标注 14"/>
          <p:cNvSpPr/>
          <p:nvPr/>
        </p:nvSpPr>
        <p:spPr>
          <a:xfrm>
            <a:off x="1913959" y="4326324"/>
            <a:ext cx="3925865" cy="568213"/>
          </a:xfrm>
          <a:prstGeom prst="wedgeRectCallout">
            <a:avLst>
              <a:gd name="adj1" fmla="val 123912"/>
              <a:gd name="adj2" fmla="val -27402"/>
            </a:avLst>
          </a:prstGeom>
          <a:solidFill>
            <a:srgbClr val="FFC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其他</a:t>
            </a:r>
            <a:r>
              <a: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216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所应用技术大学</a:t>
            </a:r>
          </a:p>
        </p:txBody>
      </p:sp>
      <p:sp>
        <p:nvSpPr>
          <p:cNvPr id="16" name="椭圆形标注 15"/>
          <p:cNvSpPr/>
          <p:nvPr/>
        </p:nvSpPr>
        <p:spPr>
          <a:xfrm>
            <a:off x="1676400" y="1613216"/>
            <a:ext cx="1447800" cy="847161"/>
          </a:xfrm>
          <a:prstGeom prst="wedgeEllipseCallout">
            <a:avLst>
              <a:gd name="adj1" fmla="val 36575"/>
              <a:gd name="adj2" fmla="val 57537"/>
            </a:avLst>
          </a:prstGeom>
          <a:solidFill>
            <a:srgbClr val="C0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TU9&amp;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精英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457200" y="304800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0054A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1.</a:t>
            </a:r>
            <a:r>
              <a:rPr lang="en-US" altLang="zh-CN" sz="2400" b="1" dirty="0">
                <a:solidFill>
                  <a:srgbClr val="0054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400" b="1" dirty="0">
                <a:solidFill>
                  <a:srgbClr val="0054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德国高等教育体系</a:t>
            </a:r>
          </a:p>
        </p:txBody>
      </p:sp>
    </p:spTree>
    <p:extLst>
      <p:ext uri="{BB962C8B-B14F-4D97-AF65-F5344CB8AC3E}">
        <p14:creationId xmlns:p14="http://schemas.microsoft.com/office/powerpoint/2010/main" val="3691535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2313305"/>
          </a:xfrm>
          <a:custGeom>
            <a:avLst/>
            <a:gdLst/>
            <a:ahLst/>
            <a:cxnLst/>
            <a:rect l="l" t="t" r="r" b="b"/>
            <a:pathLst>
              <a:path w="12192000" h="2313305">
                <a:moveTo>
                  <a:pt x="0" y="0"/>
                </a:moveTo>
                <a:lnTo>
                  <a:pt x="12192000" y="0"/>
                </a:lnTo>
                <a:lnTo>
                  <a:pt x="12192000" y="2312987"/>
                </a:lnTo>
                <a:lnTo>
                  <a:pt x="0" y="2312987"/>
                </a:lnTo>
                <a:lnTo>
                  <a:pt x="0" y="0"/>
                </a:lnTo>
                <a:close/>
              </a:path>
            </a:pathLst>
          </a:custGeom>
          <a:solidFill>
            <a:srgbClr val="0054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481448" y="6208853"/>
            <a:ext cx="3393680" cy="4981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0363" y="6040437"/>
            <a:ext cx="11478260" cy="0"/>
          </a:xfrm>
          <a:custGeom>
            <a:avLst/>
            <a:gdLst/>
            <a:ahLst/>
            <a:cxnLst/>
            <a:rect l="l" t="t" r="r" b="b"/>
            <a:pathLst>
              <a:path w="11478260">
                <a:moveTo>
                  <a:pt x="0" y="0"/>
                </a:moveTo>
                <a:lnTo>
                  <a:pt x="11478118" y="0"/>
                </a:lnTo>
              </a:path>
            </a:pathLst>
          </a:custGeom>
          <a:ln w="634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769563" y="6040437"/>
            <a:ext cx="3404985" cy="81597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72499" y="2412491"/>
            <a:ext cx="32766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dirty="0">
                <a:latin typeface="微软雅黑"/>
                <a:cs typeface="微软雅黑"/>
              </a:rPr>
              <a:t>德国亚琛工业大学</a:t>
            </a:r>
            <a:endParaRPr sz="3200">
              <a:latin typeface="微软雅黑"/>
              <a:cs typeface="微软雅黑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4719" y="3105403"/>
            <a:ext cx="52832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altLang="zh-CN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7</a:t>
            </a:r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所欧洲顶尖工业管理者高校（</a:t>
            </a:r>
            <a:r>
              <a:rPr 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TIME）</a:t>
            </a:r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之一</a:t>
            </a:r>
            <a:endParaRPr sz="180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860736" y="2479465"/>
            <a:ext cx="2040682" cy="6517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50894" y="3776614"/>
            <a:ext cx="5401913" cy="211432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032540" y="3355032"/>
            <a:ext cx="5763777" cy="235192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77190" marR="95885" indent="-285750">
              <a:spcBef>
                <a:spcPts val="2220"/>
              </a:spcBef>
              <a:spcAft>
                <a:spcPts val="1200"/>
              </a:spcAft>
              <a:buClr>
                <a:schemeClr val="tx1"/>
              </a:buClr>
              <a:buSzPct val="96875"/>
              <a:buFont typeface="Arial" panose="020B0604020202020204" pitchFamily="34" charset="0"/>
              <a:buChar char="•"/>
              <a:tabLst>
                <a:tab pos="304165" algn="l"/>
              </a:tabLst>
            </a:pPr>
            <a:r>
              <a:rPr lang="en-US" altLang="zh-CN"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11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所德国精英大学之一，连续三届入选的</a:t>
            </a:r>
            <a:r>
              <a:rPr lang="en-US" altLang="zh-CN"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6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所大学之一，并拥有</a:t>
            </a:r>
            <a:r>
              <a:rPr lang="en-US" altLang="zh-CN"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3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个精英集群</a:t>
            </a:r>
            <a:endParaRPr lang="zh-CN" altLang="en-US" sz="1750" dirty="0">
              <a:latin typeface="微软雅黑" panose="020B0503020204020204" pitchFamily="34" charset="-122"/>
              <a:ea typeface="微软雅黑" panose="020B0503020204020204" pitchFamily="34" charset="-122"/>
              <a:cs typeface="Times New Roman"/>
            </a:endParaRPr>
          </a:p>
          <a:p>
            <a:pPr marL="377190" indent="-285750">
              <a:spcBef>
                <a:spcPts val="5"/>
              </a:spcBef>
              <a:spcAft>
                <a:spcPts val="1200"/>
              </a:spcAft>
              <a:buClr>
                <a:schemeClr val="tx1"/>
              </a:buClr>
              <a:buSzPct val="96875"/>
              <a:buFont typeface="Arial" panose="020B0604020202020204" pitchFamily="34" charset="0"/>
              <a:buChar char="•"/>
              <a:tabLst>
                <a:tab pos="304165" algn="l"/>
              </a:tabLst>
            </a:pPr>
            <a:r>
              <a:rPr lang="en-US" altLang="zh-CN"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9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所顶尖德国理工大学联盟</a:t>
            </a:r>
            <a:r>
              <a:rPr lang="zh-CN" altLang="en-US"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（</a:t>
            </a:r>
            <a:r>
              <a:rPr lang="en-US" altLang="zh-CN"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TU9</a:t>
            </a:r>
            <a:r>
              <a:rPr lang="zh-CN" altLang="en-US"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之一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 marL="377190" indent="-285750">
              <a:spcAft>
                <a:spcPts val="1200"/>
              </a:spcAft>
              <a:buClr>
                <a:schemeClr val="tx1"/>
              </a:buClr>
              <a:buSzPct val="96875"/>
              <a:buFont typeface="Arial" panose="020B0604020202020204" pitchFamily="34" charset="0"/>
              <a:buChar char="•"/>
              <a:tabLst>
                <a:tab pos="304165" algn="l"/>
              </a:tabLst>
            </a:pPr>
            <a:r>
              <a:rPr lang="en-US" altLang="zh-CN"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5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所欧洲顶尖理工大学战略联盟</a:t>
            </a:r>
            <a:r>
              <a:rPr lang="zh-CN" altLang="en-US"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（</a:t>
            </a:r>
            <a:r>
              <a:rPr lang="en-US" altLang="zh-CN"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IDEA</a:t>
            </a:r>
            <a:r>
              <a:rPr lang="zh-CN" altLang="en-US"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之一</a:t>
            </a:r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/>
            </a:endParaRPr>
          </a:p>
          <a:p>
            <a:pPr marL="377190" indent="-285750">
              <a:spcAft>
                <a:spcPts val="1200"/>
              </a:spcAft>
              <a:buClr>
                <a:schemeClr val="tx1"/>
              </a:buClr>
              <a:buSzPct val="96875"/>
              <a:buFont typeface="Arial" panose="020B0604020202020204" pitchFamily="34" charset="0"/>
              <a:buChar char="•"/>
              <a:tabLst>
                <a:tab pos="304165" algn="l"/>
              </a:tabLst>
            </a:pPr>
            <a:r>
              <a:rPr lang="en-US" altLang="zh-CN"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7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所欧洲顶尖工业管理者高校</a:t>
            </a:r>
            <a:r>
              <a:rPr lang="zh-CN" altLang="en-US"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（</a:t>
            </a:r>
            <a:r>
              <a:rPr lang="en-US" altLang="zh-CN"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TIME</a:t>
            </a:r>
            <a:r>
              <a:rPr lang="zh-CN" altLang="en-US"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之一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 marL="377190" indent="-285750">
              <a:spcAft>
                <a:spcPts val="1200"/>
              </a:spcAft>
              <a:buClr>
                <a:schemeClr val="tx1"/>
              </a:buClr>
              <a:buSzPct val="96875"/>
              <a:buFont typeface="Arial" panose="020B0604020202020204" pitchFamily="34" charset="0"/>
              <a:buChar char="•"/>
              <a:tabLst>
                <a:tab pos="304165" algn="l"/>
              </a:tabLst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中国著名校友：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中国科学院前院长路甬祥、教育部副部长韦钰、清华大学前校长王大中、北京科技大学前校长徐金梧</a:t>
            </a:r>
            <a:endParaRPr lang="zh-CN" altLang="en-US" sz="1850" b="1" dirty="0">
              <a:latin typeface="微软雅黑" panose="020B0503020204020204" pitchFamily="34" charset="-122"/>
              <a:ea typeface="微软雅黑" panose="020B0503020204020204" pitchFamily="34" charset="-122"/>
              <a:cs typeface="Times New Roman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xfrm>
            <a:off x="304800" y="6226715"/>
            <a:ext cx="178434" cy="1404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5"/>
              </a:spcBef>
            </a:pPr>
            <a:r>
              <a:rPr lang="en-US" dirty="0"/>
              <a:t>3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145550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>
            <a:extLst>
              <a:ext uri="{FF2B5EF4-FFF2-40B4-BE49-F238E27FC236}">
                <a16:creationId xmlns:a16="http://schemas.microsoft.com/office/drawing/2014/main" id="{A56DAD71-6182-450E-B4EF-5BD5FB50D2F1}"/>
              </a:ext>
            </a:extLst>
          </p:cNvPr>
          <p:cNvSpPr txBox="1"/>
          <p:nvPr/>
        </p:nvSpPr>
        <p:spPr>
          <a:xfrm>
            <a:off x="457200" y="304800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0054A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1.</a:t>
            </a:r>
            <a:r>
              <a:rPr lang="en-US" altLang="zh-CN" sz="2400" b="1" dirty="0">
                <a:solidFill>
                  <a:srgbClr val="0054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400" b="1" dirty="0">
                <a:solidFill>
                  <a:srgbClr val="0054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亚琛市简介</a:t>
            </a:r>
          </a:p>
        </p:txBody>
      </p:sp>
      <p:sp>
        <p:nvSpPr>
          <p:cNvPr id="3" name="object 3"/>
          <p:cNvSpPr/>
          <p:nvPr/>
        </p:nvSpPr>
        <p:spPr>
          <a:xfrm>
            <a:off x="1030117" y="1980542"/>
            <a:ext cx="4899660" cy="3947292"/>
          </a:xfrm>
          <a:custGeom>
            <a:avLst/>
            <a:gdLst/>
            <a:ahLst/>
            <a:cxnLst/>
            <a:rect l="l" t="t" r="r" b="b"/>
            <a:pathLst>
              <a:path w="4899660" h="3007360">
                <a:moveTo>
                  <a:pt x="0" y="0"/>
                </a:moveTo>
                <a:lnTo>
                  <a:pt x="4899044" y="0"/>
                </a:lnTo>
                <a:lnTo>
                  <a:pt x="4899044" y="3007350"/>
                </a:lnTo>
                <a:lnTo>
                  <a:pt x="0" y="3007350"/>
                </a:lnTo>
                <a:lnTo>
                  <a:pt x="0" y="0"/>
                </a:lnTo>
                <a:close/>
              </a:path>
            </a:pathLst>
          </a:custGeom>
          <a:ln w="19050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73194" y="1750311"/>
            <a:ext cx="652780" cy="739140"/>
          </a:xfrm>
          <a:custGeom>
            <a:avLst/>
            <a:gdLst/>
            <a:ahLst/>
            <a:cxnLst/>
            <a:rect l="l" t="t" r="r" b="b"/>
            <a:pathLst>
              <a:path w="652780" h="739139">
                <a:moveTo>
                  <a:pt x="0" y="0"/>
                </a:moveTo>
                <a:lnTo>
                  <a:pt x="652583" y="0"/>
                </a:lnTo>
                <a:lnTo>
                  <a:pt x="652583" y="738959"/>
                </a:lnTo>
                <a:lnTo>
                  <a:pt x="0" y="73895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sz="half" idx="2"/>
          </p:nvPr>
        </p:nvSpPr>
        <p:spPr>
          <a:xfrm>
            <a:off x="371299" y="1126235"/>
            <a:ext cx="5267501" cy="387208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在“欧洲心脏”学习“欧洲研究”</a:t>
            </a: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850" dirty="0">
              <a:latin typeface="微软雅黑" panose="020B0503020204020204" pitchFamily="34" charset="-122"/>
              <a:ea typeface="微软雅黑" panose="020B0503020204020204" pitchFamily="34" charset="-122"/>
              <a:cs typeface="Times New Roman"/>
            </a:endParaRPr>
          </a:p>
          <a:p>
            <a:pPr marL="1153795">
              <a:lnSpc>
                <a:spcPct val="100000"/>
              </a:lnSpc>
            </a:pPr>
            <a:r>
              <a:rPr sz="2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亚琛</a:t>
            </a:r>
            <a:r>
              <a:rPr sz="2200" spc="-5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sz="220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欧洲心脏</a:t>
            </a:r>
            <a:endParaRPr lang="zh-CN" altLang="en-US" sz="2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079500" marR="5080" indent="-285750">
              <a:lnSpc>
                <a:spcPct val="103800"/>
              </a:lnSpc>
              <a:spcBef>
                <a:spcPts val="865"/>
              </a:spcBef>
              <a:buFont typeface="Arial"/>
              <a:buChar char="•"/>
              <a:tabLst>
                <a:tab pos="1079500" algn="l"/>
                <a:tab pos="1080135" algn="l"/>
              </a:tabLst>
            </a:pPr>
            <a:r>
              <a:rPr sz="1600" b="0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欧洲历史遗产：查理曼，神圣罗马帝国皇帝加</a:t>
            </a:r>
            <a:r>
              <a:rPr sz="1600" b="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冕之城，欧洲和平条约《亚琛合约》签署地</a:t>
            </a:r>
            <a:endParaRPr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Arial"/>
              <a:buChar char="•"/>
            </a:pPr>
            <a:endParaRPr sz="17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/>
            </a:endParaRPr>
          </a:p>
          <a:p>
            <a:pPr marL="1079500" marR="5080" indent="-285750">
              <a:lnSpc>
                <a:spcPts val="1900"/>
              </a:lnSpc>
              <a:buFont typeface="Arial"/>
              <a:buChar char="•"/>
              <a:tabLst>
                <a:tab pos="1079500" algn="l"/>
                <a:tab pos="1080135" algn="l"/>
              </a:tabLst>
            </a:pPr>
            <a:r>
              <a:rPr sz="1600" b="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三国交界：亚琛坐落在德国、比利时、荷兰三 国交界处</a:t>
            </a:r>
            <a:endParaRPr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650" dirty="0">
              <a:latin typeface="微软雅黑" panose="020B0503020204020204" pitchFamily="34" charset="-122"/>
              <a:ea typeface="微软雅黑" panose="020B0503020204020204" pitchFamily="34" charset="-122"/>
              <a:cs typeface="Times New Roman"/>
            </a:endParaRPr>
          </a:p>
          <a:p>
            <a:pPr marL="1079500" indent="-285750">
              <a:lnSpc>
                <a:spcPts val="1910"/>
              </a:lnSpc>
              <a:buFont typeface="Arial"/>
              <a:buChar char="•"/>
              <a:tabLst>
                <a:tab pos="1079500" algn="l"/>
                <a:tab pos="1080135" algn="l"/>
              </a:tabLst>
            </a:pPr>
            <a:r>
              <a:rPr sz="1600" b="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临近欧盟“热点”（布鲁塞尔、马斯特里赫特</a:t>
            </a:r>
            <a:endParaRPr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850900" indent="0">
              <a:lnSpc>
                <a:spcPts val="1910"/>
              </a:lnSpc>
              <a:buNone/>
            </a:pPr>
            <a:r>
              <a:rPr sz="1600" b="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、安特卫普、科隆</a:t>
            </a:r>
            <a:r>
              <a:rPr lang="zh-CN" altLang="en-US" sz="1600" b="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1600" b="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850900" indent="0">
              <a:lnSpc>
                <a:spcPts val="1910"/>
              </a:lnSpc>
              <a:buNone/>
            </a:pPr>
            <a:endParaRPr sz="1650" dirty="0">
              <a:latin typeface="微软雅黑" panose="020B0503020204020204" pitchFamily="34" charset="-122"/>
              <a:ea typeface="微软雅黑" panose="020B0503020204020204" pitchFamily="34" charset="-122"/>
              <a:cs typeface="Times New Roman"/>
            </a:endParaRPr>
          </a:p>
          <a:p>
            <a:pPr marL="1079500" indent="-285750">
              <a:lnSpc>
                <a:spcPct val="100000"/>
              </a:lnSpc>
              <a:buFont typeface="Arial"/>
              <a:buChar char="•"/>
              <a:tabLst>
                <a:tab pos="1079500" algn="l"/>
                <a:tab pos="1080135" algn="l"/>
              </a:tabLst>
            </a:pPr>
            <a:r>
              <a:rPr sz="1600" b="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生机勃勃的国际学生社区</a:t>
            </a:r>
            <a:endParaRPr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47614" y="1727747"/>
            <a:ext cx="705599" cy="7055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790225" y="1956992"/>
            <a:ext cx="4829810" cy="4026887"/>
          </a:xfrm>
          <a:custGeom>
            <a:avLst/>
            <a:gdLst/>
            <a:ahLst/>
            <a:cxnLst/>
            <a:rect l="l" t="t" r="r" b="b"/>
            <a:pathLst>
              <a:path w="4829809" h="2987675">
                <a:moveTo>
                  <a:pt x="0" y="0"/>
                </a:moveTo>
                <a:lnTo>
                  <a:pt x="4829376" y="0"/>
                </a:lnTo>
                <a:lnTo>
                  <a:pt x="4829376" y="2987612"/>
                </a:lnTo>
                <a:lnTo>
                  <a:pt x="0" y="2987612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934200" y="1976628"/>
            <a:ext cx="4528581" cy="373172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70205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latin typeface="微软雅黑"/>
                <a:cs typeface="微软雅黑"/>
              </a:rPr>
              <a:t>亚琛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科技</a:t>
            </a:r>
            <a:endParaRPr sz="2000" b="1" dirty="0"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 marL="298450" marR="5080" indent="-285750">
              <a:lnSpc>
                <a:spcPct val="1518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 Light"/>
              </a:rPr>
              <a:t>世界顶尖高校亚琛工业大学所在地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 Light"/>
            </a:endParaRPr>
          </a:p>
          <a:p>
            <a:pPr marL="298450" marR="5080" indent="-285750">
              <a:lnSpc>
                <a:spcPct val="1518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 Light"/>
              </a:rPr>
              <a:t>世界十大高科技密集区之一，拥有近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 Light"/>
              </a:rPr>
              <a:t>8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 Light"/>
              </a:rPr>
              <a:t>万家企业，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 Light"/>
              </a:rPr>
              <a:t>1000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 Light"/>
              </a:rPr>
              <a:t>多家科研机构，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 Light"/>
              </a:rPr>
              <a:t>3000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 Light"/>
              </a:rPr>
              <a:t>多名科学家，为学生的就业提供高平台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 Light"/>
            </a:endParaRPr>
          </a:p>
          <a:p>
            <a:pPr marL="298450" marR="5080" indent="-285750">
              <a:lnSpc>
                <a:spcPct val="1518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 Light"/>
              </a:rPr>
              <a:t>欧洲机电一体化研究中心、爱立信德国总部、诺基亚德国分部、福特欧洲总部、三菱德国电子中心等高科技公司均设在亚琛，飞利浦、联合科技等也在亚琛建立了分部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 Light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332794" y="1732487"/>
            <a:ext cx="705599" cy="7055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5</a:t>
            </a:fld>
            <a:endParaRPr dirty="0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301" y="4624425"/>
            <a:ext cx="2786454" cy="121778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80739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1299" y="379844"/>
            <a:ext cx="6913880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400" spc="-5" dirty="0">
                <a:latin typeface="Arial"/>
                <a:cs typeface="Arial"/>
              </a:rPr>
              <a:t>2</a:t>
            </a:r>
            <a:r>
              <a:rPr sz="2400" spc="-5" dirty="0">
                <a:latin typeface="Arial"/>
                <a:cs typeface="Arial"/>
              </a:rPr>
              <a:t>.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dirty="0"/>
              <a:t>公共管理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类</a:t>
            </a:r>
            <a:r>
              <a:rPr sz="2400" dirty="0" err="1"/>
              <a:t>硕士</a:t>
            </a:r>
            <a:r>
              <a:rPr sz="2400" spc="-55" dirty="0" err="1"/>
              <a:t>（MPA</a:t>
            </a:r>
            <a:r>
              <a:rPr lang="en-US" sz="2400" spc="-45" dirty="0" err="1"/>
              <a:t>-</a:t>
            </a:r>
            <a:r>
              <a:rPr sz="2400" spc="-5" dirty="0" err="1"/>
              <a:t>ES</a:t>
            </a:r>
            <a:r>
              <a:rPr sz="2400" spc="-5" dirty="0"/>
              <a:t>）</a:t>
            </a:r>
          </a:p>
        </p:txBody>
      </p:sp>
      <p:sp>
        <p:nvSpPr>
          <p:cNvPr id="3" name="object 3"/>
          <p:cNvSpPr/>
          <p:nvPr/>
        </p:nvSpPr>
        <p:spPr>
          <a:xfrm>
            <a:off x="841440" y="3807654"/>
            <a:ext cx="11026775" cy="1984375"/>
          </a:xfrm>
          <a:custGeom>
            <a:avLst/>
            <a:gdLst/>
            <a:ahLst/>
            <a:cxnLst/>
            <a:rect l="l" t="t" r="r" b="b"/>
            <a:pathLst>
              <a:path w="11026775" h="1984375">
                <a:moveTo>
                  <a:pt x="0" y="0"/>
                </a:moveTo>
                <a:lnTo>
                  <a:pt x="11026560" y="0"/>
                </a:lnTo>
                <a:lnTo>
                  <a:pt x="11026560" y="1983812"/>
                </a:lnTo>
                <a:lnTo>
                  <a:pt x="0" y="1983812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41440" y="3756405"/>
            <a:ext cx="11026775" cy="1978660"/>
          </a:xfrm>
          <a:prstGeom prst="rect">
            <a:avLst/>
          </a:prstGeom>
        </p:spPr>
        <p:txBody>
          <a:bodyPr vert="horz" wrap="square" lIns="0" tIns="186690" rIns="0" bIns="0" rtlCol="0">
            <a:spAutoFit/>
          </a:bodyPr>
          <a:lstStyle/>
          <a:p>
            <a:pPr marL="370205">
              <a:lnSpc>
                <a:spcPct val="100000"/>
              </a:lnSpc>
              <a:spcBef>
                <a:spcPts val="1470"/>
              </a:spcBef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欧洲研究专业</a:t>
            </a:r>
            <a:endParaRPr sz="2000" dirty="0"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 marL="377190" indent="-285750">
              <a:lnSpc>
                <a:spcPct val="100000"/>
              </a:lnSpc>
              <a:spcBef>
                <a:spcPts val="1095"/>
              </a:spcBef>
              <a:buFont typeface="Arial"/>
              <a:buChar char="•"/>
              <a:tabLst>
                <a:tab pos="376555" algn="l"/>
                <a:tab pos="377190" algn="l"/>
              </a:tabLst>
            </a:pPr>
            <a:r>
              <a:rPr sz="1600" dirty="0">
                <a:latin typeface="微软雅黑"/>
                <a:cs typeface="微软雅黑"/>
              </a:rPr>
              <a:t>跨学科专业：艺术人文学院，机械工程学院，商学院</a:t>
            </a:r>
          </a:p>
          <a:p>
            <a:pPr marL="377190" indent="-285750">
              <a:lnSpc>
                <a:spcPct val="100000"/>
              </a:lnSpc>
              <a:spcBef>
                <a:spcPts val="890"/>
              </a:spcBef>
              <a:buFont typeface="Arial"/>
              <a:buChar char="•"/>
              <a:tabLst>
                <a:tab pos="376555" algn="l"/>
                <a:tab pos="377190" algn="l"/>
              </a:tabLst>
            </a:pPr>
            <a:r>
              <a:rPr sz="1600" dirty="0">
                <a:latin typeface="微软雅黑"/>
                <a:cs typeface="微软雅黑"/>
              </a:rPr>
              <a:t>重要课题：能源，交通，气候，数字化</a:t>
            </a:r>
          </a:p>
          <a:p>
            <a:pPr marL="377190" indent="-285750">
              <a:lnSpc>
                <a:spcPct val="100000"/>
              </a:lnSpc>
              <a:spcBef>
                <a:spcPts val="960"/>
              </a:spcBef>
              <a:buFont typeface="Arial"/>
              <a:buChar char="•"/>
              <a:tabLst>
                <a:tab pos="376555" algn="l"/>
                <a:tab pos="377190" algn="l"/>
              </a:tabLst>
            </a:pPr>
            <a:r>
              <a:rPr sz="1600" spc="-5" dirty="0">
                <a:latin typeface="微软雅黑"/>
                <a:cs typeface="微软雅黑"/>
              </a:rPr>
              <a:t>2</a:t>
            </a:r>
            <a:r>
              <a:rPr sz="1600" dirty="0">
                <a:latin typeface="微软雅黑"/>
                <a:cs typeface="微软雅黑"/>
              </a:rPr>
              <a:t>个学习方向：能源与气候，数字化转型</a:t>
            </a:r>
          </a:p>
          <a:p>
            <a:pPr marL="377190" indent="-285750">
              <a:lnSpc>
                <a:spcPct val="100000"/>
              </a:lnSpc>
              <a:spcBef>
                <a:spcPts val="980"/>
              </a:spcBef>
              <a:buFont typeface="Arial"/>
              <a:buChar char="•"/>
              <a:tabLst>
                <a:tab pos="376555" algn="l"/>
                <a:tab pos="377190" algn="l"/>
              </a:tabLst>
            </a:pPr>
            <a:r>
              <a:rPr sz="1600" dirty="0">
                <a:latin typeface="微软雅黑"/>
                <a:cs typeface="微软雅黑"/>
              </a:rPr>
              <a:t>结合政治与技术视角应对当前挑战</a:t>
            </a:r>
          </a:p>
        </p:txBody>
      </p:sp>
      <p:sp>
        <p:nvSpPr>
          <p:cNvPr id="5" name="object 5"/>
          <p:cNvSpPr/>
          <p:nvPr/>
        </p:nvSpPr>
        <p:spPr>
          <a:xfrm>
            <a:off x="382689" y="1052211"/>
            <a:ext cx="11485309" cy="233295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82689" y="3611736"/>
            <a:ext cx="705599" cy="7055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6</a:t>
            </a:fld>
            <a:endParaRPr dirty="0"/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Master of Public Administration (MPA) </a:t>
            </a:r>
            <a:r>
              <a:rPr dirty="0"/>
              <a:t>| </a:t>
            </a:r>
            <a:r>
              <a:rPr spc="-5" dirty="0"/>
              <a:t>Master‘s Prep Course European Studies </a:t>
            </a:r>
            <a:r>
              <a:rPr dirty="0"/>
              <a:t>| </a:t>
            </a:r>
            <a:r>
              <a:rPr spc="-5" dirty="0"/>
              <a:t>China Office </a:t>
            </a:r>
            <a:r>
              <a:rPr dirty="0"/>
              <a:t>|</a:t>
            </a:r>
            <a:r>
              <a:rPr spc="100" dirty="0"/>
              <a:t> </a:t>
            </a:r>
            <a:r>
              <a:rPr spc="-5" dirty="0"/>
              <a:t>Intake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1299" y="379844"/>
            <a:ext cx="4429301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400" spc="-5" dirty="0">
                <a:latin typeface="Arial"/>
                <a:cs typeface="Arial"/>
              </a:rPr>
              <a:t>2. </a:t>
            </a:r>
            <a:r>
              <a:rPr lang="zh-CN" altLang="en-US" sz="2400" spc="-95" dirty="0"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</a:rPr>
              <a:t>欧洲研究</a:t>
            </a:r>
            <a:r>
              <a:rPr sz="2400" dirty="0"/>
              <a:t>专业方向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71299" y="1126235"/>
            <a:ext cx="485140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00549F"/>
                </a:solidFill>
                <a:latin typeface="微软雅黑"/>
                <a:cs typeface="微软雅黑"/>
              </a:rPr>
              <a:t>欧盟当前优先事项，各项政策法规亟需出台</a:t>
            </a:r>
            <a:endParaRPr sz="2000">
              <a:latin typeface="微软雅黑"/>
              <a:cs typeface="微软雅黑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407711" y="2235125"/>
            <a:ext cx="10460355" cy="3539490"/>
          </a:xfrm>
          <a:custGeom>
            <a:avLst/>
            <a:gdLst/>
            <a:ahLst/>
            <a:cxnLst/>
            <a:rect l="l" t="t" r="r" b="b"/>
            <a:pathLst>
              <a:path w="10460355" h="3539490">
                <a:moveTo>
                  <a:pt x="0" y="0"/>
                </a:moveTo>
                <a:lnTo>
                  <a:pt x="10460288" y="0"/>
                </a:lnTo>
                <a:lnTo>
                  <a:pt x="10460288" y="3539429"/>
                </a:lnTo>
                <a:lnTo>
                  <a:pt x="0" y="3539429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4910" y="1882325"/>
            <a:ext cx="705599" cy="7055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814695" y="3009318"/>
            <a:ext cx="4311304" cy="14849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562148" y="2752178"/>
            <a:ext cx="4869701" cy="20239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407711" y="5183123"/>
            <a:ext cx="1046035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2118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微软雅黑"/>
                <a:cs typeface="微软雅黑"/>
              </a:rPr>
              <a:t>*</a:t>
            </a:r>
            <a:r>
              <a:rPr sz="1400" spc="-15" dirty="0">
                <a:latin typeface="微软雅黑"/>
                <a:cs typeface="微软雅黑"/>
              </a:rPr>
              <a:t> </a:t>
            </a:r>
            <a:r>
              <a:rPr sz="1400" dirty="0">
                <a:latin typeface="微软雅黑"/>
                <a:cs typeface="微软雅黑"/>
              </a:rPr>
              <a:t>欧盟委员会的优先事项包括</a:t>
            </a:r>
            <a:r>
              <a:rPr sz="1400" b="1" dirty="0">
                <a:latin typeface="微软雅黑"/>
                <a:cs typeface="微软雅黑"/>
              </a:rPr>
              <a:t>欧洲绿色协议</a:t>
            </a:r>
            <a:r>
              <a:rPr sz="1400" dirty="0">
                <a:latin typeface="微软雅黑"/>
                <a:cs typeface="微软雅黑"/>
              </a:rPr>
              <a:t>、</a:t>
            </a:r>
            <a:r>
              <a:rPr sz="1400" b="1" dirty="0">
                <a:latin typeface="微软雅黑"/>
                <a:cs typeface="微软雅黑"/>
              </a:rPr>
              <a:t>打造数字化未来</a:t>
            </a:r>
            <a:r>
              <a:rPr sz="1400" dirty="0">
                <a:latin typeface="微软雅黑"/>
                <a:cs typeface="微软雅黑"/>
              </a:rPr>
              <a:t>、发展稳健的经济、提升和加强欧洲民主。</a:t>
            </a:r>
            <a:endParaRPr sz="1400">
              <a:latin typeface="微软雅黑"/>
              <a:cs typeface="微软雅黑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7</a:t>
            </a:fld>
            <a:endParaRPr dirty="0"/>
          </a:p>
        </p:txBody>
      </p:sp>
      <p:sp>
        <p:nvSpPr>
          <p:cNvPr id="10" name="object 10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Master of Public Administration (MPA) </a:t>
            </a:r>
            <a:r>
              <a:rPr dirty="0"/>
              <a:t>| </a:t>
            </a:r>
            <a:r>
              <a:rPr spc="-5" dirty="0"/>
              <a:t>Master‘s Prep Course European Studies </a:t>
            </a:r>
            <a:r>
              <a:rPr dirty="0"/>
              <a:t>| </a:t>
            </a:r>
            <a:r>
              <a:rPr spc="-5" dirty="0"/>
              <a:t>China Office </a:t>
            </a:r>
            <a:r>
              <a:rPr dirty="0"/>
              <a:t>|</a:t>
            </a:r>
            <a:r>
              <a:rPr spc="100" dirty="0"/>
              <a:t> </a:t>
            </a:r>
            <a:r>
              <a:rPr spc="-5" dirty="0"/>
              <a:t>Intake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1299" y="379844"/>
            <a:ext cx="4048301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400" spc="-5" dirty="0">
                <a:latin typeface="Arial"/>
                <a:cs typeface="Arial"/>
              </a:rPr>
              <a:t>2. </a:t>
            </a:r>
            <a:r>
              <a:rPr lang="zh-CN" altLang="en-US" sz="2400" spc="-95" dirty="0"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</a:rPr>
              <a:t>欧洲研究</a:t>
            </a:r>
            <a:r>
              <a:rPr sz="2400" dirty="0"/>
              <a:t>专业方向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71299" y="1126235"/>
            <a:ext cx="256540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00549F"/>
                </a:solidFill>
                <a:latin typeface="微软雅黑"/>
                <a:cs typeface="微软雅黑"/>
              </a:rPr>
              <a:t>中欧战略合作优势方向</a:t>
            </a:r>
            <a:endParaRPr sz="2000">
              <a:latin typeface="微软雅黑"/>
              <a:cs typeface="微软雅黑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750676" y="1152000"/>
            <a:ext cx="8057515" cy="4770755"/>
          </a:xfrm>
          <a:custGeom>
            <a:avLst/>
            <a:gdLst/>
            <a:ahLst/>
            <a:cxnLst/>
            <a:rect l="l" t="t" r="r" b="b"/>
            <a:pathLst>
              <a:path w="8057515" h="4770755">
                <a:moveTo>
                  <a:pt x="0" y="0"/>
                </a:moveTo>
                <a:lnTo>
                  <a:pt x="8057320" y="0"/>
                </a:lnTo>
                <a:lnTo>
                  <a:pt x="8057320" y="4770536"/>
                </a:lnTo>
                <a:lnTo>
                  <a:pt x="0" y="4770536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284164" y="1404000"/>
            <a:ext cx="6990342" cy="43154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397874" y="925200"/>
            <a:ext cx="705599" cy="7055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8</a:t>
            </a:fld>
            <a:endParaRPr dirty="0"/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Master of Public Administration (MPA) </a:t>
            </a:r>
            <a:r>
              <a:rPr dirty="0"/>
              <a:t>| </a:t>
            </a:r>
            <a:r>
              <a:rPr spc="-5" dirty="0"/>
              <a:t>Master‘s Prep Course European Studies </a:t>
            </a:r>
            <a:r>
              <a:rPr dirty="0"/>
              <a:t>| </a:t>
            </a:r>
            <a:r>
              <a:rPr spc="-5" dirty="0"/>
              <a:t>China Office </a:t>
            </a:r>
            <a:r>
              <a:rPr dirty="0"/>
              <a:t>|</a:t>
            </a:r>
            <a:r>
              <a:rPr spc="100" dirty="0"/>
              <a:t> </a:t>
            </a:r>
            <a:r>
              <a:rPr spc="-5" dirty="0"/>
              <a:t>Intake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789558" y="1617044"/>
            <a:ext cx="4596833" cy="18384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789558" y="3488739"/>
            <a:ext cx="4597400" cy="1847214"/>
          </a:xfrm>
          <a:custGeom>
            <a:avLst/>
            <a:gdLst/>
            <a:ahLst/>
            <a:cxnLst/>
            <a:rect l="l" t="t" r="r" b="b"/>
            <a:pathLst>
              <a:path w="4597400" h="1847214">
                <a:moveTo>
                  <a:pt x="0" y="0"/>
                </a:moveTo>
                <a:lnTo>
                  <a:pt x="4596834" y="0"/>
                </a:lnTo>
                <a:lnTo>
                  <a:pt x="4596834" y="1846658"/>
                </a:lnTo>
                <a:lnTo>
                  <a:pt x="0" y="1846658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789558" y="3482085"/>
            <a:ext cx="4597400" cy="1795780"/>
          </a:xfrm>
          <a:prstGeom prst="rect">
            <a:avLst/>
          </a:prstGeom>
        </p:spPr>
        <p:txBody>
          <a:bodyPr vert="horz" wrap="square" lIns="0" tIns="140970" rIns="0" bIns="0" rtlCol="0">
            <a:spAutoFit/>
          </a:bodyPr>
          <a:lstStyle/>
          <a:p>
            <a:pPr marL="370205">
              <a:lnSpc>
                <a:spcPct val="100000"/>
              </a:lnSpc>
              <a:spcBef>
                <a:spcPts val="1110"/>
              </a:spcBef>
            </a:pPr>
            <a:r>
              <a:rPr sz="2000" b="1" dirty="0">
                <a:latin typeface="微软雅黑"/>
                <a:cs typeface="微软雅黑"/>
              </a:rPr>
              <a:t>数字化转型</a:t>
            </a:r>
            <a:endParaRPr sz="2000">
              <a:latin typeface="微软雅黑"/>
              <a:cs typeface="微软雅黑"/>
            </a:endParaRPr>
          </a:p>
          <a:p>
            <a:pPr marL="360680">
              <a:lnSpc>
                <a:spcPct val="100000"/>
              </a:lnSpc>
              <a:spcBef>
                <a:spcPts val="805"/>
              </a:spcBef>
            </a:pPr>
            <a:r>
              <a:rPr sz="1600" dirty="0">
                <a:latin typeface="微软雅黑"/>
                <a:cs typeface="微软雅黑"/>
              </a:rPr>
              <a:t>理论知识与实用知识：</a:t>
            </a:r>
            <a:endParaRPr sz="1600">
              <a:latin typeface="微软雅黑"/>
              <a:cs typeface="微软雅黑"/>
            </a:endParaRPr>
          </a:p>
          <a:p>
            <a:pPr marL="631190" indent="-269875">
              <a:lnSpc>
                <a:spcPct val="100000"/>
              </a:lnSpc>
              <a:spcBef>
                <a:spcPts val="75"/>
              </a:spcBef>
              <a:buFont typeface="Arial"/>
              <a:buChar char="•"/>
              <a:tabLst>
                <a:tab pos="630555" algn="l"/>
                <a:tab pos="631190" algn="l"/>
              </a:tabLst>
            </a:pPr>
            <a:r>
              <a:rPr sz="1600" dirty="0">
                <a:latin typeface="微软雅黑"/>
                <a:cs typeface="微软雅黑"/>
              </a:rPr>
              <a:t>数字化转型的模式、策略与设计方法</a:t>
            </a:r>
            <a:endParaRPr sz="1600">
              <a:latin typeface="微软雅黑"/>
              <a:cs typeface="微软雅黑"/>
            </a:endParaRPr>
          </a:p>
          <a:p>
            <a:pPr marL="631190" indent="-269875">
              <a:lnSpc>
                <a:spcPct val="100000"/>
              </a:lnSpc>
              <a:spcBef>
                <a:spcPts val="70"/>
              </a:spcBef>
              <a:buFont typeface="Arial"/>
              <a:buChar char="•"/>
              <a:tabLst>
                <a:tab pos="630555" algn="l"/>
                <a:tab pos="631190" algn="l"/>
              </a:tabLst>
            </a:pPr>
            <a:r>
              <a:rPr sz="1600" dirty="0">
                <a:latin typeface="微软雅黑"/>
                <a:cs typeface="微软雅黑"/>
              </a:rPr>
              <a:t>公共部门的数字化管理</a:t>
            </a:r>
            <a:endParaRPr sz="1600">
              <a:latin typeface="微软雅黑"/>
              <a:cs typeface="微软雅黑"/>
            </a:endParaRPr>
          </a:p>
          <a:p>
            <a:pPr marL="631190" marR="97155" indent="-269875">
              <a:lnSpc>
                <a:spcPts val="1900"/>
              </a:lnSpc>
              <a:spcBef>
                <a:spcPts val="80"/>
              </a:spcBef>
              <a:buFont typeface="Arial"/>
              <a:buChar char="•"/>
              <a:tabLst>
                <a:tab pos="630555" algn="l"/>
                <a:tab pos="631190" algn="l"/>
              </a:tabLst>
            </a:pPr>
            <a:r>
              <a:rPr sz="1600" dirty="0">
                <a:latin typeface="微软雅黑"/>
                <a:cs typeface="微软雅黑"/>
              </a:rPr>
              <a:t>数据与信息安全，如保密性、完整性、可用 性、不可否认性等</a:t>
            </a:r>
            <a:endParaRPr sz="1600">
              <a:latin typeface="微软雅黑"/>
              <a:cs typeface="微软雅黑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71299" y="379844"/>
            <a:ext cx="4048301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400" spc="-5" dirty="0">
                <a:latin typeface="Arial"/>
                <a:cs typeface="Arial"/>
              </a:rPr>
              <a:t>2.</a:t>
            </a:r>
            <a:r>
              <a:rPr sz="2400" spc="-95" dirty="0">
                <a:latin typeface="Arial"/>
                <a:cs typeface="Arial"/>
              </a:rPr>
              <a:t> </a:t>
            </a:r>
            <a:r>
              <a:rPr lang="zh-CN" altLang="en-US" sz="2400" spc="-95" dirty="0"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</a:rPr>
              <a:t>欧洲研究</a:t>
            </a:r>
            <a:r>
              <a:rPr sz="2400" dirty="0"/>
              <a:t>专业方向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71299" y="1126235"/>
            <a:ext cx="281940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00549F"/>
                </a:solidFill>
                <a:latin typeface="微软雅黑"/>
                <a:cs typeface="微软雅黑"/>
              </a:rPr>
              <a:t>欧洲及全球未来发展热点</a:t>
            </a:r>
            <a:endParaRPr sz="2000">
              <a:latin typeface="微软雅黑"/>
              <a:cs typeface="微软雅黑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842749" y="3488739"/>
            <a:ext cx="4597400" cy="1847214"/>
          </a:xfrm>
          <a:custGeom>
            <a:avLst/>
            <a:gdLst/>
            <a:ahLst/>
            <a:cxnLst/>
            <a:rect l="l" t="t" r="r" b="b"/>
            <a:pathLst>
              <a:path w="4597400" h="1600835">
                <a:moveTo>
                  <a:pt x="0" y="0"/>
                </a:moveTo>
                <a:lnTo>
                  <a:pt x="4596834" y="0"/>
                </a:lnTo>
                <a:lnTo>
                  <a:pt x="4596834" y="1600438"/>
                </a:lnTo>
                <a:lnTo>
                  <a:pt x="0" y="1600438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842182" y="3546188"/>
            <a:ext cx="4597400" cy="1555115"/>
          </a:xfrm>
          <a:prstGeom prst="rect">
            <a:avLst/>
          </a:prstGeom>
        </p:spPr>
        <p:txBody>
          <a:bodyPr vert="horz" wrap="square" lIns="0" tIns="140970" rIns="0" bIns="0" rtlCol="0">
            <a:spAutoFit/>
          </a:bodyPr>
          <a:lstStyle/>
          <a:p>
            <a:pPr marL="370840">
              <a:lnSpc>
                <a:spcPct val="100000"/>
              </a:lnSpc>
              <a:spcBef>
                <a:spcPts val="1110"/>
              </a:spcBef>
            </a:pPr>
            <a:r>
              <a:rPr sz="2000" b="1" dirty="0">
                <a:latin typeface="微软雅黑"/>
                <a:cs typeface="微软雅黑"/>
              </a:rPr>
              <a:t>能源与气候</a:t>
            </a:r>
            <a:endParaRPr sz="2000" dirty="0">
              <a:latin typeface="微软雅黑"/>
              <a:cs typeface="微软雅黑"/>
            </a:endParaRPr>
          </a:p>
          <a:p>
            <a:pPr marL="361315">
              <a:lnSpc>
                <a:spcPct val="100000"/>
              </a:lnSpc>
              <a:spcBef>
                <a:spcPts val="805"/>
              </a:spcBef>
            </a:pPr>
            <a:r>
              <a:rPr sz="1600" dirty="0">
                <a:latin typeface="微软雅黑"/>
                <a:cs typeface="微软雅黑"/>
              </a:rPr>
              <a:t>理论知识与实用知识</a:t>
            </a:r>
          </a:p>
          <a:p>
            <a:pPr marL="631190" indent="-269875">
              <a:lnSpc>
                <a:spcPct val="100000"/>
              </a:lnSpc>
              <a:spcBef>
                <a:spcPts val="75"/>
              </a:spcBef>
              <a:buFont typeface="Arial"/>
              <a:buChar char="•"/>
              <a:tabLst>
                <a:tab pos="630555" algn="l"/>
                <a:tab pos="631190" algn="l"/>
              </a:tabLst>
            </a:pPr>
            <a:r>
              <a:rPr sz="1600" dirty="0">
                <a:latin typeface="微软雅黑"/>
                <a:cs typeface="微软雅黑"/>
              </a:rPr>
              <a:t>能源经济与政策</a:t>
            </a:r>
            <a:r>
              <a:rPr sz="1600" spc="-35" dirty="0">
                <a:latin typeface="微软雅黑"/>
                <a:cs typeface="微软雅黑"/>
              </a:rPr>
              <a:t> </a:t>
            </a:r>
            <a:r>
              <a:rPr sz="1600" dirty="0">
                <a:latin typeface="微软雅黑"/>
                <a:cs typeface="微软雅黑"/>
              </a:rPr>
              <a:t>(聚焦：可持续能源的过渡)</a:t>
            </a:r>
          </a:p>
          <a:p>
            <a:pPr marL="631190" indent="-269875">
              <a:lnSpc>
                <a:spcPct val="100000"/>
              </a:lnSpc>
              <a:spcBef>
                <a:spcPts val="70"/>
              </a:spcBef>
              <a:buFont typeface="Arial"/>
              <a:buChar char="•"/>
              <a:tabLst>
                <a:tab pos="630555" algn="l"/>
                <a:tab pos="631190" algn="l"/>
              </a:tabLst>
            </a:pPr>
            <a:r>
              <a:rPr sz="1600" dirty="0">
                <a:latin typeface="微软雅黑"/>
                <a:cs typeface="微软雅黑"/>
              </a:rPr>
              <a:t>电动交通与运输</a:t>
            </a:r>
          </a:p>
          <a:p>
            <a:pPr marL="631190" indent="-269875">
              <a:lnSpc>
                <a:spcPct val="100000"/>
              </a:lnSpc>
              <a:buFont typeface="Arial"/>
              <a:buChar char="•"/>
              <a:tabLst>
                <a:tab pos="630555" algn="l"/>
                <a:tab pos="631190" algn="l"/>
              </a:tabLst>
            </a:pPr>
            <a:r>
              <a:rPr sz="1600" dirty="0">
                <a:latin typeface="微软雅黑"/>
                <a:cs typeface="微软雅黑"/>
              </a:rPr>
              <a:t>气候变化经济与气候变化相关政策设计</a:t>
            </a:r>
          </a:p>
        </p:txBody>
      </p:sp>
      <p:sp>
        <p:nvSpPr>
          <p:cNvPr id="9" name="object 9"/>
          <p:cNvSpPr/>
          <p:nvPr/>
        </p:nvSpPr>
        <p:spPr>
          <a:xfrm>
            <a:off x="6340654" y="3292822"/>
            <a:ext cx="705599" cy="705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42749" y="1617044"/>
            <a:ext cx="4596833" cy="182595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83999" y="3292822"/>
            <a:ext cx="705599" cy="70559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9</a:t>
            </a:fld>
            <a:endParaRPr dirty="0"/>
          </a:p>
        </p:txBody>
      </p:sp>
      <p:sp>
        <p:nvSpPr>
          <p:cNvPr id="13" name="object 1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Master of Public Administration (MPA) </a:t>
            </a:r>
            <a:r>
              <a:rPr dirty="0"/>
              <a:t>| </a:t>
            </a:r>
            <a:r>
              <a:rPr spc="-5" dirty="0"/>
              <a:t>Master‘s Prep Course European Studies </a:t>
            </a:r>
            <a:r>
              <a:rPr dirty="0"/>
              <a:t>| </a:t>
            </a:r>
            <a:r>
              <a:rPr spc="-5" dirty="0"/>
              <a:t>China Office </a:t>
            </a:r>
            <a:r>
              <a:rPr dirty="0"/>
              <a:t>|</a:t>
            </a:r>
            <a:r>
              <a:rPr spc="100" dirty="0"/>
              <a:t> </a:t>
            </a:r>
            <a:r>
              <a:rPr spc="-5" dirty="0"/>
              <a:t>Intake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71299" y="379844"/>
            <a:ext cx="232727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400" b="1" spc="-5" dirty="0">
                <a:solidFill>
                  <a:srgbClr val="00549F"/>
                </a:solidFill>
                <a:latin typeface="Arial"/>
                <a:cs typeface="Arial"/>
              </a:rPr>
              <a:t>2.</a:t>
            </a:r>
            <a:r>
              <a:rPr sz="2400" b="1" spc="-95" dirty="0">
                <a:solidFill>
                  <a:srgbClr val="00549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00549F"/>
                </a:solidFill>
                <a:latin typeface="微软雅黑"/>
                <a:cs typeface="微软雅黑"/>
              </a:rPr>
              <a:t>课程设置</a:t>
            </a:r>
            <a:endParaRPr sz="2400" dirty="0">
              <a:latin typeface="微软雅黑"/>
              <a:cs typeface="微软雅黑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71299" y="1126235"/>
            <a:ext cx="459740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00549F"/>
                </a:solidFill>
                <a:latin typeface="微软雅黑"/>
                <a:cs typeface="微软雅黑"/>
              </a:rPr>
              <a:t>两个方向，同一目标：成为欧洲领导者！</a:t>
            </a:r>
            <a:endParaRPr sz="2000">
              <a:latin typeface="微软雅黑"/>
              <a:cs typeface="微软雅黑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639887" y="1674796"/>
            <a:ext cx="8912223" cy="423892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10</a:t>
            </a:fld>
            <a:endParaRPr dirty="0"/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Master of Public Administration (MPA) </a:t>
            </a:r>
            <a:r>
              <a:rPr dirty="0"/>
              <a:t>| </a:t>
            </a:r>
            <a:r>
              <a:rPr spc="-5" dirty="0"/>
              <a:t>Master‘s Prep Course European Studies </a:t>
            </a:r>
            <a:r>
              <a:rPr dirty="0"/>
              <a:t>| </a:t>
            </a:r>
            <a:r>
              <a:rPr spc="-5" dirty="0"/>
              <a:t>China Office </a:t>
            </a:r>
            <a:r>
              <a:rPr dirty="0"/>
              <a:t>|</a:t>
            </a:r>
            <a:r>
              <a:rPr spc="100" dirty="0"/>
              <a:t> </a:t>
            </a:r>
            <a:r>
              <a:rPr spc="-5" dirty="0"/>
              <a:t>Intake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1299" y="379844"/>
            <a:ext cx="232727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400" spc="-5" dirty="0">
                <a:latin typeface="Arial"/>
                <a:cs typeface="Arial"/>
              </a:rPr>
              <a:t>2.</a:t>
            </a:r>
            <a:r>
              <a:rPr sz="2400" spc="-95" dirty="0">
                <a:latin typeface="Arial"/>
                <a:cs typeface="Arial"/>
              </a:rPr>
              <a:t> </a:t>
            </a:r>
            <a:r>
              <a:rPr sz="2400" dirty="0"/>
              <a:t>教学方法</a:t>
            </a:r>
          </a:p>
        </p:txBody>
      </p:sp>
      <p:sp>
        <p:nvSpPr>
          <p:cNvPr id="3" name="object 3"/>
          <p:cNvSpPr/>
          <p:nvPr/>
        </p:nvSpPr>
        <p:spPr>
          <a:xfrm>
            <a:off x="1347972" y="1322003"/>
            <a:ext cx="4501098" cy="22258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347972" y="3574793"/>
            <a:ext cx="4501515" cy="1961514"/>
          </a:xfrm>
          <a:custGeom>
            <a:avLst/>
            <a:gdLst/>
            <a:ahLst/>
            <a:cxnLst/>
            <a:rect l="l" t="t" r="r" b="b"/>
            <a:pathLst>
              <a:path w="4501515" h="1961514">
                <a:moveTo>
                  <a:pt x="0" y="0"/>
                </a:moveTo>
                <a:lnTo>
                  <a:pt x="4501098" y="0"/>
                </a:lnTo>
                <a:lnTo>
                  <a:pt x="4501098" y="1961202"/>
                </a:lnTo>
                <a:lnTo>
                  <a:pt x="0" y="1961202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219200" y="4042155"/>
            <a:ext cx="4501515" cy="1156599"/>
          </a:xfrm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834390" marR="204470" indent="-285750">
              <a:lnSpc>
                <a:spcPct val="103699"/>
              </a:lnSpc>
              <a:spcBef>
                <a:spcPts val="1200"/>
              </a:spcBef>
              <a:buFont typeface="Arial"/>
              <a:buChar char="•"/>
              <a:tabLst>
                <a:tab pos="833755" algn="l"/>
                <a:tab pos="834390" algn="l"/>
              </a:tabLst>
            </a:pPr>
            <a:r>
              <a:rPr sz="1600" b="1" dirty="0">
                <a:latin typeface="微软雅黑"/>
                <a:cs typeface="微软雅黑"/>
              </a:rPr>
              <a:t>实践经验：</a:t>
            </a:r>
            <a:r>
              <a:rPr sz="1600" dirty="0">
                <a:latin typeface="微软雅黑"/>
                <a:cs typeface="微软雅黑"/>
              </a:rPr>
              <a:t>政治、社会和技术领域问题 的真实经验</a:t>
            </a:r>
          </a:p>
          <a:p>
            <a:pPr marL="834390" marR="204470" indent="-285750">
              <a:lnSpc>
                <a:spcPts val="1900"/>
              </a:lnSpc>
              <a:spcBef>
                <a:spcPts val="1200"/>
              </a:spcBef>
              <a:buFont typeface="Arial"/>
              <a:buChar char="•"/>
              <a:tabLst>
                <a:tab pos="833755" algn="l"/>
                <a:tab pos="834390" algn="l"/>
              </a:tabLst>
            </a:pPr>
            <a:r>
              <a:rPr sz="1600" b="1" dirty="0">
                <a:latin typeface="微软雅黑"/>
                <a:cs typeface="微软雅黑"/>
              </a:rPr>
              <a:t>跨学科思维方式：</a:t>
            </a:r>
            <a:r>
              <a:rPr sz="1600" dirty="0">
                <a:latin typeface="微软雅黑"/>
                <a:cs typeface="微软雅黑"/>
              </a:rPr>
              <a:t>聚焦政治、社会与技 术的交叉点</a:t>
            </a:r>
          </a:p>
        </p:txBody>
      </p:sp>
      <p:sp>
        <p:nvSpPr>
          <p:cNvPr id="6" name="object 6"/>
          <p:cNvSpPr/>
          <p:nvPr/>
        </p:nvSpPr>
        <p:spPr>
          <a:xfrm>
            <a:off x="1104613" y="3252739"/>
            <a:ext cx="705599" cy="7055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557412" y="1325946"/>
            <a:ext cx="4501097" cy="22218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557412" y="3574793"/>
            <a:ext cx="4501515" cy="1961514"/>
          </a:xfrm>
          <a:custGeom>
            <a:avLst/>
            <a:gdLst/>
            <a:ahLst/>
            <a:cxnLst/>
            <a:rect l="l" t="t" r="r" b="b"/>
            <a:pathLst>
              <a:path w="4501515" h="1961514">
                <a:moveTo>
                  <a:pt x="0" y="0"/>
                </a:moveTo>
                <a:lnTo>
                  <a:pt x="4501098" y="0"/>
                </a:lnTo>
                <a:lnTo>
                  <a:pt x="4501098" y="1961202"/>
                </a:lnTo>
                <a:lnTo>
                  <a:pt x="0" y="1961202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6477000" y="4051300"/>
            <a:ext cx="4339188" cy="11464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34390" indent="-28575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833755" algn="l"/>
                <a:tab pos="834390" algn="l"/>
              </a:tabLst>
            </a:pPr>
            <a:r>
              <a:rPr sz="1600" b="1" dirty="0" err="1">
                <a:latin typeface="微软雅黑"/>
                <a:cs typeface="微软雅黑"/>
              </a:rPr>
              <a:t>以学生为中心的学习方式：</a:t>
            </a:r>
            <a:r>
              <a:rPr sz="1600" dirty="0" err="1">
                <a:latin typeface="微软雅黑"/>
                <a:cs typeface="微软雅黑"/>
              </a:rPr>
              <a:t>案例讨论、团体汇报、辩论、实验等</a:t>
            </a:r>
            <a:endParaRPr sz="1600" dirty="0">
              <a:latin typeface="微软雅黑"/>
              <a:cs typeface="微软雅黑"/>
            </a:endParaRPr>
          </a:p>
          <a:p>
            <a:pPr marL="834390" indent="-285750">
              <a:lnSpc>
                <a:spcPts val="1895"/>
              </a:lnSpc>
              <a:spcBef>
                <a:spcPts val="1200"/>
              </a:spcBef>
              <a:buFont typeface="Arial"/>
              <a:buChar char="•"/>
              <a:tabLst>
                <a:tab pos="833755" algn="l"/>
                <a:tab pos="834390" algn="l"/>
              </a:tabLst>
            </a:pPr>
            <a:r>
              <a:rPr sz="1600" b="1" dirty="0" err="1">
                <a:latin typeface="微软雅黑"/>
                <a:cs typeface="微软雅黑"/>
              </a:rPr>
              <a:t>跨文化团队：</a:t>
            </a:r>
            <a:r>
              <a:rPr sz="1600" dirty="0" err="1">
                <a:latin typeface="微软雅黑"/>
                <a:cs typeface="微软雅黑"/>
              </a:rPr>
              <a:t>多元文化背景团队共同完成管理、技术挑战的解决方案</a:t>
            </a:r>
            <a:endParaRPr sz="1600" dirty="0">
              <a:latin typeface="微软雅黑"/>
              <a:cs typeface="微软雅黑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6305496" y="3252739"/>
            <a:ext cx="705600" cy="7056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11</a:t>
            </a:fld>
            <a:endParaRPr dirty="0"/>
          </a:p>
        </p:txBody>
      </p:sp>
      <p:sp>
        <p:nvSpPr>
          <p:cNvPr id="12" name="object 12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Master of Public Administration (MPA) </a:t>
            </a:r>
            <a:r>
              <a:rPr dirty="0"/>
              <a:t>| </a:t>
            </a:r>
            <a:r>
              <a:rPr spc="-5" dirty="0"/>
              <a:t>Master‘s Prep Course European Studies </a:t>
            </a:r>
            <a:r>
              <a:rPr dirty="0"/>
              <a:t>| </a:t>
            </a:r>
            <a:r>
              <a:rPr spc="-5" dirty="0"/>
              <a:t>China Office </a:t>
            </a:r>
            <a:r>
              <a:rPr dirty="0"/>
              <a:t>|</a:t>
            </a:r>
            <a:r>
              <a:rPr spc="100" dirty="0"/>
              <a:t> </a:t>
            </a:r>
            <a:r>
              <a:rPr spc="-5" dirty="0"/>
              <a:t>Intake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61314" y="379844"/>
            <a:ext cx="710628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altLang="zh-CN" sz="24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</a:t>
            </a:r>
            <a:r>
              <a:rPr lang="en-US" altLang="zh-CN" sz="24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.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黑体" panose="02010609060101010101" charset="-122"/>
              </a:rPr>
              <a:t> 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黑体" panose="02010609060101010101" charset="-122"/>
              </a:rPr>
              <a:t>公共管理类硕士</a:t>
            </a:r>
            <a:r>
              <a:rPr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黑体" panose="02010609060101010101" charset="-122"/>
              </a:rPr>
              <a:t>课程</a:t>
            </a:r>
            <a:r>
              <a:rPr 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黑体" panose="02010609060101010101" charset="-122"/>
              </a:rPr>
              <a:t>部分师资展示</a:t>
            </a:r>
          </a:p>
        </p:txBody>
      </p:sp>
      <p:sp>
        <p:nvSpPr>
          <p:cNvPr id="4" name="object 4"/>
          <p:cNvSpPr/>
          <p:nvPr/>
        </p:nvSpPr>
        <p:spPr>
          <a:xfrm>
            <a:off x="1106089" y="990599"/>
            <a:ext cx="1368000" cy="15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025444" y="2558415"/>
            <a:ext cx="172212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sz="1000" b="1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Prof. </a:t>
            </a:r>
            <a:r>
              <a:rPr sz="1000" b="1" spc="-2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Dr. </a:t>
            </a:r>
            <a:r>
              <a:rPr sz="1000" b="1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Ralph</a:t>
            </a:r>
            <a:r>
              <a:rPr sz="1000" b="1" spc="-1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sz="1000" b="1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Rotte</a:t>
            </a:r>
            <a:endParaRPr sz="10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sz="10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政治学研究所国际关系教授</a:t>
            </a:r>
            <a:r>
              <a:rPr 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--</a:t>
            </a:r>
            <a:r>
              <a:rPr sz="1000" i="1" spc="-5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欧洲政策与管理</a:t>
            </a:r>
            <a:endParaRPr sz="10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287017" y="990599"/>
            <a:ext cx="1368000" cy="1584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298923" y="2558415"/>
            <a:ext cx="156972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sz="1000" b="1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PD </a:t>
            </a:r>
            <a:r>
              <a:rPr sz="1000" b="1" spc="-2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Dr. </a:t>
            </a:r>
            <a:r>
              <a:rPr sz="1000" b="1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Ines</a:t>
            </a:r>
            <a:r>
              <a:rPr sz="1000" b="1" spc="-8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sz="1000" b="1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Soldwisch</a:t>
            </a:r>
            <a:endParaRPr sz="10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sz="10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现当代历史系教授</a:t>
            </a:r>
            <a:r>
              <a:rPr 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--</a:t>
            </a:r>
            <a:r>
              <a:rPr sz="1000" i="1" spc="-5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欧洲一体化历史</a:t>
            </a:r>
            <a:endParaRPr sz="10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467945" y="990599"/>
            <a:ext cx="1368000" cy="1584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420002" y="2558415"/>
            <a:ext cx="161925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sz="1000" b="1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Prof. </a:t>
            </a:r>
            <a:r>
              <a:rPr sz="1000" b="1" spc="-2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Dr. </a:t>
            </a:r>
            <a:r>
              <a:rPr sz="1000" b="1" spc="-2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Verena</a:t>
            </a:r>
            <a:r>
              <a:rPr sz="1000" b="1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sz="1000" b="1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Nitsch</a:t>
            </a:r>
            <a:endParaRPr sz="10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sz="10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工业工程与人体工学研究所所长</a:t>
            </a:r>
            <a:r>
              <a:rPr 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--</a:t>
            </a:r>
            <a:r>
              <a:rPr sz="1000" i="1" spc="-5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国际项目管理</a:t>
            </a:r>
            <a:endParaRPr sz="10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object 4"/>
          <p:cNvSpPr/>
          <p:nvPr/>
        </p:nvSpPr>
        <p:spPr>
          <a:xfrm>
            <a:off x="7648873" y="990599"/>
            <a:ext cx="1368000" cy="1584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文本框 13"/>
          <p:cNvSpPr txBox="1"/>
          <p:nvPr/>
        </p:nvSpPr>
        <p:spPr>
          <a:xfrm>
            <a:off x="7590611" y="2558415"/>
            <a:ext cx="16116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1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Prof. </a:t>
            </a:r>
            <a:r>
              <a:rPr sz="1000" b="1" spc="-2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Dr. </a:t>
            </a:r>
            <a:r>
              <a:rPr sz="1000" b="1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Oliver</a:t>
            </a:r>
            <a:r>
              <a:rPr sz="1000" b="1" spc="-5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</a:t>
            </a:r>
            <a:r>
              <a:rPr sz="1000" b="1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Lorz</a:t>
            </a:r>
            <a:endParaRPr sz="10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l">
              <a:lnSpc>
                <a:spcPct val="120000"/>
              </a:lnSpc>
            </a:pPr>
            <a:r>
              <a:rPr sz="10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国际经济学教授</a:t>
            </a:r>
            <a:r>
              <a:rPr 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--</a:t>
            </a:r>
            <a:r>
              <a:rPr lang="zh-CN" altLang="en-US" sz="1000" i="1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欧洲经济学</a:t>
            </a:r>
          </a:p>
        </p:txBody>
      </p:sp>
      <p:sp>
        <p:nvSpPr>
          <p:cNvPr id="15" name="object 3"/>
          <p:cNvSpPr/>
          <p:nvPr/>
        </p:nvSpPr>
        <p:spPr>
          <a:xfrm>
            <a:off x="9829800" y="990599"/>
            <a:ext cx="1368000" cy="1584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文本框 15"/>
          <p:cNvSpPr txBox="1"/>
          <p:nvPr/>
        </p:nvSpPr>
        <p:spPr>
          <a:xfrm>
            <a:off x="9753600" y="2558415"/>
            <a:ext cx="16763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1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Prof. </a:t>
            </a:r>
            <a:r>
              <a:rPr sz="1000" b="1" spc="-2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Dr. </a:t>
            </a:r>
            <a:r>
              <a:rPr sz="1000" b="1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Reinhard</a:t>
            </a:r>
            <a:r>
              <a:rPr sz="1000" b="1" spc="-3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</a:t>
            </a:r>
            <a:r>
              <a:rPr sz="1000" b="1" spc="-1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Madlener</a:t>
            </a:r>
            <a:endParaRPr sz="10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l">
              <a:lnSpc>
                <a:spcPct val="120000"/>
              </a:lnSpc>
            </a:pPr>
            <a:r>
              <a:rPr sz="10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能源经济与管理教授</a:t>
            </a:r>
            <a:r>
              <a:rPr 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---</a:t>
            </a:r>
            <a:r>
              <a:rPr lang="zh-CN" sz="1000" i="1" spc="-5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可</a:t>
            </a:r>
            <a:r>
              <a:rPr sz="1000" i="1" spc="-5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持续发展能源经济与政策</a:t>
            </a:r>
            <a:endParaRPr sz="10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l">
              <a:lnSpc>
                <a:spcPct val="120000"/>
              </a:lnSpc>
            </a:pPr>
            <a:endParaRPr sz="10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3" name="object 5"/>
          <p:cNvSpPr/>
          <p:nvPr/>
        </p:nvSpPr>
        <p:spPr>
          <a:xfrm>
            <a:off x="1106089" y="3581399"/>
            <a:ext cx="1368000" cy="1584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文本框 23"/>
          <p:cNvSpPr txBox="1"/>
          <p:nvPr/>
        </p:nvSpPr>
        <p:spPr>
          <a:xfrm>
            <a:off x="1025444" y="5124271"/>
            <a:ext cx="16802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1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Prof. </a:t>
            </a:r>
            <a:r>
              <a:rPr sz="1000" b="1" spc="-2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Dr. </a:t>
            </a:r>
            <a:r>
              <a:rPr sz="1000" b="1" spc="-1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Thomas</a:t>
            </a:r>
            <a:r>
              <a:rPr sz="1000" b="1" spc="-1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</a:t>
            </a:r>
            <a:r>
              <a:rPr sz="1000" b="1" spc="-1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Lontzek</a:t>
            </a:r>
            <a:endParaRPr sz="10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l">
              <a:lnSpc>
                <a:spcPct val="120000"/>
              </a:lnSpc>
            </a:pPr>
            <a:r>
              <a:rPr sz="10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经济学教授</a:t>
            </a:r>
            <a:r>
              <a:rPr 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--</a:t>
            </a:r>
            <a:r>
              <a:rPr sz="1000" i="1" spc="-5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可持续发展气候政策的战略性</a:t>
            </a:r>
            <a:r>
              <a:rPr sz="1000" i="1" spc="-5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决策</a:t>
            </a:r>
            <a:endParaRPr sz="10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l">
              <a:lnSpc>
                <a:spcPct val="120000"/>
              </a:lnSpc>
            </a:pPr>
            <a:endParaRPr lang="en-US" sz="10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18" name="object 10"/>
          <p:cNvSpPr/>
          <p:nvPr/>
        </p:nvSpPr>
        <p:spPr>
          <a:xfrm>
            <a:off x="5467945" y="3581399"/>
            <a:ext cx="1368000" cy="1584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文本框 25"/>
          <p:cNvSpPr txBox="1"/>
          <p:nvPr/>
        </p:nvSpPr>
        <p:spPr>
          <a:xfrm>
            <a:off x="5351145" y="5124271"/>
            <a:ext cx="16881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1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Markus</a:t>
            </a:r>
            <a:r>
              <a:rPr sz="1000" b="1" spc="-1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Trilling</a:t>
            </a:r>
            <a:endParaRPr sz="10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marR="5080" algn="l">
              <a:lnSpc>
                <a:spcPct val="120000"/>
              </a:lnSpc>
            </a:pPr>
            <a:r>
              <a:rPr sz="1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欧洲气候行动网络财政与 补贴政策专员</a:t>
            </a:r>
            <a:r>
              <a:rPr 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--</a:t>
            </a:r>
            <a:r>
              <a:rPr sz="1000" i="1" spc="-5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政策游说与透明管理</a:t>
            </a:r>
            <a:endParaRPr sz="10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marR="5080" algn="l">
              <a:lnSpc>
                <a:spcPct val="120000"/>
              </a:lnSpc>
            </a:pPr>
            <a:endParaRPr sz="10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object 12"/>
          <p:cNvSpPr/>
          <p:nvPr/>
        </p:nvSpPr>
        <p:spPr>
          <a:xfrm>
            <a:off x="7648873" y="3581399"/>
            <a:ext cx="1368000" cy="1584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文本框 26"/>
          <p:cNvSpPr txBox="1"/>
          <p:nvPr/>
        </p:nvSpPr>
        <p:spPr>
          <a:xfrm>
            <a:off x="7590611" y="5124271"/>
            <a:ext cx="1611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5080" algn="l">
              <a:lnSpc>
                <a:spcPct val="120000"/>
              </a:lnSpc>
            </a:pPr>
            <a:r>
              <a:rPr sz="1000" b="1" spc="-2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Dr. </a:t>
            </a:r>
            <a:r>
              <a:rPr sz="1000" b="1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Elmar Widder</a:t>
            </a:r>
            <a:r>
              <a:rPr sz="1000" b="1" spc="-5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</a:t>
            </a:r>
            <a:r>
              <a:rPr sz="1000" b="1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(LL.M.)  </a:t>
            </a:r>
            <a:r>
              <a:rPr sz="1000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Ismail</a:t>
            </a:r>
            <a:r>
              <a:rPr sz="1000" spc="-2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</a:t>
            </a:r>
            <a:r>
              <a:rPr sz="1000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Ertug,</a:t>
            </a:r>
            <a:r>
              <a:rPr sz="1000" spc="-2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</a:t>
            </a:r>
            <a:r>
              <a:rPr sz="1000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MdEP</a:t>
            </a:r>
            <a:r>
              <a:rPr sz="10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职员 </a:t>
            </a:r>
            <a:r>
              <a:rPr sz="1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欧盟议会独立成员</a:t>
            </a:r>
            <a:r>
              <a:rPr 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—</a:t>
            </a:r>
            <a:r>
              <a:rPr lang="zh-CN" altLang="en-US" sz="1000" i="1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欧洲法律</a:t>
            </a:r>
          </a:p>
        </p:txBody>
      </p:sp>
      <p:sp>
        <p:nvSpPr>
          <p:cNvPr id="20" name="object 11"/>
          <p:cNvSpPr/>
          <p:nvPr/>
        </p:nvSpPr>
        <p:spPr>
          <a:xfrm>
            <a:off x="9829800" y="3581399"/>
            <a:ext cx="1368000" cy="1584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文本框 27"/>
          <p:cNvSpPr txBox="1"/>
          <p:nvPr/>
        </p:nvSpPr>
        <p:spPr>
          <a:xfrm>
            <a:off x="9753600" y="5124271"/>
            <a:ext cx="14808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1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Prof. Dennis</a:t>
            </a:r>
            <a:r>
              <a:rPr sz="1000" b="1" spc="-2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</a:t>
            </a:r>
            <a:r>
              <a:rPr sz="1000" b="1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Hilgers</a:t>
            </a:r>
            <a:endParaRPr sz="10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marR="5080" algn="l">
              <a:lnSpc>
                <a:spcPct val="120000"/>
              </a:lnSpc>
            </a:pPr>
            <a:r>
              <a:rPr sz="1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公共与非营利组织管理研究所</a:t>
            </a:r>
            <a:r>
              <a:rPr 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</a:t>
            </a:r>
            <a:r>
              <a:rPr sz="10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奥地利林茨大学</a:t>
            </a:r>
            <a:r>
              <a:rPr lang="en-US" altLang="zh-CN" sz="10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--</a:t>
            </a:r>
            <a:r>
              <a:rPr sz="1000" i="1" spc="-5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政府与数字化管理</a:t>
            </a:r>
            <a:endParaRPr sz="10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/>
              <a:t>RWTH </a:t>
            </a:r>
            <a:r>
              <a:rPr spc="-5" dirty="0"/>
              <a:t>Aachen University </a:t>
            </a:r>
            <a:r>
              <a:rPr dirty="0"/>
              <a:t>| </a:t>
            </a:r>
            <a:r>
              <a:rPr spc="-5" dirty="0"/>
              <a:t>International</a:t>
            </a:r>
            <a:r>
              <a:rPr spc="-25" dirty="0"/>
              <a:t> </a:t>
            </a:r>
            <a:r>
              <a:rPr spc="-5" dirty="0"/>
              <a:t>Academy</a:t>
            </a:r>
          </a:p>
        </p:txBody>
      </p:sp>
      <p:sp>
        <p:nvSpPr>
          <p:cNvPr id="12" name="灯片编号占位符 1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12</a:t>
            </a:fld>
            <a:endParaRPr dirty="0"/>
          </a:p>
        </p:txBody>
      </p:sp>
      <p:sp>
        <p:nvSpPr>
          <p:cNvPr id="39" name="object 9"/>
          <p:cNvSpPr/>
          <p:nvPr/>
        </p:nvSpPr>
        <p:spPr>
          <a:xfrm>
            <a:off x="3287017" y="3581399"/>
            <a:ext cx="1368000" cy="1584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文本框 39"/>
          <p:cNvSpPr txBox="1"/>
          <p:nvPr/>
        </p:nvSpPr>
        <p:spPr>
          <a:xfrm>
            <a:off x="3216910" y="5124271"/>
            <a:ext cx="18122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</a:pPr>
            <a:r>
              <a:rPr sz="1000" b="1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Achim </a:t>
            </a:r>
            <a:r>
              <a:rPr sz="1000" b="1" spc="-1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Ladwig</a:t>
            </a:r>
            <a:r>
              <a:rPr sz="1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欧盟区域委员会部门负责人</a:t>
            </a:r>
            <a:r>
              <a:rPr lang="en-US" sz="10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--</a:t>
            </a:r>
            <a:r>
              <a:rPr sz="1000" i="1" spc="-55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欧洲政策与管理全球挑战与欧盟前景</a:t>
            </a:r>
            <a:endParaRPr sz="10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4053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791CE32-0739-416D-93E6-485DBDCD5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299" y="392668"/>
            <a:ext cx="11449400" cy="369332"/>
          </a:xfrm>
        </p:spPr>
        <p:txBody>
          <a:bodyPr/>
          <a:lstStyle/>
          <a:p>
            <a:r>
              <a:rPr lang="en-US" altLang="zh-CN" sz="24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</a:t>
            </a:r>
            <a:r>
              <a:rPr lang="en-US" altLang="zh-CN" sz="24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. 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公共管理硕士学生在布鲁塞尔欧盟总部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E852CFC9-1DD9-4409-813C-F1DEAE1A1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876319"/>
            <a:ext cx="9067800" cy="5105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3728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6009640" y="1999615"/>
            <a:ext cx="2501265" cy="355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71299" y="1126235"/>
            <a:ext cx="358140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00549F"/>
                </a:solidFill>
                <a:latin typeface="微软雅黑" panose="020B0503020204020204" charset="-122"/>
                <a:cs typeface="微软雅黑" panose="020B0503020204020204" charset="-122"/>
              </a:rPr>
              <a:t>亚琛工大硕士学位证书（示例）</a:t>
            </a:r>
            <a:endParaRPr sz="200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4" name="object 1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RWTH Aachen University | International Academy</a:t>
            </a:r>
          </a:p>
        </p:txBody>
      </p:sp>
      <p:sp>
        <p:nvSpPr>
          <p:cNvPr id="15" name="object 5"/>
          <p:cNvSpPr/>
          <p:nvPr/>
        </p:nvSpPr>
        <p:spPr>
          <a:xfrm>
            <a:off x="418465" y="1990090"/>
            <a:ext cx="2492375" cy="35566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8"/>
          <p:cNvSpPr/>
          <p:nvPr/>
        </p:nvSpPr>
        <p:spPr>
          <a:xfrm>
            <a:off x="3124200" y="1998980"/>
            <a:ext cx="2672080" cy="355663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chemeClr val="accent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5"/>
          <p:cNvSpPr/>
          <p:nvPr/>
        </p:nvSpPr>
        <p:spPr>
          <a:xfrm>
            <a:off x="8839200" y="1828800"/>
            <a:ext cx="2635250" cy="371792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14</a:t>
            </a:fld>
            <a:endParaRPr dirty="0"/>
          </a:p>
        </p:txBody>
      </p:sp>
      <p:sp>
        <p:nvSpPr>
          <p:cNvPr id="10" name="object 2"/>
          <p:cNvSpPr txBox="1"/>
          <p:nvPr/>
        </p:nvSpPr>
        <p:spPr>
          <a:xfrm>
            <a:off x="371299" y="379844"/>
            <a:ext cx="232727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altLang="zh-CN" sz="2400" b="1" spc="-5" dirty="0">
                <a:solidFill>
                  <a:srgbClr val="00549F"/>
                </a:solidFill>
                <a:latin typeface="Arial"/>
                <a:ea typeface="+mj-ea"/>
                <a:cs typeface="Arial"/>
              </a:rPr>
              <a:t>2.</a:t>
            </a:r>
            <a:r>
              <a:rPr lang="en-US" altLang="zh-CN" sz="2400" b="1" spc="-5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</a:rPr>
              <a:t> </a:t>
            </a:r>
            <a:r>
              <a:rPr lang="zh-CN" altLang="en-US" sz="2400" b="1" spc="-5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</a:rPr>
              <a:t>学位证书</a:t>
            </a:r>
            <a:endParaRPr sz="2400" dirty="0"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28350350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1299" y="379844"/>
            <a:ext cx="314007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400" spc="-5" dirty="0">
                <a:latin typeface="Arial"/>
                <a:cs typeface="Arial"/>
              </a:rPr>
              <a:t>2.</a:t>
            </a:r>
            <a:r>
              <a:rPr sz="2400" spc="-95" dirty="0">
                <a:latin typeface="Arial"/>
                <a:cs typeface="Arial"/>
              </a:rPr>
              <a:t> </a:t>
            </a:r>
            <a:r>
              <a:rPr sz="2400" dirty="0"/>
              <a:t>职业发展前景</a:t>
            </a:r>
          </a:p>
        </p:txBody>
      </p:sp>
      <p:sp>
        <p:nvSpPr>
          <p:cNvPr id="3" name="object 3"/>
          <p:cNvSpPr/>
          <p:nvPr/>
        </p:nvSpPr>
        <p:spPr>
          <a:xfrm>
            <a:off x="837432" y="1172724"/>
            <a:ext cx="9107805" cy="654685"/>
          </a:xfrm>
          <a:custGeom>
            <a:avLst/>
            <a:gdLst/>
            <a:ahLst/>
            <a:cxnLst/>
            <a:rect l="l" t="t" r="r" b="b"/>
            <a:pathLst>
              <a:path w="9107805" h="654685">
                <a:moveTo>
                  <a:pt x="0" y="0"/>
                </a:moveTo>
                <a:lnTo>
                  <a:pt x="9107493" y="0"/>
                </a:lnTo>
                <a:lnTo>
                  <a:pt x="9107493" y="654074"/>
                </a:lnTo>
                <a:lnTo>
                  <a:pt x="0" y="654074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object 4"/>
          <p:cNvSpPr/>
          <p:nvPr/>
        </p:nvSpPr>
        <p:spPr>
          <a:xfrm>
            <a:off x="968041" y="1257796"/>
            <a:ext cx="492524" cy="49252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37432" y="1933290"/>
            <a:ext cx="9107805" cy="654685"/>
          </a:xfrm>
          <a:custGeom>
            <a:avLst/>
            <a:gdLst/>
            <a:ahLst/>
            <a:cxnLst/>
            <a:rect l="l" t="t" r="r" b="b"/>
            <a:pathLst>
              <a:path w="9107805" h="654685">
                <a:moveTo>
                  <a:pt x="0" y="0"/>
                </a:moveTo>
                <a:lnTo>
                  <a:pt x="9107493" y="0"/>
                </a:lnTo>
                <a:lnTo>
                  <a:pt x="9107493" y="654072"/>
                </a:lnTo>
                <a:lnTo>
                  <a:pt x="0" y="654072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68041" y="1982228"/>
            <a:ext cx="492524" cy="4925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24068" y="2697647"/>
            <a:ext cx="9119235" cy="654685"/>
          </a:xfrm>
          <a:custGeom>
            <a:avLst/>
            <a:gdLst/>
            <a:ahLst/>
            <a:cxnLst/>
            <a:rect l="l" t="t" r="r" b="b"/>
            <a:pathLst>
              <a:path w="9119235" h="654685">
                <a:moveTo>
                  <a:pt x="0" y="0"/>
                </a:moveTo>
                <a:lnTo>
                  <a:pt x="9118921" y="0"/>
                </a:lnTo>
                <a:lnTo>
                  <a:pt x="9118921" y="654074"/>
                </a:lnTo>
                <a:lnTo>
                  <a:pt x="0" y="654074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66104" y="2778423"/>
            <a:ext cx="492524" cy="49252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24069" y="3476573"/>
            <a:ext cx="9119235" cy="654685"/>
          </a:xfrm>
          <a:custGeom>
            <a:avLst/>
            <a:gdLst/>
            <a:ahLst/>
            <a:cxnLst/>
            <a:rect l="l" t="t" r="r" b="b"/>
            <a:pathLst>
              <a:path w="9119235" h="654685">
                <a:moveTo>
                  <a:pt x="0" y="0"/>
                </a:moveTo>
                <a:lnTo>
                  <a:pt x="9118921" y="0"/>
                </a:lnTo>
                <a:lnTo>
                  <a:pt x="9118921" y="654074"/>
                </a:lnTo>
                <a:lnTo>
                  <a:pt x="0" y="654074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66105" y="3537173"/>
            <a:ext cx="492524" cy="49252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37432" y="4255498"/>
            <a:ext cx="9119235" cy="654685"/>
          </a:xfrm>
          <a:custGeom>
            <a:avLst/>
            <a:gdLst/>
            <a:ahLst/>
            <a:cxnLst/>
            <a:rect l="l" t="t" r="r" b="b"/>
            <a:pathLst>
              <a:path w="9119235" h="654685">
                <a:moveTo>
                  <a:pt x="0" y="0"/>
                </a:moveTo>
                <a:lnTo>
                  <a:pt x="9118921" y="0"/>
                </a:lnTo>
                <a:lnTo>
                  <a:pt x="9118921" y="654074"/>
                </a:lnTo>
                <a:lnTo>
                  <a:pt x="0" y="654074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68041" y="4352993"/>
            <a:ext cx="492524" cy="49252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24069" y="5034423"/>
            <a:ext cx="9119235" cy="654685"/>
          </a:xfrm>
          <a:custGeom>
            <a:avLst/>
            <a:gdLst/>
            <a:ahLst/>
            <a:cxnLst/>
            <a:rect l="l" t="t" r="r" b="b"/>
            <a:pathLst>
              <a:path w="9119235" h="654685">
                <a:moveTo>
                  <a:pt x="0" y="0"/>
                </a:moveTo>
                <a:lnTo>
                  <a:pt x="9118921" y="0"/>
                </a:lnTo>
                <a:lnTo>
                  <a:pt x="9118921" y="654073"/>
                </a:lnTo>
                <a:lnTo>
                  <a:pt x="0" y="654073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824068" y="1353820"/>
            <a:ext cx="9132570" cy="413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19175">
              <a:lnSpc>
                <a:spcPct val="100000"/>
              </a:lnSpc>
              <a:spcBef>
                <a:spcPts val="100"/>
              </a:spcBef>
            </a:pPr>
            <a:r>
              <a:rPr lang="zh-CN" altLang="en-US" sz="16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政府部门政策研究单位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 marL="1005205" marR="2009139" indent="13335">
              <a:lnSpc>
                <a:spcPts val="6020"/>
              </a:lnSpc>
              <a:spcBef>
                <a:spcPts val="840"/>
              </a:spcBef>
            </a:pPr>
            <a:r>
              <a:rPr sz="1600" b="1" dirty="0" err="1">
                <a:solidFill>
                  <a:srgbClr val="404040"/>
                </a:solidFill>
                <a:latin typeface="微软雅黑"/>
                <a:cs typeface="微软雅黑"/>
              </a:rPr>
              <a:t>经济领域（企业、工业、行业协会等</a:t>
            </a:r>
            <a:r>
              <a:rPr sz="1600" b="1" dirty="0">
                <a:solidFill>
                  <a:srgbClr val="404040"/>
                </a:solidFill>
                <a:latin typeface="微软雅黑"/>
                <a:cs typeface="微软雅黑"/>
              </a:rPr>
              <a:t>），尤其是中欧合作、贸易企业 非营利组织（非政府组织、政党、基金会、行业联合会等）</a:t>
            </a:r>
            <a:endParaRPr sz="1600" dirty="0">
              <a:latin typeface="微软雅黑"/>
              <a:cs typeface="微软雅黑"/>
            </a:endParaRPr>
          </a:p>
          <a:p>
            <a:pPr marL="1019175" marR="4257675" indent="-13970">
              <a:lnSpc>
                <a:spcPts val="6140"/>
              </a:lnSpc>
              <a:spcBef>
                <a:spcPts val="5"/>
              </a:spcBef>
            </a:pPr>
            <a:r>
              <a:rPr sz="1600" b="1" dirty="0">
                <a:solidFill>
                  <a:srgbClr val="404040"/>
                </a:solidFill>
                <a:latin typeface="微软雅黑"/>
                <a:cs typeface="微软雅黑"/>
              </a:rPr>
              <a:t>政经顾问（如普华永道、麦肯锡、智库等） 传媒单位（相关领域作者、编辑等）</a:t>
            </a:r>
            <a:endParaRPr sz="1600" dirty="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850" dirty="0">
              <a:latin typeface="Times New Roman"/>
              <a:cs typeface="Times New Roman"/>
            </a:endParaRPr>
          </a:p>
          <a:p>
            <a:pPr marL="1005840">
              <a:lnSpc>
                <a:spcPct val="100000"/>
              </a:lnSpc>
            </a:pPr>
            <a:r>
              <a:rPr sz="1600" b="1" dirty="0">
                <a:solidFill>
                  <a:srgbClr val="404040"/>
                </a:solidFill>
                <a:latin typeface="微软雅黑"/>
                <a:cs typeface="微软雅黑"/>
              </a:rPr>
              <a:t>科研机构</a:t>
            </a:r>
            <a:endParaRPr sz="1600" dirty="0">
              <a:latin typeface="微软雅黑"/>
              <a:cs typeface="微软雅黑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66104" y="5129903"/>
            <a:ext cx="492524" cy="49252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15</a:t>
            </a:fld>
            <a:endParaRPr dirty="0"/>
          </a:p>
        </p:txBody>
      </p:sp>
      <p:sp>
        <p:nvSpPr>
          <p:cNvPr id="17" name="object 1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Master of Public Administration (MPA) </a:t>
            </a:r>
            <a:r>
              <a:rPr dirty="0"/>
              <a:t>| </a:t>
            </a:r>
            <a:r>
              <a:rPr spc="-5" dirty="0"/>
              <a:t>Master‘s Prep Course European Studies </a:t>
            </a:r>
            <a:r>
              <a:rPr dirty="0"/>
              <a:t>| </a:t>
            </a:r>
            <a:r>
              <a:rPr spc="-5" dirty="0"/>
              <a:t>China Office </a:t>
            </a:r>
            <a:r>
              <a:rPr dirty="0"/>
              <a:t>|</a:t>
            </a:r>
            <a:r>
              <a:rPr spc="100" dirty="0"/>
              <a:t> </a:t>
            </a:r>
            <a:r>
              <a:rPr spc="-5" dirty="0"/>
              <a:t>Intake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1299" y="379844"/>
            <a:ext cx="314007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400" spc="-5" dirty="0">
                <a:latin typeface="Arial"/>
                <a:cs typeface="Arial"/>
              </a:rPr>
              <a:t>2.</a:t>
            </a:r>
            <a:r>
              <a:rPr sz="2400" spc="-95" dirty="0">
                <a:latin typeface="Arial"/>
                <a:cs typeface="Arial"/>
              </a:rPr>
              <a:t> 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就业去向举例</a:t>
            </a:r>
            <a:endParaRPr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837432" y="1172724"/>
            <a:ext cx="9107805" cy="654685"/>
          </a:xfrm>
          <a:custGeom>
            <a:avLst/>
            <a:gdLst/>
            <a:ahLst/>
            <a:cxnLst/>
            <a:rect l="l" t="t" r="r" b="b"/>
            <a:pathLst>
              <a:path w="9107805" h="654685">
                <a:moveTo>
                  <a:pt x="0" y="0"/>
                </a:moveTo>
                <a:lnTo>
                  <a:pt x="9107493" y="0"/>
                </a:lnTo>
                <a:lnTo>
                  <a:pt x="9107493" y="654074"/>
                </a:lnTo>
                <a:lnTo>
                  <a:pt x="0" y="654074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68041" y="1257796"/>
            <a:ext cx="492524" cy="49252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37432" y="1933290"/>
            <a:ext cx="9107805" cy="654685"/>
          </a:xfrm>
          <a:custGeom>
            <a:avLst/>
            <a:gdLst/>
            <a:ahLst/>
            <a:cxnLst/>
            <a:rect l="l" t="t" r="r" b="b"/>
            <a:pathLst>
              <a:path w="9107805" h="654685">
                <a:moveTo>
                  <a:pt x="0" y="0"/>
                </a:moveTo>
                <a:lnTo>
                  <a:pt x="9107493" y="0"/>
                </a:lnTo>
                <a:lnTo>
                  <a:pt x="9107493" y="654072"/>
                </a:lnTo>
                <a:lnTo>
                  <a:pt x="0" y="654072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68041" y="1982228"/>
            <a:ext cx="492524" cy="4925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24068" y="2697647"/>
            <a:ext cx="9119235" cy="654685"/>
          </a:xfrm>
          <a:custGeom>
            <a:avLst/>
            <a:gdLst/>
            <a:ahLst/>
            <a:cxnLst/>
            <a:rect l="l" t="t" r="r" b="b"/>
            <a:pathLst>
              <a:path w="9119235" h="654685">
                <a:moveTo>
                  <a:pt x="0" y="0"/>
                </a:moveTo>
                <a:lnTo>
                  <a:pt x="9118921" y="0"/>
                </a:lnTo>
                <a:lnTo>
                  <a:pt x="9118921" y="654074"/>
                </a:lnTo>
                <a:lnTo>
                  <a:pt x="0" y="654074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66104" y="2778423"/>
            <a:ext cx="492524" cy="49252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24069" y="3476573"/>
            <a:ext cx="9119235" cy="654685"/>
          </a:xfrm>
          <a:custGeom>
            <a:avLst/>
            <a:gdLst/>
            <a:ahLst/>
            <a:cxnLst/>
            <a:rect l="l" t="t" r="r" b="b"/>
            <a:pathLst>
              <a:path w="9119235" h="654685">
                <a:moveTo>
                  <a:pt x="0" y="0"/>
                </a:moveTo>
                <a:lnTo>
                  <a:pt x="9118921" y="0"/>
                </a:lnTo>
                <a:lnTo>
                  <a:pt x="9118921" y="654074"/>
                </a:lnTo>
                <a:lnTo>
                  <a:pt x="0" y="654074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66105" y="3537173"/>
            <a:ext cx="492524" cy="49252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37432" y="4255498"/>
            <a:ext cx="9119235" cy="654685"/>
          </a:xfrm>
          <a:custGeom>
            <a:avLst/>
            <a:gdLst/>
            <a:ahLst/>
            <a:cxnLst/>
            <a:rect l="l" t="t" r="r" b="b"/>
            <a:pathLst>
              <a:path w="9119235" h="654685">
                <a:moveTo>
                  <a:pt x="0" y="0"/>
                </a:moveTo>
                <a:lnTo>
                  <a:pt x="9118921" y="0"/>
                </a:lnTo>
                <a:lnTo>
                  <a:pt x="9118921" y="654074"/>
                </a:lnTo>
                <a:lnTo>
                  <a:pt x="0" y="654074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68041" y="4352993"/>
            <a:ext cx="492524" cy="49252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24069" y="5034423"/>
            <a:ext cx="9119235" cy="654685"/>
          </a:xfrm>
          <a:custGeom>
            <a:avLst/>
            <a:gdLst/>
            <a:ahLst/>
            <a:cxnLst/>
            <a:rect l="l" t="t" r="r" b="b"/>
            <a:pathLst>
              <a:path w="9119235" h="654685">
                <a:moveTo>
                  <a:pt x="0" y="0"/>
                </a:moveTo>
                <a:lnTo>
                  <a:pt x="9118921" y="0"/>
                </a:lnTo>
                <a:lnTo>
                  <a:pt x="9118921" y="654073"/>
                </a:lnTo>
                <a:lnTo>
                  <a:pt x="0" y="654073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824068" y="1353820"/>
            <a:ext cx="9615332" cy="41083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19175">
              <a:lnSpc>
                <a:spcPct val="100000"/>
              </a:lnSpc>
              <a:spcBef>
                <a:spcPts val="100"/>
              </a:spcBef>
            </a:pPr>
            <a:r>
              <a:rPr lang="zh-CN" altLang="en-US" sz="16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德国某企业售后服务平台解决方案咨询服务公司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 marL="1019175">
              <a:lnSpc>
                <a:spcPct val="100000"/>
              </a:lnSpc>
              <a:spcBef>
                <a:spcPts val="100"/>
              </a:spcBef>
            </a:pPr>
            <a:endParaRPr lang="en-US" altLang="zh-CN" sz="1600" b="1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 marL="1019175">
              <a:lnSpc>
                <a:spcPct val="100000"/>
              </a:lnSpc>
              <a:spcBef>
                <a:spcPts val="100"/>
              </a:spcBef>
            </a:pPr>
            <a:endParaRPr lang="en-US" altLang="zh-CN" sz="1600" b="1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 marL="1019175">
              <a:lnSpc>
                <a:spcPct val="100000"/>
              </a:lnSpc>
              <a:spcBef>
                <a:spcPts val="100"/>
              </a:spcBef>
            </a:pPr>
            <a:r>
              <a:rPr lang="zh-CN" altLang="en-US" sz="16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德国某国际物流公司数据管理岗</a:t>
            </a:r>
            <a:endParaRPr lang="en-US" altLang="zh-CN" sz="1600" b="1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 marL="1005205" marR="2009139" indent="13335">
              <a:lnSpc>
                <a:spcPts val="6020"/>
              </a:lnSpc>
              <a:spcBef>
                <a:spcPts val="840"/>
              </a:spcBef>
            </a:pPr>
            <a:r>
              <a:rPr lang="zh-CN" altLang="en-US" sz="16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国内某车辆及新能源汽车零部件研发与制造企业德国分公司</a:t>
            </a:r>
            <a:endParaRPr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 marL="1019175" marR="4257675" indent="-13970">
              <a:lnSpc>
                <a:spcPts val="6140"/>
              </a:lnSpc>
              <a:spcBef>
                <a:spcPts val="5"/>
              </a:spcBef>
            </a:pPr>
            <a:r>
              <a:rPr lang="zh-CN" altLang="en-US" sz="16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国内著名动力电池制造企业国际事业部</a:t>
            </a:r>
            <a:endParaRPr lang="en-US" sz="1600" b="1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 marL="1019175" marR="4257675" indent="-13970">
              <a:lnSpc>
                <a:spcPts val="6140"/>
              </a:lnSpc>
              <a:spcBef>
                <a:spcPts val="5"/>
              </a:spcBef>
            </a:pPr>
            <a:r>
              <a:rPr lang="zh-CN" altLang="en-US" sz="16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国内某新能源公司（国家重点高新技术企业）</a:t>
            </a:r>
            <a:endParaRPr lang="en-US" altLang="zh-CN" sz="1600" b="1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 marL="1019175" marR="4257675" indent="-13970">
              <a:lnSpc>
                <a:spcPts val="6140"/>
              </a:lnSpc>
              <a:spcBef>
                <a:spcPts val="5"/>
              </a:spcBef>
            </a:pPr>
            <a:r>
              <a:rPr lang="zh-CN" altLang="en-US" sz="16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中国某银行卢森堡分行</a:t>
            </a:r>
            <a:endParaRPr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966104" y="5129903"/>
            <a:ext cx="492524" cy="49252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16</a:t>
            </a:fld>
            <a:endParaRPr dirty="0"/>
          </a:p>
        </p:txBody>
      </p:sp>
      <p:sp>
        <p:nvSpPr>
          <p:cNvPr id="17" name="object 1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Master of Public Administration (MPA) </a:t>
            </a:r>
            <a:r>
              <a:rPr dirty="0"/>
              <a:t>| </a:t>
            </a:r>
            <a:r>
              <a:rPr spc="-5" dirty="0"/>
              <a:t>Master‘s Prep Course European Studies </a:t>
            </a:r>
            <a:r>
              <a:rPr dirty="0"/>
              <a:t>| </a:t>
            </a:r>
            <a:r>
              <a:rPr spc="-5" dirty="0"/>
              <a:t>China Office </a:t>
            </a:r>
            <a:r>
              <a:rPr dirty="0"/>
              <a:t>|</a:t>
            </a:r>
            <a:r>
              <a:rPr spc="100" dirty="0"/>
              <a:t> </a:t>
            </a:r>
            <a:r>
              <a:rPr spc="-5" dirty="0"/>
              <a:t>Intake</a:t>
            </a:r>
          </a:p>
        </p:txBody>
      </p:sp>
    </p:spTree>
    <p:extLst>
      <p:ext uri="{BB962C8B-B14F-4D97-AF65-F5344CB8AC3E}">
        <p14:creationId xmlns:p14="http://schemas.microsoft.com/office/powerpoint/2010/main" val="39509122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1299" y="379844"/>
            <a:ext cx="314007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400" spc="-5" dirty="0">
                <a:latin typeface="Arial"/>
                <a:cs typeface="Arial"/>
              </a:rPr>
              <a:t>2.</a:t>
            </a:r>
            <a:r>
              <a:rPr sz="2400" spc="-95" dirty="0">
                <a:latin typeface="Arial"/>
                <a:cs typeface="Arial"/>
              </a:rPr>
              <a:t> </a:t>
            </a:r>
            <a:r>
              <a:rPr sz="2400" dirty="0" err="1"/>
              <a:t>职业发展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服务</a:t>
            </a:r>
            <a:endParaRPr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93305" y="1456477"/>
            <a:ext cx="5925185" cy="2938145"/>
          </a:xfrm>
          <a:custGeom>
            <a:avLst/>
            <a:gdLst/>
            <a:ahLst/>
            <a:cxnLst/>
            <a:rect l="l" t="t" r="r" b="b"/>
            <a:pathLst>
              <a:path w="5925184" h="2938145">
                <a:moveTo>
                  <a:pt x="0" y="0"/>
                </a:moveTo>
                <a:lnTo>
                  <a:pt x="5925127" y="0"/>
                </a:lnTo>
                <a:lnTo>
                  <a:pt x="5925127" y="2937920"/>
                </a:lnTo>
                <a:lnTo>
                  <a:pt x="0" y="2937920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93305" y="1363726"/>
            <a:ext cx="5925185" cy="2960370"/>
          </a:xfrm>
          <a:prstGeom prst="rect">
            <a:avLst/>
          </a:prstGeom>
        </p:spPr>
        <p:txBody>
          <a:bodyPr vert="horz" wrap="square" lIns="0" tIns="125730" rIns="0" bIns="0" rtlCol="0">
            <a:spAutoFit/>
          </a:bodyPr>
          <a:lstStyle/>
          <a:p>
            <a:pPr marL="370205">
              <a:lnSpc>
                <a:spcPct val="100000"/>
              </a:lnSpc>
              <a:spcBef>
                <a:spcPts val="990"/>
              </a:spcBef>
            </a:pPr>
            <a:r>
              <a:rPr sz="2000" b="1" dirty="0">
                <a:latin typeface="微软雅黑"/>
                <a:cs typeface="微软雅黑"/>
              </a:rPr>
              <a:t>亚琛工大国际学院职业发展服务</a:t>
            </a:r>
            <a:endParaRPr sz="2000">
              <a:latin typeface="微软雅黑"/>
              <a:cs typeface="微软雅黑"/>
            </a:endParaRPr>
          </a:p>
          <a:p>
            <a:pPr marL="304165" indent="-212725">
              <a:lnSpc>
                <a:spcPct val="100000"/>
              </a:lnSpc>
              <a:spcBef>
                <a:spcPts val="710"/>
              </a:spcBef>
              <a:buClr>
                <a:srgbClr val="8EBAE5"/>
              </a:buClr>
              <a:buSzPct val="96875"/>
              <a:buFont typeface="Segoe UI Symbol"/>
              <a:buChar char="✓"/>
              <a:tabLst>
                <a:tab pos="304165" algn="l"/>
              </a:tabLst>
            </a:pPr>
            <a:r>
              <a:rPr sz="1600" dirty="0">
                <a:latin typeface="微软雅黑"/>
                <a:cs typeface="微软雅黑"/>
              </a:rPr>
              <a:t>职业发展咨询</a:t>
            </a:r>
            <a:endParaRPr sz="1600">
              <a:latin typeface="微软雅黑"/>
              <a:cs typeface="微软雅黑"/>
            </a:endParaRPr>
          </a:p>
          <a:p>
            <a:pPr marL="304165" indent="-212725">
              <a:lnSpc>
                <a:spcPct val="100000"/>
              </a:lnSpc>
              <a:spcBef>
                <a:spcPts val="865"/>
              </a:spcBef>
              <a:buClr>
                <a:srgbClr val="8EBAE5"/>
              </a:buClr>
              <a:buSzPct val="96875"/>
              <a:buFont typeface="Segoe UI Symbol"/>
              <a:buChar char="✓"/>
              <a:tabLst>
                <a:tab pos="304165" algn="l"/>
              </a:tabLst>
            </a:pPr>
            <a:r>
              <a:rPr sz="1600" dirty="0">
                <a:latin typeface="微软雅黑"/>
                <a:cs typeface="微软雅黑"/>
              </a:rPr>
              <a:t>参观访问</a:t>
            </a:r>
            <a:endParaRPr sz="1600">
              <a:latin typeface="微软雅黑"/>
              <a:cs typeface="微软雅黑"/>
            </a:endParaRPr>
          </a:p>
          <a:p>
            <a:pPr marL="304165" indent="-212725">
              <a:lnSpc>
                <a:spcPct val="100000"/>
              </a:lnSpc>
              <a:spcBef>
                <a:spcPts val="985"/>
              </a:spcBef>
              <a:buClr>
                <a:srgbClr val="8EBAE5"/>
              </a:buClr>
              <a:buSzPct val="96875"/>
              <a:buFont typeface="Segoe UI Symbol"/>
              <a:buChar char="✓"/>
              <a:tabLst>
                <a:tab pos="304165" algn="l"/>
              </a:tabLst>
            </a:pPr>
            <a:r>
              <a:rPr sz="1600" dirty="0">
                <a:latin typeface="微软雅黑"/>
                <a:cs typeface="微软雅黑"/>
              </a:rPr>
              <a:t>在线职业发展平台</a:t>
            </a:r>
            <a:endParaRPr sz="1600">
              <a:latin typeface="微软雅黑"/>
              <a:cs typeface="微软雅黑"/>
            </a:endParaRPr>
          </a:p>
          <a:p>
            <a:pPr marL="304165" indent="-212725">
              <a:lnSpc>
                <a:spcPct val="100000"/>
              </a:lnSpc>
              <a:spcBef>
                <a:spcPts val="985"/>
              </a:spcBef>
              <a:buClr>
                <a:srgbClr val="8EBAE5"/>
              </a:buClr>
              <a:buSzPct val="96875"/>
              <a:buFont typeface="Segoe UI Symbol"/>
              <a:buChar char="✓"/>
              <a:tabLst>
                <a:tab pos="304165" algn="l"/>
              </a:tabLst>
            </a:pPr>
            <a:r>
              <a:rPr sz="1600" dirty="0">
                <a:latin typeface="微软雅黑"/>
                <a:cs typeface="微软雅黑"/>
              </a:rPr>
              <a:t>求职技巧</a:t>
            </a:r>
            <a:endParaRPr sz="1600">
              <a:latin typeface="微软雅黑"/>
              <a:cs typeface="微软雅黑"/>
            </a:endParaRPr>
          </a:p>
          <a:p>
            <a:pPr marL="304165" indent="-212725">
              <a:lnSpc>
                <a:spcPct val="100000"/>
              </a:lnSpc>
              <a:spcBef>
                <a:spcPts val="980"/>
              </a:spcBef>
              <a:buClr>
                <a:srgbClr val="8EBAE5"/>
              </a:buClr>
              <a:buSzPct val="96875"/>
              <a:buFont typeface="Segoe UI Symbol"/>
              <a:buChar char="✓"/>
              <a:tabLst>
                <a:tab pos="304165" algn="l"/>
              </a:tabLst>
            </a:pPr>
            <a:r>
              <a:rPr sz="1600" dirty="0">
                <a:latin typeface="微软雅黑"/>
                <a:cs typeface="微软雅黑"/>
              </a:rPr>
              <a:t>企业引荐</a:t>
            </a:r>
            <a:endParaRPr sz="1600">
              <a:latin typeface="微软雅黑"/>
              <a:cs typeface="微软雅黑"/>
            </a:endParaRPr>
          </a:p>
          <a:p>
            <a:pPr marL="304165" indent="-212725">
              <a:lnSpc>
                <a:spcPct val="100000"/>
              </a:lnSpc>
              <a:spcBef>
                <a:spcPts val="985"/>
              </a:spcBef>
              <a:buClr>
                <a:srgbClr val="8EBAE5"/>
              </a:buClr>
              <a:buSzPct val="96875"/>
              <a:buFont typeface="Segoe UI Symbol"/>
              <a:buChar char="✓"/>
              <a:tabLst>
                <a:tab pos="304165" algn="l"/>
              </a:tabLst>
            </a:pPr>
            <a:r>
              <a:rPr sz="1600" dirty="0">
                <a:latin typeface="微软雅黑"/>
                <a:cs typeface="微软雅黑"/>
              </a:rPr>
              <a:t>招聘活动</a:t>
            </a:r>
            <a:endParaRPr sz="1600">
              <a:latin typeface="微软雅黑"/>
              <a:cs typeface="微软雅黑"/>
            </a:endParaRPr>
          </a:p>
          <a:p>
            <a:pPr marL="304165" indent="-212725">
              <a:lnSpc>
                <a:spcPct val="100000"/>
              </a:lnSpc>
              <a:spcBef>
                <a:spcPts val="865"/>
              </a:spcBef>
              <a:buClr>
                <a:srgbClr val="8EBAE5"/>
              </a:buClr>
              <a:buSzPct val="96875"/>
              <a:buFont typeface="Segoe UI Symbol"/>
              <a:buChar char="✓"/>
              <a:tabLst>
                <a:tab pos="304165" algn="l"/>
              </a:tabLst>
            </a:pPr>
            <a:r>
              <a:rPr sz="1600" dirty="0">
                <a:latin typeface="微软雅黑"/>
                <a:cs typeface="微软雅黑"/>
              </a:rPr>
              <a:t>与合作企业开展工作营等活动</a:t>
            </a:r>
            <a:endParaRPr sz="1600">
              <a:latin typeface="微软雅黑"/>
              <a:cs typeface="微软雅黑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93305" y="4709146"/>
            <a:ext cx="5934710" cy="379095"/>
          </a:xfrm>
          <a:prstGeom prst="rect">
            <a:avLst/>
          </a:prstGeom>
          <a:solidFill>
            <a:srgbClr val="8EBAE5"/>
          </a:solidFill>
        </p:spPr>
        <p:txBody>
          <a:bodyPr vert="horz" wrap="square" lIns="0" tIns="38735" rIns="0" bIns="0" rtlCol="0">
            <a:spAutoFit/>
          </a:bodyPr>
          <a:lstStyle/>
          <a:p>
            <a:pPr marL="795020">
              <a:lnSpc>
                <a:spcPct val="100000"/>
              </a:lnSpc>
              <a:spcBef>
                <a:spcPts val="305"/>
              </a:spcBef>
            </a:pPr>
            <a:r>
              <a:rPr sz="1800" dirty="0">
                <a:solidFill>
                  <a:srgbClr val="FFFFFF"/>
                </a:solidFill>
                <a:latin typeface="微软雅黑"/>
                <a:cs typeface="微软雅黑"/>
              </a:rPr>
              <a:t>提供求职申请材料准</a:t>
            </a:r>
            <a:r>
              <a:rPr sz="1800" spc="-5" dirty="0">
                <a:solidFill>
                  <a:srgbClr val="FFFFFF"/>
                </a:solidFill>
                <a:latin typeface="微软雅黑"/>
                <a:cs typeface="微软雅黑"/>
              </a:rPr>
              <a:t>备</a:t>
            </a:r>
            <a:r>
              <a:rPr sz="1800" dirty="0">
                <a:solidFill>
                  <a:srgbClr val="FFFFFF"/>
                </a:solidFill>
                <a:latin typeface="微软雅黑"/>
                <a:cs typeface="微软雅黑"/>
              </a:rPr>
              <a:t>、实习、论文等支持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83999" y="1103678"/>
            <a:ext cx="705600" cy="7055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968746" y="1456477"/>
            <a:ext cx="4851128" cy="36317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17</a:t>
            </a:fld>
            <a:endParaRPr dirty="0"/>
          </a:p>
        </p:txBody>
      </p:sp>
      <p:sp>
        <p:nvSpPr>
          <p:cNvPr id="9" name="object 9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Master of Public Administration (MPA) </a:t>
            </a:r>
            <a:r>
              <a:rPr dirty="0"/>
              <a:t>| </a:t>
            </a:r>
            <a:r>
              <a:rPr spc="-5" dirty="0"/>
              <a:t>Master‘s Prep Course European Studies </a:t>
            </a:r>
            <a:r>
              <a:rPr dirty="0"/>
              <a:t>| </a:t>
            </a:r>
            <a:r>
              <a:rPr spc="-5" dirty="0"/>
              <a:t>China Office </a:t>
            </a:r>
            <a:r>
              <a:rPr dirty="0"/>
              <a:t>|</a:t>
            </a:r>
            <a:r>
              <a:rPr spc="100" dirty="0"/>
              <a:t> </a:t>
            </a:r>
            <a:r>
              <a:rPr spc="-5" dirty="0"/>
              <a:t>Intake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1299" y="381000"/>
            <a:ext cx="4540250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400" spc="-5" dirty="0">
                <a:latin typeface="Arial"/>
                <a:cs typeface="Arial"/>
              </a:rPr>
              <a:t>3</a:t>
            </a:r>
            <a:r>
              <a:rPr sz="2400" spc="-5" dirty="0">
                <a:latin typeface="Arial"/>
                <a:cs typeface="Arial"/>
              </a:rPr>
              <a:t>.</a:t>
            </a:r>
            <a:r>
              <a:rPr sz="2400" spc="-95" dirty="0">
                <a:latin typeface="Arial"/>
                <a:cs typeface="Arial"/>
              </a:rPr>
              <a:t> </a:t>
            </a:r>
            <a:r>
              <a:rPr sz="2400" dirty="0"/>
              <a:t>欧洲研究硕士预备课程</a:t>
            </a:r>
          </a:p>
        </p:txBody>
      </p:sp>
      <p:sp>
        <p:nvSpPr>
          <p:cNvPr id="3" name="object 3"/>
          <p:cNvSpPr/>
          <p:nvPr/>
        </p:nvSpPr>
        <p:spPr>
          <a:xfrm>
            <a:off x="841224" y="3802508"/>
            <a:ext cx="11026775" cy="1984375"/>
          </a:xfrm>
          <a:custGeom>
            <a:avLst/>
            <a:gdLst/>
            <a:ahLst/>
            <a:cxnLst/>
            <a:rect l="l" t="t" r="r" b="b"/>
            <a:pathLst>
              <a:path w="11026775" h="1984375">
                <a:moveTo>
                  <a:pt x="0" y="0"/>
                </a:moveTo>
                <a:lnTo>
                  <a:pt x="11026560" y="0"/>
                </a:lnTo>
                <a:lnTo>
                  <a:pt x="11026560" y="1983812"/>
                </a:lnTo>
                <a:lnTo>
                  <a:pt x="0" y="1983812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41440" y="3756405"/>
            <a:ext cx="11026775" cy="1978660"/>
          </a:xfrm>
          <a:prstGeom prst="rect">
            <a:avLst/>
          </a:prstGeom>
        </p:spPr>
        <p:txBody>
          <a:bodyPr vert="horz" wrap="square" lIns="0" tIns="186690" rIns="0" bIns="0" rtlCol="0">
            <a:spAutoFit/>
          </a:bodyPr>
          <a:lstStyle/>
          <a:p>
            <a:pPr marL="370205">
              <a:lnSpc>
                <a:spcPct val="100000"/>
              </a:lnSpc>
              <a:spcBef>
                <a:spcPts val="1470"/>
              </a:spcBef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参加硕士预备课程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 marL="377190" indent="-285750">
              <a:lnSpc>
                <a:spcPct val="100000"/>
              </a:lnSpc>
              <a:spcBef>
                <a:spcPts val="1095"/>
              </a:spcBef>
              <a:buFont typeface="Arial"/>
              <a:buChar char="•"/>
              <a:tabLst>
                <a:tab pos="376555" algn="l"/>
                <a:tab pos="377190" algn="l"/>
              </a:tabLst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更新欧盟及其政治体系的相关知识</a:t>
            </a:r>
          </a:p>
          <a:p>
            <a:pPr marL="377190" indent="-285750">
              <a:lnSpc>
                <a:spcPct val="100000"/>
              </a:lnSpc>
              <a:spcBef>
                <a:spcPts val="890"/>
              </a:spcBef>
              <a:buFont typeface="Arial"/>
              <a:buChar char="•"/>
              <a:tabLst>
                <a:tab pos="376555" algn="l"/>
                <a:tab pos="377190" algn="l"/>
              </a:tabLst>
            </a:pPr>
            <a:r>
              <a:rPr sz="1600" dirty="0" err="1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提升英语技能，学习有关欧洲的专业术语</a:t>
            </a:r>
            <a:endParaRPr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 marL="377190" indent="-285750">
              <a:lnSpc>
                <a:spcPct val="100000"/>
              </a:lnSpc>
              <a:spcBef>
                <a:spcPts val="960"/>
              </a:spcBef>
              <a:buFont typeface="Arial"/>
              <a:buChar char="•"/>
              <a:tabLst>
                <a:tab pos="376555" algn="l"/>
                <a:tab pos="377190" algn="l"/>
              </a:tabLst>
            </a:pPr>
            <a:r>
              <a:rPr sz="1600" dirty="0">
                <a:latin typeface="微软雅黑"/>
                <a:cs typeface="微软雅黑"/>
              </a:rPr>
              <a:t>了解亚琛工大及其教学标准</a:t>
            </a:r>
          </a:p>
          <a:p>
            <a:pPr marL="377190" indent="-285750">
              <a:lnSpc>
                <a:spcPct val="100000"/>
              </a:lnSpc>
              <a:spcBef>
                <a:spcPts val="980"/>
              </a:spcBef>
              <a:buFont typeface="Arial"/>
              <a:buChar char="•"/>
              <a:tabLst>
                <a:tab pos="376555" algn="l"/>
                <a:tab pos="377190" algn="l"/>
              </a:tabLst>
            </a:pPr>
            <a:r>
              <a:rPr sz="1600" dirty="0">
                <a:latin typeface="微软雅黑"/>
                <a:cs typeface="微软雅黑"/>
              </a:rPr>
              <a:t>获得预备课程前、中、后全程在学习与行政管理方面的支持</a:t>
            </a:r>
          </a:p>
        </p:txBody>
      </p:sp>
      <p:sp>
        <p:nvSpPr>
          <p:cNvPr id="5" name="object 5"/>
          <p:cNvSpPr/>
          <p:nvPr/>
        </p:nvSpPr>
        <p:spPr>
          <a:xfrm>
            <a:off x="382689" y="1037752"/>
            <a:ext cx="11485310" cy="250518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30814" y="3621217"/>
            <a:ext cx="705599" cy="7055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18</a:t>
            </a:fld>
            <a:endParaRPr dirty="0"/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Master of Public Administration (MPA) </a:t>
            </a:r>
            <a:r>
              <a:rPr dirty="0"/>
              <a:t>| </a:t>
            </a:r>
            <a:r>
              <a:rPr spc="-5" dirty="0"/>
              <a:t>Master‘s Prep Course European Studies </a:t>
            </a:r>
            <a:r>
              <a:rPr dirty="0"/>
              <a:t>| </a:t>
            </a:r>
            <a:r>
              <a:rPr spc="-5" dirty="0"/>
              <a:t>China Office </a:t>
            </a:r>
            <a:r>
              <a:rPr dirty="0"/>
              <a:t>|</a:t>
            </a:r>
            <a:r>
              <a:rPr spc="100" dirty="0"/>
              <a:t> </a:t>
            </a:r>
            <a:r>
              <a:rPr spc="-5" dirty="0"/>
              <a:t>Intake</a:t>
            </a:r>
          </a:p>
        </p:txBody>
      </p:sp>
      <p:sp>
        <p:nvSpPr>
          <p:cNvPr id="9" name="矩形 8"/>
          <p:cNvSpPr/>
          <p:nvPr/>
        </p:nvSpPr>
        <p:spPr>
          <a:xfrm>
            <a:off x="6949136" y="4326816"/>
            <a:ext cx="3642664" cy="12464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713105" indent="-342900">
              <a:lnSpc>
                <a:spcPct val="100000"/>
              </a:lnSpc>
              <a:spcBef>
                <a:spcPts val="1470"/>
              </a:spcBef>
              <a:buFont typeface="Wingdings" panose="05000000000000000000" pitchFamily="2" charset="2"/>
              <a:buChar char="Ø"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硕士预备课程费用：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5500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欧元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charset="-122"/>
            </a:endParaRPr>
          </a:p>
          <a:p>
            <a:pPr marL="713105" indent="-342900">
              <a:lnSpc>
                <a:spcPct val="100000"/>
              </a:lnSpc>
              <a:spcBef>
                <a:spcPts val="1470"/>
              </a:spcBef>
              <a:buFont typeface="Wingdings" panose="05000000000000000000" pitchFamily="2" charset="2"/>
              <a:buChar char="Ø"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学习方式：亚琛工大线上平台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charset="-122"/>
            </a:endParaRPr>
          </a:p>
          <a:p>
            <a:pPr marL="713105" indent="-342900">
              <a:lnSpc>
                <a:spcPct val="100000"/>
              </a:lnSpc>
              <a:spcBef>
                <a:spcPts val="1470"/>
              </a:spcBef>
              <a:buFont typeface="Wingdings" panose="05000000000000000000" pitchFamily="2" charset="2"/>
              <a:buChar char="Ø"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学习时间：每年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3-7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月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文本框 70"/>
          <p:cNvSpPr txBox="1"/>
          <p:nvPr/>
        </p:nvSpPr>
        <p:spPr>
          <a:xfrm>
            <a:off x="685800" y="1524000"/>
            <a:ext cx="109728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公共管理类本硕连读项目中亚琛工业大学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6</a:t>
            </a:r>
            <a:r>
              <a:rPr kumimoji="0" lang="zh-CN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门重要基础课程情况：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1</a:t>
            </a:r>
            <a:r>
              <a:rPr kumimoji="0" lang="zh-CN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）课程设置：</a:t>
            </a:r>
            <a:r>
              <a:rPr kumimoji="0" lang="zh-CN" altLang="zh-CN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微观经济学、宏观经济与国际关系、欧盟政治体系基础、发音与流利度练习、辩论与演讲、科研写作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2</a:t>
            </a:r>
            <a:r>
              <a:rPr kumimoji="0" lang="zh-CN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）授课方式：线上讲授课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+</a:t>
            </a:r>
            <a:r>
              <a:rPr kumimoji="0" lang="zh-CN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辅导课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+</a:t>
            </a:r>
            <a:r>
              <a:rPr kumimoji="0" lang="zh-CN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练习课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3</a:t>
            </a:r>
            <a:r>
              <a:rPr kumimoji="0" lang="zh-CN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）授课语言：英语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4</a:t>
            </a:r>
            <a:r>
              <a:rPr kumimoji="0" lang="zh-CN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）教学平台：亚琛工大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Moodle</a:t>
            </a:r>
            <a:r>
              <a:rPr kumimoji="0" lang="zh-CN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学习平台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5</a:t>
            </a:r>
            <a:r>
              <a:rPr kumimoji="0" lang="zh-CN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）课程时间：每年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3</a:t>
            </a:r>
            <a:r>
              <a:rPr kumimoji="0" lang="zh-CN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月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-7</a:t>
            </a:r>
            <a:r>
              <a:rPr kumimoji="0" lang="zh-CN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月，每年循环开课；在大二至大四期间完成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6</a:t>
            </a:r>
            <a:r>
              <a:rPr kumimoji="0" lang="zh-CN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门课程，可反复修习，每门课最多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3</a:t>
            </a:r>
            <a:r>
              <a:rPr kumimoji="0" lang="zh-CN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次考试机会。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成功完成课程并通过考试的学生将获得亚琛工大约</a:t>
            </a: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10</a:t>
            </a:r>
            <a:r>
              <a:rPr kumimoji="0" lang="zh-CN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个学分及课程证书，该学分符合欧洲学分转换系统（</a:t>
            </a: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ECTS</a:t>
            </a:r>
            <a:r>
              <a:rPr kumimoji="0" lang="zh-CN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）标准。</a:t>
            </a:r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20C14252-DE88-4B3B-9B2A-3BB6788F4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299" y="381000"/>
            <a:ext cx="11449400" cy="369332"/>
          </a:xfrm>
        </p:spPr>
        <p:txBody>
          <a:bodyPr/>
          <a:lstStyle/>
          <a:p>
            <a:r>
              <a:rPr lang="en-US" altLang="zh-CN" sz="2400" spc="-5" dirty="0">
                <a:latin typeface="Arial"/>
                <a:cs typeface="Arial"/>
              </a:rPr>
              <a:t>3.</a:t>
            </a:r>
            <a:r>
              <a:rPr lang="zh-CN" altLang="en-US" sz="2400" spc="-95" dirty="0">
                <a:latin typeface="Arial"/>
                <a:cs typeface="Arial"/>
              </a:rPr>
              <a:t> 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欧洲研究硕士预备课程</a:t>
            </a:r>
          </a:p>
        </p:txBody>
      </p:sp>
    </p:spTree>
    <p:extLst>
      <p:ext uri="{BB962C8B-B14F-4D97-AF65-F5344CB8AC3E}">
        <p14:creationId xmlns:p14="http://schemas.microsoft.com/office/powerpoint/2010/main" val="21240649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1298" y="381000"/>
            <a:ext cx="5267501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400" spc="-5" dirty="0">
                <a:latin typeface="Arial"/>
                <a:cs typeface="Arial"/>
              </a:rPr>
              <a:t>3</a:t>
            </a:r>
            <a:r>
              <a:rPr sz="2400" spc="-5" dirty="0">
                <a:latin typeface="Arial"/>
                <a:cs typeface="Arial"/>
              </a:rPr>
              <a:t>.</a:t>
            </a:r>
            <a:r>
              <a:rPr sz="2400" spc="-95" dirty="0">
                <a:latin typeface="Arial"/>
                <a:cs typeface="Arial"/>
              </a:rPr>
              <a:t> </a:t>
            </a:r>
            <a:r>
              <a:rPr sz="2400" dirty="0"/>
              <a:t>欧洲研究硕士预备课程</a:t>
            </a:r>
          </a:p>
        </p:txBody>
      </p:sp>
      <p:sp>
        <p:nvSpPr>
          <p:cNvPr id="3" name="object 3"/>
          <p:cNvSpPr/>
          <p:nvPr/>
        </p:nvSpPr>
        <p:spPr>
          <a:xfrm>
            <a:off x="1374786" y="1152000"/>
            <a:ext cx="9505950" cy="4770755"/>
          </a:xfrm>
          <a:custGeom>
            <a:avLst/>
            <a:gdLst/>
            <a:ahLst/>
            <a:cxnLst/>
            <a:rect l="l" t="t" r="r" b="b"/>
            <a:pathLst>
              <a:path w="9505950" h="4770755">
                <a:moveTo>
                  <a:pt x="0" y="0"/>
                </a:moveTo>
                <a:lnTo>
                  <a:pt x="9505930" y="0"/>
                </a:lnTo>
                <a:lnTo>
                  <a:pt x="9505930" y="4770536"/>
                </a:lnTo>
                <a:lnTo>
                  <a:pt x="0" y="4770536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907222" y="1397508"/>
            <a:ext cx="8849360" cy="420012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latin typeface="微软雅黑"/>
                <a:cs typeface="微软雅黑"/>
              </a:rPr>
              <a:t>英语练习——语言及软技能提升</a:t>
            </a:r>
            <a:endParaRPr sz="2000" dirty="0">
              <a:latin typeface="微软雅黑"/>
              <a:cs typeface="微软雅黑"/>
            </a:endParaRPr>
          </a:p>
          <a:p>
            <a:pPr marL="15875">
              <a:lnSpc>
                <a:spcPct val="100000"/>
              </a:lnSpc>
              <a:spcBef>
                <a:spcPts val="1620"/>
              </a:spcBef>
            </a:pPr>
            <a:r>
              <a:rPr sz="1600" b="1" dirty="0">
                <a:latin typeface="微软雅黑"/>
                <a:cs typeface="微软雅黑"/>
              </a:rPr>
              <a:t>课程内容</a:t>
            </a:r>
            <a:endParaRPr sz="1600" dirty="0">
              <a:latin typeface="微软雅黑"/>
              <a:cs typeface="微软雅黑"/>
            </a:endParaRPr>
          </a:p>
          <a:p>
            <a:pPr marL="301625" indent="-285750">
              <a:lnSpc>
                <a:spcPct val="100000"/>
              </a:lnSpc>
              <a:spcBef>
                <a:spcPts val="580"/>
              </a:spcBef>
              <a:buFont typeface="Arial"/>
              <a:buChar char="•"/>
              <a:tabLst>
                <a:tab pos="301625" algn="l"/>
                <a:tab pos="302260" algn="l"/>
              </a:tabLst>
            </a:pPr>
            <a:r>
              <a:rPr sz="1600" dirty="0">
                <a:latin typeface="微软雅黑"/>
                <a:cs typeface="微软雅黑"/>
              </a:rPr>
              <a:t>小组练习英语口语、讨论以及英文写作，话题包括欧洲社会、政治和文化</a:t>
            </a:r>
          </a:p>
          <a:p>
            <a:pPr marL="301625" indent="-285750">
              <a:lnSpc>
                <a:spcPct val="100000"/>
              </a:lnSpc>
              <a:spcBef>
                <a:spcPts val="575"/>
              </a:spcBef>
              <a:buFont typeface="Arial"/>
              <a:buChar char="•"/>
              <a:tabLst>
                <a:tab pos="301625" algn="l"/>
                <a:tab pos="302260" algn="l"/>
              </a:tabLst>
            </a:pPr>
            <a:r>
              <a:rPr sz="1600" dirty="0">
                <a:latin typeface="微软雅黑"/>
                <a:cs typeface="微软雅黑"/>
              </a:rPr>
              <a:t>改进英语发音和流利度，让英语交流更自如、自信</a:t>
            </a:r>
          </a:p>
          <a:p>
            <a:pPr marL="301625" indent="-285750">
              <a:lnSpc>
                <a:spcPct val="100000"/>
              </a:lnSpc>
              <a:spcBef>
                <a:spcPts val="695"/>
              </a:spcBef>
              <a:buFont typeface="Arial"/>
              <a:buChar char="•"/>
              <a:tabLst>
                <a:tab pos="301625" algn="l"/>
                <a:tab pos="302260" algn="l"/>
              </a:tabLst>
            </a:pPr>
            <a:r>
              <a:rPr sz="1600" dirty="0">
                <a:latin typeface="微软雅黑"/>
                <a:cs typeface="微软雅黑"/>
              </a:rPr>
              <a:t>学习</a:t>
            </a:r>
            <a:r>
              <a:rPr sz="1600" spc="-50" dirty="0">
                <a:latin typeface="微软雅黑"/>
                <a:cs typeface="微软雅黑"/>
              </a:rPr>
              <a:t>MPA</a:t>
            </a:r>
            <a:r>
              <a:rPr sz="1600" dirty="0">
                <a:latin typeface="微软雅黑"/>
                <a:cs typeface="微软雅黑"/>
              </a:rPr>
              <a:t>课程专业词汇</a:t>
            </a:r>
          </a:p>
          <a:p>
            <a:pPr marL="301625" indent="-285750">
              <a:lnSpc>
                <a:spcPct val="100000"/>
              </a:lnSpc>
              <a:spcBef>
                <a:spcPts val="575"/>
              </a:spcBef>
              <a:buFont typeface="Arial"/>
              <a:buChar char="•"/>
              <a:tabLst>
                <a:tab pos="301625" algn="l"/>
                <a:tab pos="302260" algn="l"/>
              </a:tabLst>
            </a:pPr>
            <a:r>
              <a:rPr sz="1600" dirty="0">
                <a:latin typeface="微软雅黑"/>
                <a:cs typeface="微软雅黑"/>
              </a:rPr>
              <a:t>学习模式：文本阅读+线上互动讨论课</a:t>
            </a:r>
          </a:p>
          <a:p>
            <a:pPr>
              <a:lnSpc>
                <a:spcPct val="100000"/>
              </a:lnSpc>
              <a:spcBef>
                <a:spcPts val="25"/>
              </a:spcBef>
              <a:buFont typeface="Arial"/>
              <a:buChar char="•"/>
            </a:pPr>
            <a:endParaRPr sz="2650" dirty="0">
              <a:latin typeface="Times New Roman"/>
              <a:cs typeface="Times New Roman"/>
            </a:endParaRPr>
          </a:p>
          <a:p>
            <a:pPr marL="15875">
              <a:lnSpc>
                <a:spcPct val="100000"/>
              </a:lnSpc>
            </a:pPr>
            <a:r>
              <a:rPr sz="1600" b="1" dirty="0">
                <a:latin typeface="微软雅黑"/>
                <a:cs typeface="微软雅黑"/>
              </a:rPr>
              <a:t>授课老师</a:t>
            </a:r>
            <a:r>
              <a:rPr sz="1600" b="1" spc="465" dirty="0">
                <a:latin typeface="微软雅黑"/>
                <a:cs typeface="微软雅黑"/>
              </a:rPr>
              <a:t> </a:t>
            </a:r>
            <a:r>
              <a:rPr sz="1600" dirty="0">
                <a:latin typeface="微软雅黑"/>
                <a:cs typeface="微软雅黑"/>
              </a:rPr>
              <a:t>亚琛工大语言中心</a:t>
            </a:r>
            <a:r>
              <a:rPr sz="1600" spc="-5" dirty="0">
                <a:latin typeface="微软雅黑"/>
                <a:cs typeface="微软雅黑"/>
              </a:rPr>
              <a:t>Breanna</a:t>
            </a:r>
            <a:r>
              <a:rPr sz="1600" dirty="0">
                <a:latin typeface="微软雅黑"/>
                <a:cs typeface="微软雅黑"/>
              </a:rPr>
              <a:t> </a:t>
            </a:r>
            <a:r>
              <a:rPr sz="1600" spc="-5" dirty="0">
                <a:latin typeface="微软雅黑"/>
                <a:cs typeface="微软雅黑"/>
              </a:rPr>
              <a:t>Alexander</a:t>
            </a:r>
            <a:endParaRPr sz="1600" dirty="0">
              <a:latin typeface="微软雅黑"/>
              <a:cs typeface="微软雅黑"/>
            </a:endParaRPr>
          </a:p>
          <a:p>
            <a:pPr marL="301625" marR="5080" indent="-285750">
              <a:lnSpc>
                <a:spcPct val="105000"/>
              </a:lnSpc>
              <a:spcBef>
                <a:spcPts val="480"/>
              </a:spcBef>
              <a:buFont typeface="Arial"/>
              <a:buChar char="•"/>
              <a:tabLst>
                <a:tab pos="301625" algn="l"/>
                <a:tab pos="302260" algn="l"/>
              </a:tabLst>
            </a:pPr>
            <a:r>
              <a:rPr sz="1600" dirty="0">
                <a:latin typeface="微软雅黑"/>
                <a:cs typeface="微软雅黑"/>
              </a:rPr>
              <a:t>美国俄亥俄州肯特大学广告与新闻专业本科学位，台湾静宜大学语言学（即社会语言学、跨文化 交流和双语研究）硕士学位</a:t>
            </a:r>
          </a:p>
          <a:p>
            <a:pPr marL="301625" indent="-285750">
              <a:lnSpc>
                <a:spcPts val="1910"/>
              </a:lnSpc>
              <a:spcBef>
                <a:spcPts val="575"/>
              </a:spcBef>
              <a:buFont typeface="Arial"/>
              <a:buChar char="•"/>
              <a:tabLst>
                <a:tab pos="301625" algn="l"/>
                <a:tab pos="302260" algn="l"/>
              </a:tabLst>
            </a:pPr>
            <a:r>
              <a:rPr sz="1600" dirty="0">
                <a:latin typeface="微软雅黑"/>
                <a:cs typeface="微软雅黑"/>
              </a:rPr>
              <a:t>拥有丰富的英语教学经验，现专注于</a:t>
            </a:r>
            <a:r>
              <a:rPr sz="1600" spc="-5" dirty="0">
                <a:latin typeface="微软雅黑"/>
                <a:cs typeface="微软雅黑"/>
              </a:rPr>
              <a:t>EAP（</a:t>
            </a:r>
            <a:r>
              <a:rPr sz="1600" dirty="0">
                <a:latin typeface="微软雅黑"/>
                <a:cs typeface="微软雅黑"/>
              </a:rPr>
              <a:t>学术英语）教学；曾在台湾大叶大学国际语言中心、</a:t>
            </a:r>
          </a:p>
          <a:p>
            <a:pPr marL="301625">
              <a:lnSpc>
                <a:spcPts val="1910"/>
              </a:lnSpc>
            </a:pPr>
            <a:r>
              <a:rPr sz="1600" dirty="0">
                <a:solidFill>
                  <a:srgbClr val="C00000"/>
                </a:solidFill>
                <a:latin typeface="微软雅黑"/>
                <a:cs typeface="微软雅黑"/>
              </a:rPr>
              <a:t>柏林工业大学和波茨坦大学任教</a:t>
            </a:r>
          </a:p>
          <a:p>
            <a:pPr marL="301625" indent="-285750">
              <a:lnSpc>
                <a:spcPct val="100000"/>
              </a:lnSpc>
              <a:spcBef>
                <a:spcPts val="580"/>
              </a:spcBef>
              <a:buFont typeface="Arial"/>
              <a:buChar char="•"/>
              <a:tabLst>
                <a:tab pos="301625" algn="l"/>
                <a:tab pos="302260" algn="l"/>
              </a:tabLst>
            </a:pPr>
            <a:r>
              <a:rPr sz="1600" dirty="0">
                <a:latin typeface="微软雅黑"/>
                <a:cs typeface="微软雅黑"/>
              </a:rPr>
              <a:t>专长教学领域</a:t>
            </a:r>
            <a:r>
              <a:rPr sz="1600" spc="-5" dirty="0">
                <a:latin typeface="微软雅黑"/>
                <a:cs typeface="微软雅黑"/>
              </a:rPr>
              <a:t>：EAP，</a:t>
            </a:r>
            <a:r>
              <a:rPr sz="1600" dirty="0">
                <a:latin typeface="微软雅黑"/>
                <a:cs typeface="微软雅黑"/>
              </a:rPr>
              <a:t>托福，学术演讲，跨文化交流，口语与发音，英语对话等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20</a:t>
            </a:fld>
            <a:endParaRPr dirty="0"/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Master of Public Administration (MPA) </a:t>
            </a:r>
            <a:r>
              <a:rPr dirty="0"/>
              <a:t>| </a:t>
            </a:r>
            <a:r>
              <a:rPr spc="-5" dirty="0"/>
              <a:t>Master‘s Prep Course European Studies </a:t>
            </a:r>
            <a:r>
              <a:rPr dirty="0"/>
              <a:t>| </a:t>
            </a:r>
            <a:r>
              <a:rPr spc="-5" dirty="0"/>
              <a:t>China Office </a:t>
            </a:r>
            <a:r>
              <a:rPr dirty="0"/>
              <a:t>|</a:t>
            </a:r>
            <a:r>
              <a:rPr spc="100" dirty="0"/>
              <a:t> </a:t>
            </a:r>
            <a:r>
              <a:rPr spc="-5" dirty="0"/>
              <a:t>Intake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1298" y="381000"/>
            <a:ext cx="5648501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400" spc="-5" dirty="0">
                <a:latin typeface="Arial"/>
                <a:cs typeface="Arial"/>
              </a:rPr>
              <a:t>3</a:t>
            </a:r>
            <a:r>
              <a:rPr sz="2400" spc="-5" dirty="0">
                <a:latin typeface="Arial"/>
                <a:cs typeface="Arial"/>
              </a:rPr>
              <a:t>.</a:t>
            </a:r>
            <a:r>
              <a:rPr sz="2400" spc="-95" dirty="0">
                <a:latin typeface="Arial"/>
                <a:cs typeface="Arial"/>
              </a:rPr>
              <a:t> </a:t>
            </a:r>
            <a:r>
              <a:rPr sz="2400" dirty="0"/>
              <a:t>欧洲研究硕士预备课程</a:t>
            </a:r>
          </a:p>
        </p:txBody>
      </p:sp>
      <p:sp>
        <p:nvSpPr>
          <p:cNvPr id="3" name="object 3"/>
          <p:cNvSpPr/>
          <p:nvPr/>
        </p:nvSpPr>
        <p:spPr>
          <a:xfrm>
            <a:off x="1119191" y="951397"/>
            <a:ext cx="10017125" cy="4955540"/>
          </a:xfrm>
          <a:custGeom>
            <a:avLst/>
            <a:gdLst/>
            <a:ahLst/>
            <a:cxnLst/>
            <a:rect l="l" t="t" r="r" b="b"/>
            <a:pathLst>
              <a:path w="10017125" h="4955540">
                <a:moveTo>
                  <a:pt x="0" y="0"/>
                </a:moveTo>
                <a:lnTo>
                  <a:pt x="10017119" y="0"/>
                </a:lnTo>
                <a:lnTo>
                  <a:pt x="10017119" y="4955203"/>
                </a:lnTo>
                <a:lnTo>
                  <a:pt x="0" y="4955203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xfrm>
            <a:off x="1621162" y="1199388"/>
            <a:ext cx="8949674" cy="46756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2545">
              <a:lnSpc>
                <a:spcPct val="100000"/>
              </a:lnSpc>
              <a:spcBef>
                <a:spcPts val="100"/>
              </a:spcBef>
            </a:pPr>
            <a:r>
              <a:rPr dirty="0"/>
              <a:t>走近欧盟——背景知识了解</a:t>
            </a:r>
          </a:p>
          <a:p>
            <a:pPr marL="45720">
              <a:lnSpc>
                <a:spcPct val="100000"/>
              </a:lnSpc>
              <a:spcBef>
                <a:spcPts val="1600"/>
              </a:spcBef>
            </a:pPr>
            <a:r>
              <a:rPr sz="1600" dirty="0"/>
              <a:t>课程内容</a:t>
            </a:r>
          </a:p>
          <a:p>
            <a:pPr marL="331470" indent="-285750">
              <a:lnSpc>
                <a:spcPct val="100000"/>
              </a:lnSpc>
              <a:spcBef>
                <a:spcPts val="575"/>
              </a:spcBef>
              <a:buFont typeface="Arial"/>
              <a:buChar char="•"/>
              <a:tabLst>
                <a:tab pos="332105" algn="l"/>
                <a:tab pos="332740" algn="l"/>
              </a:tabLst>
            </a:pPr>
            <a:r>
              <a:rPr sz="1600" b="0" dirty="0">
                <a:latin typeface="微软雅黑"/>
                <a:cs typeface="微软雅黑"/>
              </a:rPr>
              <a:t>欧盟的民主体系</a:t>
            </a:r>
            <a:endParaRPr sz="1600" dirty="0">
              <a:latin typeface="微软雅黑"/>
              <a:cs typeface="微软雅黑"/>
            </a:endParaRPr>
          </a:p>
          <a:p>
            <a:pPr marL="331470" indent="-285750">
              <a:lnSpc>
                <a:spcPct val="100000"/>
              </a:lnSpc>
              <a:spcBef>
                <a:spcPts val="600"/>
              </a:spcBef>
              <a:buFont typeface="Arial"/>
              <a:buChar char="•"/>
              <a:tabLst>
                <a:tab pos="332105" algn="l"/>
                <a:tab pos="332740" algn="l"/>
              </a:tabLst>
            </a:pPr>
            <a:r>
              <a:rPr sz="1600" b="0" dirty="0">
                <a:latin typeface="微软雅黑"/>
                <a:cs typeface="微软雅黑"/>
              </a:rPr>
              <a:t>欧盟架构与机构</a:t>
            </a:r>
            <a:endParaRPr sz="1600" dirty="0">
              <a:latin typeface="微软雅黑"/>
              <a:cs typeface="微软雅黑"/>
            </a:endParaRPr>
          </a:p>
          <a:p>
            <a:pPr marL="331470" indent="-285750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332105" algn="l"/>
                <a:tab pos="332740" algn="l"/>
              </a:tabLst>
            </a:pPr>
            <a:r>
              <a:rPr sz="1600" b="0" dirty="0">
                <a:latin typeface="微软雅黑"/>
                <a:cs typeface="微软雅黑"/>
              </a:rPr>
              <a:t>欧洲政治与媒体</a:t>
            </a:r>
            <a:endParaRPr sz="1600" dirty="0">
              <a:latin typeface="微软雅黑"/>
              <a:cs typeface="微软雅黑"/>
            </a:endParaRPr>
          </a:p>
          <a:p>
            <a:pPr marL="331470" indent="-285750">
              <a:lnSpc>
                <a:spcPct val="100000"/>
              </a:lnSpc>
              <a:spcBef>
                <a:spcPts val="580"/>
              </a:spcBef>
              <a:buFont typeface="Arial"/>
              <a:buChar char="•"/>
              <a:tabLst>
                <a:tab pos="332105" algn="l"/>
                <a:tab pos="332740" algn="l"/>
              </a:tabLst>
            </a:pPr>
            <a:r>
              <a:rPr sz="1600" b="0" dirty="0">
                <a:latin typeface="微软雅黑"/>
                <a:cs typeface="微软雅黑"/>
              </a:rPr>
              <a:t>欧盟及其外交政策</a:t>
            </a:r>
            <a:endParaRPr sz="1600" dirty="0">
              <a:latin typeface="微软雅黑"/>
              <a:cs typeface="微软雅黑"/>
            </a:endParaRPr>
          </a:p>
          <a:p>
            <a:pPr marL="331470" indent="-285750">
              <a:lnSpc>
                <a:spcPct val="100000"/>
              </a:lnSpc>
              <a:spcBef>
                <a:spcPts val="575"/>
              </a:spcBef>
              <a:buFont typeface="Arial"/>
              <a:buChar char="•"/>
              <a:tabLst>
                <a:tab pos="332105" algn="l"/>
                <a:tab pos="332740" algn="l"/>
              </a:tabLst>
            </a:pPr>
            <a:r>
              <a:rPr sz="1600" b="0" dirty="0">
                <a:latin typeface="微软雅黑"/>
                <a:cs typeface="微软雅黑"/>
              </a:rPr>
              <a:t>学习模式：文本阅读+线上互动讨论课</a:t>
            </a:r>
            <a:endParaRPr sz="1600" dirty="0">
              <a:latin typeface="微软雅黑"/>
              <a:cs typeface="微软雅黑"/>
            </a:endParaRPr>
          </a:p>
          <a:p>
            <a:pPr marL="45720">
              <a:lnSpc>
                <a:spcPct val="100000"/>
              </a:lnSpc>
              <a:spcBef>
                <a:spcPts val="575"/>
              </a:spcBef>
            </a:pPr>
            <a:r>
              <a:rPr sz="1600" dirty="0"/>
              <a:t>授课老师</a:t>
            </a:r>
            <a:r>
              <a:rPr sz="1600" spc="459" dirty="0"/>
              <a:t> </a:t>
            </a:r>
            <a:r>
              <a:rPr sz="1600" b="0" dirty="0">
                <a:latin typeface="微软雅黑"/>
                <a:cs typeface="微软雅黑"/>
              </a:rPr>
              <a:t>亚琛工大政治学研究所Robert </a:t>
            </a:r>
            <a:r>
              <a:rPr sz="1600" b="0" spc="-5" dirty="0">
                <a:latin typeface="微软雅黑"/>
                <a:cs typeface="微软雅黑"/>
              </a:rPr>
              <a:t>Flader</a:t>
            </a:r>
            <a:r>
              <a:rPr sz="1600" b="0" dirty="0">
                <a:latin typeface="微软雅黑"/>
                <a:cs typeface="微软雅黑"/>
              </a:rPr>
              <a:t>博士</a:t>
            </a:r>
            <a:endParaRPr sz="1600" dirty="0">
              <a:latin typeface="微软雅黑"/>
              <a:cs typeface="微软雅黑"/>
            </a:endParaRPr>
          </a:p>
          <a:p>
            <a:pPr marL="331470" indent="-285750">
              <a:lnSpc>
                <a:spcPct val="100000"/>
              </a:lnSpc>
              <a:spcBef>
                <a:spcPts val="600"/>
              </a:spcBef>
              <a:buFont typeface="Arial"/>
              <a:buChar char="•"/>
              <a:tabLst>
                <a:tab pos="332105" algn="l"/>
                <a:tab pos="332740" algn="l"/>
              </a:tabLst>
            </a:pPr>
            <a:r>
              <a:rPr sz="1600" b="0" dirty="0">
                <a:latin typeface="微软雅黑"/>
                <a:cs typeface="微软雅黑"/>
              </a:rPr>
              <a:t>曾任</a:t>
            </a:r>
            <a:r>
              <a:rPr sz="1600" b="0" dirty="0">
                <a:solidFill>
                  <a:srgbClr val="C00000"/>
                </a:solidFill>
                <a:latin typeface="微软雅黑"/>
                <a:cs typeface="微软雅黑"/>
              </a:rPr>
              <a:t>亚琛市媒体官员、北威州财政部媒体发言人</a:t>
            </a:r>
            <a:r>
              <a:rPr sz="1600" b="0" dirty="0">
                <a:latin typeface="微软雅黑"/>
                <a:cs typeface="微软雅黑"/>
              </a:rPr>
              <a:t>，</a:t>
            </a:r>
            <a:r>
              <a:rPr sz="1600" b="0" spc="-5" dirty="0">
                <a:latin typeface="微软雅黑"/>
                <a:cs typeface="微软雅黑"/>
              </a:rPr>
              <a:t>2018</a:t>
            </a:r>
            <a:r>
              <a:rPr sz="1600" b="0" dirty="0">
                <a:latin typeface="微软雅黑"/>
                <a:cs typeface="微软雅黑"/>
              </a:rPr>
              <a:t>年起在亚琛工大政治学研究所任研究助理</a:t>
            </a:r>
            <a:endParaRPr sz="1600" dirty="0">
              <a:latin typeface="微软雅黑"/>
              <a:cs typeface="微软雅黑"/>
            </a:endParaRPr>
          </a:p>
          <a:p>
            <a:pPr marL="331470" indent="-285750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332105" algn="l"/>
                <a:tab pos="332740" algn="l"/>
              </a:tabLst>
            </a:pPr>
            <a:r>
              <a:rPr sz="1600" b="0" dirty="0">
                <a:latin typeface="微软雅黑"/>
                <a:cs typeface="微软雅黑"/>
              </a:rPr>
              <a:t>核心研究领域：欧盟，英国脱欧后的英国与欧洲，政治交流与媒体支持，战争的媒体报道</a:t>
            </a:r>
            <a:endParaRPr sz="1600" dirty="0">
              <a:latin typeface="微软雅黑"/>
              <a:cs typeface="微软雅黑"/>
            </a:endParaRPr>
          </a:p>
          <a:p>
            <a:pPr marL="331470" indent="-285750">
              <a:lnSpc>
                <a:spcPct val="100000"/>
              </a:lnSpc>
              <a:spcBef>
                <a:spcPts val="575"/>
              </a:spcBef>
              <a:buFont typeface="Arial"/>
              <a:buChar char="•"/>
              <a:tabLst>
                <a:tab pos="332105" algn="l"/>
                <a:tab pos="332740" algn="l"/>
              </a:tabLst>
            </a:pPr>
            <a:r>
              <a:rPr sz="1600" b="0" dirty="0">
                <a:latin typeface="微软雅黑"/>
                <a:cs typeface="微软雅黑"/>
              </a:rPr>
              <a:t>重要讲座课程：</a:t>
            </a:r>
            <a:endParaRPr sz="1600" dirty="0">
              <a:latin typeface="微软雅黑"/>
              <a:cs typeface="微软雅黑"/>
            </a:endParaRPr>
          </a:p>
          <a:p>
            <a:pPr marL="650875" lvl="1" indent="-147955">
              <a:lnSpc>
                <a:spcPct val="100000"/>
              </a:lnSpc>
              <a:spcBef>
                <a:spcPts val="580"/>
              </a:spcBef>
              <a:buChar char="-"/>
              <a:tabLst>
                <a:tab pos="652145" algn="l"/>
              </a:tabLst>
            </a:pPr>
            <a:r>
              <a:rPr sz="1600" dirty="0">
                <a:latin typeface="微软雅黑"/>
                <a:cs typeface="微软雅黑"/>
              </a:rPr>
              <a:t>“英国与英国脱欧后的欧洲</a:t>
            </a:r>
            <a:r>
              <a:rPr sz="1600" spc="-5" dirty="0">
                <a:latin typeface="微软雅黑"/>
                <a:cs typeface="微软雅黑"/>
              </a:rPr>
              <a:t>——</a:t>
            </a:r>
            <a:r>
              <a:rPr sz="1600" dirty="0">
                <a:latin typeface="微软雅黑"/>
                <a:cs typeface="微软雅黑"/>
              </a:rPr>
              <a:t>全球机遇和战略挑战”</a:t>
            </a:r>
          </a:p>
          <a:p>
            <a:pPr marL="650875" lvl="1" indent="-147955">
              <a:lnSpc>
                <a:spcPct val="100000"/>
              </a:lnSpc>
              <a:spcBef>
                <a:spcPts val="575"/>
              </a:spcBef>
              <a:buChar char="-"/>
              <a:tabLst>
                <a:tab pos="652145" algn="l"/>
              </a:tabLst>
            </a:pPr>
            <a:r>
              <a:rPr sz="1600" dirty="0">
                <a:latin typeface="微软雅黑"/>
                <a:cs typeface="微软雅黑"/>
              </a:rPr>
              <a:t>“欧盟前景与欧洲国家实力新格局”</a:t>
            </a:r>
          </a:p>
          <a:p>
            <a:pPr marL="650875" lvl="1" indent="-147955">
              <a:lnSpc>
                <a:spcPct val="100000"/>
              </a:lnSpc>
              <a:spcBef>
                <a:spcPts val="600"/>
              </a:spcBef>
              <a:buChar char="-"/>
              <a:tabLst>
                <a:tab pos="652145" algn="l"/>
              </a:tabLst>
            </a:pPr>
            <a:r>
              <a:rPr sz="1600" dirty="0">
                <a:latin typeface="微软雅黑"/>
                <a:cs typeface="微软雅黑"/>
              </a:rPr>
              <a:t>“</a:t>
            </a:r>
            <a:r>
              <a:rPr sz="1600" spc="-5" dirty="0">
                <a:latin typeface="微软雅黑"/>
                <a:cs typeface="微软雅黑"/>
              </a:rPr>
              <a:t>20</a:t>
            </a:r>
            <a:r>
              <a:rPr sz="1600" dirty="0">
                <a:latin typeface="微软雅黑"/>
                <a:cs typeface="微软雅黑"/>
              </a:rPr>
              <a:t>、</a:t>
            </a:r>
            <a:r>
              <a:rPr sz="1600" spc="-5" dirty="0">
                <a:latin typeface="微软雅黑"/>
                <a:cs typeface="微软雅黑"/>
              </a:rPr>
              <a:t>21</a:t>
            </a:r>
            <a:r>
              <a:rPr sz="1600" dirty="0">
                <a:latin typeface="微软雅黑"/>
                <a:cs typeface="微软雅黑"/>
              </a:rPr>
              <a:t>世纪欧洲经济与军事冲突”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21</a:t>
            </a:fld>
            <a:endParaRPr dirty="0"/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Master of Public Administration (MPA) </a:t>
            </a:r>
            <a:r>
              <a:rPr dirty="0"/>
              <a:t>| </a:t>
            </a:r>
            <a:r>
              <a:rPr spc="-5" dirty="0"/>
              <a:t>Master‘s Prep Course European Studies </a:t>
            </a:r>
            <a:r>
              <a:rPr dirty="0"/>
              <a:t>| </a:t>
            </a:r>
            <a:r>
              <a:rPr spc="-5" dirty="0"/>
              <a:t>China Office </a:t>
            </a:r>
            <a:r>
              <a:rPr dirty="0"/>
              <a:t>|</a:t>
            </a:r>
            <a:r>
              <a:rPr spc="100" dirty="0"/>
              <a:t> </a:t>
            </a:r>
            <a:r>
              <a:rPr spc="-5" dirty="0"/>
              <a:t>Intake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97745" y="3620514"/>
            <a:ext cx="10858578" cy="2170686"/>
            <a:chOff x="571422" y="1105914"/>
            <a:chExt cx="10858578" cy="2170686"/>
          </a:xfrm>
        </p:grpSpPr>
        <p:grpSp>
          <p:nvGrpSpPr>
            <p:cNvPr id="67" name="组合 66"/>
            <p:cNvGrpSpPr/>
            <p:nvPr/>
          </p:nvGrpSpPr>
          <p:grpSpPr>
            <a:xfrm>
              <a:off x="571422" y="1476814"/>
              <a:ext cx="10858578" cy="1799786"/>
              <a:chOff x="571422" y="908511"/>
              <a:chExt cx="11349304" cy="2400422"/>
            </a:xfrm>
          </p:grpSpPr>
          <p:sp>
            <p:nvSpPr>
              <p:cNvPr id="2" name="object 2"/>
              <p:cNvSpPr/>
              <p:nvPr/>
            </p:nvSpPr>
            <p:spPr>
              <a:xfrm>
                <a:off x="9128035" y="908511"/>
                <a:ext cx="2741930" cy="2022475"/>
              </a:xfrm>
              <a:custGeom>
                <a:avLst/>
                <a:gdLst/>
                <a:ahLst/>
                <a:cxnLst/>
                <a:rect l="l" t="t" r="r" b="b"/>
                <a:pathLst>
                  <a:path w="2741929" h="2022475">
                    <a:moveTo>
                      <a:pt x="0" y="2022077"/>
                    </a:moveTo>
                    <a:lnTo>
                      <a:pt x="2741714" y="2022077"/>
                    </a:lnTo>
                    <a:lnTo>
                      <a:pt x="2741714" y="0"/>
                    </a:lnTo>
                    <a:lnTo>
                      <a:pt x="0" y="0"/>
                    </a:lnTo>
                    <a:lnTo>
                      <a:pt x="0" y="2022077"/>
                    </a:lnTo>
                    <a:close/>
                  </a:path>
                </a:pathLst>
              </a:custGeom>
              <a:solidFill>
                <a:srgbClr val="BBD6EF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" name="object 3"/>
              <p:cNvSpPr/>
              <p:nvPr/>
            </p:nvSpPr>
            <p:spPr>
              <a:xfrm>
                <a:off x="634541" y="908511"/>
                <a:ext cx="2741930" cy="2043477"/>
              </a:xfrm>
              <a:custGeom>
                <a:avLst/>
                <a:gdLst/>
                <a:ahLst/>
                <a:cxnLst/>
                <a:rect l="l" t="t" r="r" b="b"/>
                <a:pathLst>
                  <a:path w="2741929" h="2820035">
                    <a:moveTo>
                      <a:pt x="0" y="2819807"/>
                    </a:moveTo>
                    <a:lnTo>
                      <a:pt x="2741714" y="2819807"/>
                    </a:lnTo>
                    <a:lnTo>
                      <a:pt x="2741714" y="0"/>
                    </a:lnTo>
                    <a:lnTo>
                      <a:pt x="0" y="0"/>
                    </a:lnTo>
                    <a:lnTo>
                      <a:pt x="0" y="2819807"/>
                    </a:lnTo>
                    <a:close/>
                  </a:path>
                </a:pathLst>
              </a:custGeom>
              <a:solidFill>
                <a:srgbClr val="BBD6EF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" name="object 4"/>
              <p:cNvSpPr/>
              <p:nvPr/>
            </p:nvSpPr>
            <p:spPr>
              <a:xfrm>
                <a:off x="6248400" y="908511"/>
                <a:ext cx="2820864" cy="2026920"/>
              </a:xfrm>
              <a:custGeom>
                <a:avLst/>
                <a:gdLst/>
                <a:ahLst/>
                <a:cxnLst/>
                <a:rect l="l" t="t" r="r" b="b"/>
                <a:pathLst>
                  <a:path w="5859780" h="2026920">
                    <a:moveTo>
                      <a:pt x="0" y="2026696"/>
                    </a:moveTo>
                    <a:lnTo>
                      <a:pt x="5859473" y="2026696"/>
                    </a:lnTo>
                    <a:lnTo>
                      <a:pt x="5859473" y="0"/>
                    </a:lnTo>
                    <a:lnTo>
                      <a:pt x="0" y="0"/>
                    </a:lnTo>
                    <a:lnTo>
                      <a:pt x="0" y="2026696"/>
                    </a:lnTo>
                    <a:close/>
                  </a:path>
                </a:pathLst>
              </a:custGeom>
              <a:solidFill>
                <a:srgbClr val="D2E3F5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" name="object 6"/>
              <p:cNvSpPr/>
              <p:nvPr/>
            </p:nvSpPr>
            <p:spPr>
              <a:xfrm>
                <a:off x="3429000" y="914054"/>
                <a:ext cx="2762885" cy="2016760"/>
              </a:xfrm>
              <a:custGeom>
                <a:avLst/>
                <a:gdLst/>
                <a:ahLst/>
                <a:cxnLst/>
                <a:rect l="l" t="t" r="r" b="b"/>
                <a:pathLst>
                  <a:path w="2762885" h="2016760">
                    <a:moveTo>
                      <a:pt x="0" y="2016533"/>
                    </a:moveTo>
                    <a:lnTo>
                      <a:pt x="2762653" y="2016533"/>
                    </a:lnTo>
                    <a:lnTo>
                      <a:pt x="2762653" y="0"/>
                    </a:lnTo>
                    <a:lnTo>
                      <a:pt x="0" y="0"/>
                    </a:lnTo>
                    <a:lnTo>
                      <a:pt x="0" y="2016533"/>
                    </a:lnTo>
                    <a:close/>
                  </a:path>
                </a:pathLst>
              </a:custGeom>
              <a:solidFill>
                <a:srgbClr val="F2F2F2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" name="object 8"/>
              <p:cNvSpPr/>
              <p:nvPr/>
            </p:nvSpPr>
            <p:spPr>
              <a:xfrm>
                <a:off x="9076943" y="2916935"/>
                <a:ext cx="2843783" cy="381000"/>
              </a:xfrm>
              <a:prstGeom prst="rect">
                <a:avLst/>
              </a:prstGeom>
              <a:blipFill>
                <a:blip r:embed="rId2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object 9"/>
              <p:cNvSpPr/>
              <p:nvPr/>
            </p:nvSpPr>
            <p:spPr>
              <a:xfrm>
                <a:off x="9128033" y="2930588"/>
                <a:ext cx="2740025" cy="277495"/>
              </a:xfrm>
              <a:custGeom>
                <a:avLst/>
                <a:gdLst/>
                <a:ahLst/>
                <a:cxnLst/>
                <a:rect l="l" t="t" r="r" b="b"/>
                <a:pathLst>
                  <a:path w="2740025" h="277494">
                    <a:moveTo>
                      <a:pt x="0" y="0"/>
                    </a:moveTo>
                    <a:lnTo>
                      <a:pt x="2739965" y="0"/>
                    </a:lnTo>
                    <a:lnTo>
                      <a:pt x="2739965" y="276998"/>
                    </a:lnTo>
                    <a:lnTo>
                      <a:pt x="0" y="27699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object 10"/>
              <p:cNvSpPr/>
              <p:nvPr/>
            </p:nvSpPr>
            <p:spPr>
              <a:xfrm>
                <a:off x="6240875" y="2898267"/>
                <a:ext cx="2881787" cy="405764"/>
              </a:xfrm>
              <a:prstGeom prst="rect">
                <a:avLst/>
              </a:prstGeom>
              <a:blipFill>
                <a:blip r:embed="rId3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object 11"/>
              <p:cNvSpPr/>
              <p:nvPr/>
            </p:nvSpPr>
            <p:spPr>
              <a:xfrm>
                <a:off x="6248400" y="2898267"/>
                <a:ext cx="2821019" cy="314436"/>
              </a:xfrm>
              <a:custGeom>
                <a:avLst/>
                <a:gdLst/>
                <a:ahLst/>
                <a:cxnLst/>
                <a:rect l="l" t="t" r="r" b="b"/>
                <a:pathLst>
                  <a:path w="5861684" h="277494">
                    <a:moveTo>
                      <a:pt x="0" y="0"/>
                    </a:moveTo>
                    <a:lnTo>
                      <a:pt x="5861223" y="0"/>
                    </a:lnTo>
                    <a:lnTo>
                      <a:pt x="5861223" y="276999"/>
                    </a:lnTo>
                    <a:lnTo>
                      <a:pt x="0" y="27699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object 12"/>
              <p:cNvSpPr/>
              <p:nvPr/>
            </p:nvSpPr>
            <p:spPr>
              <a:xfrm>
                <a:off x="3380233" y="2916935"/>
                <a:ext cx="2868167" cy="381000"/>
              </a:xfrm>
              <a:prstGeom prst="rect">
                <a:avLst/>
              </a:prstGeom>
              <a:blipFill>
                <a:blip r:embed="rId4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object 13"/>
              <p:cNvSpPr/>
              <p:nvPr/>
            </p:nvSpPr>
            <p:spPr>
              <a:xfrm>
                <a:off x="3429000" y="2930588"/>
                <a:ext cx="2762885" cy="277495"/>
              </a:xfrm>
              <a:custGeom>
                <a:avLst/>
                <a:gdLst/>
                <a:ahLst/>
                <a:cxnLst/>
                <a:rect l="l" t="t" r="r" b="b"/>
                <a:pathLst>
                  <a:path w="2762885" h="277494">
                    <a:moveTo>
                      <a:pt x="0" y="0"/>
                    </a:moveTo>
                    <a:lnTo>
                      <a:pt x="2762653" y="0"/>
                    </a:lnTo>
                    <a:lnTo>
                      <a:pt x="2762653" y="276999"/>
                    </a:lnTo>
                    <a:lnTo>
                      <a:pt x="0" y="27699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object 14"/>
              <p:cNvSpPr/>
              <p:nvPr/>
            </p:nvSpPr>
            <p:spPr>
              <a:xfrm>
                <a:off x="5945505" y="1471203"/>
                <a:ext cx="607695" cy="525145"/>
              </a:xfrm>
              <a:custGeom>
                <a:avLst/>
                <a:gdLst/>
                <a:ahLst/>
                <a:cxnLst/>
                <a:rect l="l" t="t" r="r" b="b"/>
                <a:pathLst>
                  <a:path w="607695" h="525144">
                    <a:moveTo>
                      <a:pt x="345288" y="0"/>
                    </a:moveTo>
                    <a:lnTo>
                      <a:pt x="345288" y="131164"/>
                    </a:lnTo>
                    <a:lnTo>
                      <a:pt x="0" y="131164"/>
                    </a:lnTo>
                    <a:lnTo>
                      <a:pt x="0" y="393495"/>
                    </a:lnTo>
                    <a:lnTo>
                      <a:pt x="345288" y="393495"/>
                    </a:lnTo>
                    <a:lnTo>
                      <a:pt x="345288" y="524659"/>
                    </a:lnTo>
                    <a:lnTo>
                      <a:pt x="607620" y="262329"/>
                    </a:lnTo>
                    <a:lnTo>
                      <a:pt x="345288" y="0"/>
                    </a:lnTo>
                    <a:close/>
                  </a:path>
                </a:pathLst>
              </a:custGeom>
              <a:solidFill>
                <a:srgbClr val="BFBFBF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object 15"/>
              <p:cNvSpPr/>
              <p:nvPr/>
            </p:nvSpPr>
            <p:spPr>
              <a:xfrm>
                <a:off x="8790213" y="1449486"/>
                <a:ext cx="607695" cy="525145"/>
              </a:xfrm>
              <a:custGeom>
                <a:avLst/>
                <a:gdLst/>
                <a:ahLst/>
                <a:cxnLst/>
                <a:rect l="l" t="t" r="r" b="b"/>
                <a:pathLst>
                  <a:path w="607695" h="525144">
                    <a:moveTo>
                      <a:pt x="345288" y="0"/>
                    </a:moveTo>
                    <a:lnTo>
                      <a:pt x="345288" y="131165"/>
                    </a:lnTo>
                    <a:lnTo>
                      <a:pt x="0" y="131165"/>
                    </a:lnTo>
                    <a:lnTo>
                      <a:pt x="0" y="393496"/>
                    </a:lnTo>
                    <a:lnTo>
                      <a:pt x="345288" y="393496"/>
                    </a:lnTo>
                    <a:lnTo>
                      <a:pt x="345288" y="524661"/>
                    </a:lnTo>
                    <a:lnTo>
                      <a:pt x="607618" y="262331"/>
                    </a:lnTo>
                    <a:lnTo>
                      <a:pt x="345288" y="0"/>
                    </a:lnTo>
                    <a:close/>
                  </a:path>
                </a:pathLst>
              </a:custGeom>
              <a:solidFill>
                <a:srgbClr val="235D97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object 16"/>
              <p:cNvSpPr/>
              <p:nvPr/>
            </p:nvSpPr>
            <p:spPr>
              <a:xfrm>
                <a:off x="3126105" y="1482201"/>
                <a:ext cx="607695" cy="525145"/>
              </a:xfrm>
              <a:custGeom>
                <a:avLst/>
                <a:gdLst/>
                <a:ahLst/>
                <a:cxnLst/>
                <a:rect l="l" t="t" r="r" b="b"/>
                <a:pathLst>
                  <a:path w="607695" h="525144">
                    <a:moveTo>
                      <a:pt x="345288" y="0"/>
                    </a:moveTo>
                    <a:lnTo>
                      <a:pt x="345288" y="131165"/>
                    </a:lnTo>
                    <a:lnTo>
                      <a:pt x="0" y="131165"/>
                    </a:lnTo>
                    <a:lnTo>
                      <a:pt x="0" y="393496"/>
                    </a:lnTo>
                    <a:lnTo>
                      <a:pt x="345288" y="393496"/>
                    </a:lnTo>
                    <a:lnTo>
                      <a:pt x="345288" y="524661"/>
                    </a:lnTo>
                    <a:lnTo>
                      <a:pt x="607618" y="262331"/>
                    </a:lnTo>
                    <a:lnTo>
                      <a:pt x="345288" y="0"/>
                    </a:lnTo>
                    <a:close/>
                  </a:path>
                </a:pathLst>
              </a:custGeom>
              <a:solidFill>
                <a:srgbClr val="438CD4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object 18"/>
              <p:cNvSpPr/>
              <p:nvPr/>
            </p:nvSpPr>
            <p:spPr>
              <a:xfrm>
                <a:off x="4483493" y="1379209"/>
                <a:ext cx="719999" cy="719999"/>
              </a:xfrm>
              <a:prstGeom prst="rect">
                <a:avLst/>
              </a:prstGeom>
              <a:blipFill>
                <a:blip r:embed="rId5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object 19"/>
              <p:cNvSpPr/>
              <p:nvPr/>
            </p:nvSpPr>
            <p:spPr>
              <a:xfrm>
                <a:off x="10143712" y="1373535"/>
                <a:ext cx="719999" cy="719999"/>
              </a:xfrm>
              <a:prstGeom prst="rect">
                <a:avLst/>
              </a:prstGeom>
              <a:blipFill>
                <a:blip r:embed="rId6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object 20"/>
              <p:cNvSpPr/>
              <p:nvPr/>
            </p:nvSpPr>
            <p:spPr>
              <a:xfrm>
                <a:off x="7304729" y="1373535"/>
                <a:ext cx="719999" cy="719998"/>
              </a:xfrm>
              <a:prstGeom prst="rect">
                <a:avLst/>
              </a:prstGeom>
              <a:blipFill>
                <a:blip r:embed="rId7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object 21"/>
              <p:cNvSpPr txBox="1"/>
              <p:nvPr/>
            </p:nvSpPr>
            <p:spPr>
              <a:xfrm>
                <a:off x="4114119" y="2271267"/>
                <a:ext cx="1405255" cy="345495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12700" algn="ctr">
                  <a:lnSpc>
                    <a:spcPct val="100000"/>
                  </a:lnSpc>
                  <a:spcBef>
                    <a:spcPts val="100"/>
                  </a:spcBef>
                </a:pPr>
                <a:r>
                  <a:rPr sz="1600" b="1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在线学习</a:t>
                </a:r>
                <a:endParaRPr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endParaRPr>
              </a:p>
            </p:txBody>
          </p:sp>
          <p:sp>
            <p:nvSpPr>
              <p:cNvPr id="22" name="object 22"/>
              <p:cNvSpPr txBox="1"/>
              <p:nvPr/>
            </p:nvSpPr>
            <p:spPr>
              <a:xfrm>
                <a:off x="1281606" y="2266168"/>
                <a:ext cx="1447800" cy="345495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12700" algn="ctr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zh-CN" altLang="en-US" sz="1600" b="1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项目申请</a:t>
                </a:r>
                <a:endParaRPr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endParaRPr>
              </a:p>
            </p:txBody>
          </p:sp>
          <p:sp>
            <p:nvSpPr>
              <p:cNvPr id="23" name="object 23"/>
              <p:cNvSpPr txBox="1"/>
              <p:nvPr/>
            </p:nvSpPr>
            <p:spPr>
              <a:xfrm>
                <a:off x="7231625" y="2271267"/>
                <a:ext cx="866205" cy="345495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12700" algn="ctr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zh-CN" altLang="en-US" sz="1600" b="1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硕士申请</a:t>
                </a:r>
                <a:endParaRPr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endParaRPr>
              </a:p>
            </p:txBody>
          </p:sp>
          <p:sp>
            <p:nvSpPr>
              <p:cNvPr id="24" name="object 24"/>
              <p:cNvSpPr txBox="1"/>
              <p:nvPr/>
            </p:nvSpPr>
            <p:spPr>
              <a:xfrm>
                <a:off x="9306031" y="2271266"/>
                <a:ext cx="2569870" cy="345495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12700" algn="ctr">
                  <a:lnSpc>
                    <a:spcPct val="100000"/>
                  </a:lnSpc>
                  <a:spcBef>
                    <a:spcPts val="100"/>
                  </a:spcBef>
                </a:pPr>
                <a:r>
                  <a:rPr sz="1600" b="1" dirty="0" err="1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亚琛工大硕士</a:t>
                </a:r>
                <a:r>
                  <a:rPr lang="zh-CN" altLang="en-US" sz="1600" b="1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入学</a:t>
                </a:r>
                <a:endParaRPr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endParaRPr>
              </a:p>
            </p:txBody>
          </p:sp>
          <p:sp>
            <p:nvSpPr>
              <p:cNvPr id="25" name="object 25"/>
              <p:cNvSpPr/>
              <p:nvPr/>
            </p:nvSpPr>
            <p:spPr>
              <a:xfrm>
                <a:off x="1633485" y="1373535"/>
                <a:ext cx="752475" cy="752475"/>
              </a:xfrm>
              <a:prstGeom prst="rect">
                <a:avLst/>
              </a:prstGeom>
              <a:blipFill>
                <a:blip r:embed="rId8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6" name="object 26"/>
              <p:cNvSpPr txBox="1"/>
              <p:nvPr/>
            </p:nvSpPr>
            <p:spPr>
              <a:xfrm>
                <a:off x="3995500" y="2895118"/>
                <a:ext cx="1696437" cy="304447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12700" algn="ctr">
                  <a:lnSpc>
                    <a:spcPct val="100000"/>
                  </a:lnSpc>
                  <a:spcBef>
                    <a:spcPts val="100"/>
                  </a:spcBef>
                </a:pPr>
                <a:r>
                  <a:rPr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202</a:t>
                </a:r>
                <a:r>
                  <a:rPr lang="en-US"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7</a:t>
                </a:r>
                <a:r>
                  <a:rPr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年</a:t>
                </a:r>
                <a:r>
                  <a:rPr lang="en-US" altLang="zh-CN"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3</a:t>
                </a:r>
                <a:r>
                  <a:rPr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月</a:t>
                </a:r>
                <a:r>
                  <a:rPr sz="1400" spc="-5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 </a:t>
                </a:r>
                <a:r>
                  <a:rPr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–</a:t>
                </a:r>
                <a:r>
                  <a:rPr sz="1400" spc="-55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 </a:t>
                </a:r>
                <a:r>
                  <a:rPr lang="en-US" altLang="zh-CN" sz="1400" spc="-55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7</a:t>
                </a:r>
                <a:r>
                  <a:rPr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月</a:t>
                </a:r>
                <a:endParaRPr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endParaRPr>
              </a:p>
            </p:txBody>
          </p:sp>
          <p:sp>
            <p:nvSpPr>
              <p:cNvPr id="27" name="object 27"/>
              <p:cNvSpPr txBox="1"/>
              <p:nvPr/>
            </p:nvSpPr>
            <p:spPr>
              <a:xfrm>
                <a:off x="6781614" y="2916684"/>
                <a:ext cx="2219863" cy="304447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12700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zh-CN" altLang="en-US"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大四学</a:t>
                </a:r>
                <a:r>
                  <a:rPr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年</a:t>
                </a:r>
                <a:r>
                  <a:rPr lang="en-US"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12</a:t>
                </a:r>
                <a:r>
                  <a:rPr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月</a:t>
                </a:r>
                <a:r>
                  <a:rPr sz="1400" spc="-5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 </a:t>
                </a:r>
                <a:r>
                  <a:rPr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–</a:t>
                </a:r>
                <a:r>
                  <a:rPr lang="en-US"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 2</a:t>
                </a:r>
                <a:r>
                  <a:rPr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月</a:t>
                </a:r>
                <a:endParaRPr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endParaRPr>
              </a:p>
            </p:txBody>
          </p:sp>
          <p:sp>
            <p:nvSpPr>
              <p:cNvPr id="28" name="object 28"/>
              <p:cNvSpPr txBox="1"/>
              <p:nvPr/>
            </p:nvSpPr>
            <p:spPr>
              <a:xfrm>
                <a:off x="9204909" y="2913637"/>
                <a:ext cx="2571750" cy="304447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12700" algn="ctr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zh-CN" altLang="en-US"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本科毕业后</a:t>
                </a:r>
                <a:r>
                  <a:rPr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10</a:t>
                </a:r>
                <a:r>
                  <a:rPr lang="zh-CN" altLang="en-US"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月</a:t>
                </a:r>
                <a:endParaRPr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endParaRPr>
              </a:p>
            </p:txBody>
          </p:sp>
          <p:sp>
            <p:nvSpPr>
              <p:cNvPr id="36" name="object 12"/>
              <p:cNvSpPr/>
              <p:nvPr/>
            </p:nvSpPr>
            <p:spPr>
              <a:xfrm>
                <a:off x="571422" y="2927933"/>
                <a:ext cx="2868167" cy="381000"/>
              </a:xfrm>
              <a:prstGeom prst="rect">
                <a:avLst/>
              </a:prstGeom>
              <a:blipFill>
                <a:blip r:embed="rId4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object 13"/>
              <p:cNvSpPr/>
              <p:nvPr/>
            </p:nvSpPr>
            <p:spPr>
              <a:xfrm>
                <a:off x="620189" y="2941586"/>
                <a:ext cx="2762885" cy="277495"/>
              </a:xfrm>
              <a:custGeom>
                <a:avLst/>
                <a:gdLst/>
                <a:ahLst/>
                <a:cxnLst/>
                <a:rect l="l" t="t" r="r" b="b"/>
                <a:pathLst>
                  <a:path w="2762885" h="277494">
                    <a:moveTo>
                      <a:pt x="0" y="0"/>
                    </a:moveTo>
                    <a:lnTo>
                      <a:pt x="2762653" y="0"/>
                    </a:lnTo>
                    <a:lnTo>
                      <a:pt x="2762653" y="276999"/>
                    </a:lnTo>
                    <a:lnTo>
                      <a:pt x="0" y="27699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object 26"/>
              <p:cNvSpPr txBox="1"/>
              <p:nvPr/>
            </p:nvSpPr>
            <p:spPr>
              <a:xfrm>
                <a:off x="1176099" y="2924633"/>
                <a:ext cx="1825608" cy="304447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12700" algn="ctr">
                  <a:lnSpc>
                    <a:spcPct val="100000"/>
                  </a:lnSpc>
                  <a:spcBef>
                    <a:spcPts val="100"/>
                  </a:spcBef>
                </a:pPr>
                <a:r>
                  <a:rPr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202</a:t>
                </a:r>
                <a:r>
                  <a:rPr lang="en-US"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7</a:t>
                </a:r>
                <a:r>
                  <a:rPr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年</a:t>
                </a:r>
                <a:r>
                  <a:rPr lang="en-US"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3</a:t>
                </a:r>
                <a:r>
                  <a:rPr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月</a:t>
                </a:r>
                <a:r>
                  <a:rPr lang="zh-CN" altLang="en-US"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截止</a:t>
                </a:r>
                <a:endParaRPr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endParaRPr>
              </a:p>
            </p:txBody>
          </p:sp>
        </p:grpSp>
        <p:sp>
          <p:nvSpPr>
            <p:cNvPr id="71" name="文本框 70"/>
            <p:cNvSpPr txBox="1"/>
            <p:nvPr/>
          </p:nvSpPr>
          <p:spPr>
            <a:xfrm>
              <a:off x="618684" y="1105914"/>
              <a:ext cx="366846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kern="0" dirty="0">
                  <a:solidFill>
                    <a:srgbClr val="00549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对应</a:t>
              </a:r>
              <a:r>
                <a:rPr lang="en-US" altLang="zh-CN" sz="2000" b="1" kern="0" spc="-10" dirty="0">
                  <a:solidFill>
                    <a:srgbClr val="00549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2024</a:t>
              </a:r>
              <a:r>
                <a:rPr lang="zh-CN" altLang="en-US" sz="2000" b="1" kern="0" dirty="0">
                  <a:solidFill>
                    <a:srgbClr val="00549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级及以下学生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5640" y="1143000"/>
            <a:ext cx="10878160" cy="2228910"/>
            <a:chOff x="571422" y="3657600"/>
            <a:chExt cx="10878160" cy="2228910"/>
          </a:xfrm>
        </p:grpSpPr>
        <p:grpSp>
          <p:nvGrpSpPr>
            <p:cNvPr id="69" name="组合 68"/>
            <p:cNvGrpSpPr/>
            <p:nvPr/>
          </p:nvGrpSpPr>
          <p:grpSpPr>
            <a:xfrm>
              <a:off x="571422" y="4038958"/>
              <a:ext cx="10878160" cy="1847552"/>
              <a:chOff x="461627" y="3391677"/>
              <a:chExt cx="11349373" cy="2312325"/>
            </a:xfrm>
          </p:grpSpPr>
          <p:sp>
            <p:nvSpPr>
              <p:cNvPr id="63" name="object 2"/>
              <p:cNvSpPr/>
              <p:nvPr/>
            </p:nvSpPr>
            <p:spPr>
              <a:xfrm>
                <a:off x="9025247" y="3394535"/>
                <a:ext cx="2741930" cy="2022475"/>
              </a:xfrm>
              <a:custGeom>
                <a:avLst/>
                <a:gdLst/>
                <a:ahLst/>
                <a:cxnLst/>
                <a:rect l="l" t="t" r="r" b="b"/>
                <a:pathLst>
                  <a:path w="2741929" h="2022475">
                    <a:moveTo>
                      <a:pt x="0" y="2022077"/>
                    </a:moveTo>
                    <a:lnTo>
                      <a:pt x="2741714" y="2022077"/>
                    </a:lnTo>
                    <a:lnTo>
                      <a:pt x="2741714" y="0"/>
                    </a:lnTo>
                    <a:lnTo>
                      <a:pt x="0" y="0"/>
                    </a:lnTo>
                    <a:lnTo>
                      <a:pt x="0" y="2022077"/>
                    </a:lnTo>
                    <a:close/>
                  </a:path>
                </a:pathLst>
              </a:custGeom>
              <a:solidFill>
                <a:srgbClr val="BBD6EF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5" name="object 4"/>
              <p:cNvSpPr/>
              <p:nvPr/>
            </p:nvSpPr>
            <p:spPr>
              <a:xfrm>
                <a:off x="508736" y="3397230"/>
                <a:ext cx="5638187" cy="2026920"/>
              </a:xfrm>
              <a:custGeom>
                <a:avLst/>
                <a:gdLst/>
                <a:ahLst/>
                <a:cxnLst/>
                <a:rect l="l" t="t" r="r" b="b"/>
                <a:pathLst>
                  <a:path w="5859780" h="2026920">
                    <a:moveTo>
                      <a:pt x="0" y="2026696"/>
                    </a:moveTo>
                    <a:lnTo>
                      <a:pt x="5859473" y="2026696"/>
                    </a:lnTo>
                    <a:lnTo>
                      <a:pt x="5859473" y="0"/>
                    </a:lnTo>
                    <a:lnTo>
                      <a:pt x="0" y="0"/>
                    </a:lnTo>
                    <a:lnTo>
                      <a:pt x="0" y="2026696"/>
                    </a:lnTo>
                    <a:close/>
                  </a:path>
                </a:pathLst>
              </a:custGeom>
              <a:solidFill>
                <a:srgbClr val="D2E3F5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object 8"/>
              <p:cNvSpPr/>
              <p:nvPr/>
            </p:nvSpPr>
            <p:spPr>
              <a:xfrm>
                <a:off x="8967217" y="5323002"/>
                <a:ext cx="2843783" cy="381000"/>
              </a:xfrm>
              <a:prstGeom prst="rect">
                <a:avLst/>
              </a:prstGeom>
              <a:blipFill>
                <a:blip r:embed="rId2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object 9"/>
              <p:cNvSpPr/>
              <p:nvPr/>
            </p:nvSpPr>
            <p:spPr>
              <a:xfrm>
                <a:off x="9018307" y="5336655"/>
                <a:ext cx="2740025" cy="277495"/>
              </a:xfrm>
              <a:custGeom>
                <a:avLst/>
                <a:gdLst/>
                <a:ahLst/>
                <a:cxnLst/>
                <a:rect l="l" t="t" r="r" b="b"/>
                <a:pathLst>
                  <a:path w="2740025" h="277494">
                    <a:moveTo>
                      <a:pt x="0" y="0"/>
                    </a:moveTo>
                    <a:lnTo>
                      <a:pt x="2739965" y="0"/>
                    </a:lnTo>
                    <a:lnTo>
                      <a:pt x="2739965" y="276998"/>
                    </a:lnTo>
                    <a:lnTo>
                      <a:pt x="0" y="27699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object 16"/>
              <p:cNvSpPr/>
              <p:nvPr/>
            </p:nvSpPr>
            <p:spPr>
              <a:xfrm>
                <a:off x="3016379" y="3888268"/>
                <a:ext cx="607695" cy="525145"/>
              </a:xfrm>
              <a:custGeom>
                <a:avLst/>
                <a:gdLst/>
                <a:ahLst/>
                <a:cxnLst/>
                <a:rect l="l" t="t" r="r" b="b"/>
                <a:pathLst>
                  <a:path w="607695" h="525144">
                    <a:moveTo>
                      <a:pt x="345288" y="0"/>
                    </a:moveTo>
                    <a:lnTo>
                      <a:pt x="345288" y="131165"/>
                    </a:lnTo>
                    <a:lnTo>
                      <a:pt x="0" y="131165"/>
                    </a:lnTo>
                    <a:lnTo>
                      <a:pt x="0" y="393496"/>
                    </a:lnTo>
                    <a:lnTo>
                      <a:pt x="345288" y="393496"/>
                    </a:lnTo>
                    <a:lnTo>
                      <a:pt x="345288" y="524661"/>
                    </a:lnTo>
                    <a:lnTo>
                      <a:pt x="607618" y="262331"/>
                    </a:lnTo>
                    <a:lnTo>
                      <a:pt x="345288" y="0"/>
                    </a:lnTo>
                    <a:close/>
                  </a:path>
                </a:pathLst>
              </a:custGeom>
              <a:solidFill>
                <a:srgbClr val="438CD4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object 19"/>
              <p:cNvSpPr/>
              <p:nvPr/>
            </p:nvSpPr>
            <p:spPr>
              <a:xfrm>
                <a:off x="10033986" y="3779602"/>
                <a:ext cx="719999" cy="719999"/>
              </a:xfrm>
              <a:prstGeom prst="rect">
                <a:avLst/>
              </a:prstGeom>
              <a:blipFill>
                <a:blip r:embed="rId6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object 20"/>
              <p:cNvSpPr/>
              <p:nvPr/>
            </p:nvSpPr>
            <p:spPr>
              <a:xfrm>
                <a:off x="4247214" y="3790698"/>
                <a:ext cx="719999" cy="719998"/>
              </a:xfrm>
              <a:prstGeom prst="rect">
                <a:avLst/>
              </a:prstGeom>
              <a:blipFill>
                <a:blip r:embed="rId7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3" name="object 22"/>
              <p:cNvSpPr txBox="1"/>
              <p:nvPr/>
            </p:nvSpPr>
            <p:spPr>
              <a:xfrm>
                <a:off x="1171880" y="4672236"/>
                <a:ext cx="1447800" cy="324211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12700" algn="ctr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zh-CN" altLang="en-US" sz="1600" b="1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项目申请</a:t>
                </a:r>
                <a:endParaRPr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endParaRPr>
              </a:p>
            </p:txBody>
          </p:sp>
          <p:sp>
            <p:nvSpPr>
              <p:cNvPr id="54" name="object 23"/>
              <p:cNvSpPr txBox="1"/>
              <p:nvPr/>
            </p:nvSpPr>
            <p:spPr>
              <a:xfrm>
                <a:off x="4174110" y="4688430"/>
                <a:ext cx="866205" cy="324211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12700" algn="ctr">
                  <a:lnSpc>
                    <a:spcPct val="100000"/>
                  </a:lnSpc>
                  <a:spcBef>
                    <a:spcPts val="100"/>
                  </a:spcBef>
                </a:pPr>
                <a:r>
                  <a:rPr lang="zh-CN" altLang="en-US" sz="1600" b="1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硕士申请</a:t>
                </a:r>
                <a:endParaRPr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endParaRPr>
              </a:p>
            </p:txBody>
          </p:sp>
          <p:sp>
            <p:nvSpPr>
              <p:cNvPr id="55" name="object 24"/>
              <p:cNvSpPr txBox="1"/>
              <p:nvPr/>
            </p:nvSpPr>
            <p:spPr>
              <a:xfrm>
                <a:off x="9203628" y="4681723"/>
                <a:ext cx="2385166" cy="324211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12700" algn="ctr">
                  <a:lnSpc>
                    <a:spcPct val="100000"/>
                  </a:lnSpc>
                  <a:spcBef>
                    <a:spcPts val="100"/>
                  </a:spcBef>
                </a:pPr>
                <a:r>
                  <a:rPr sz="1600" b="1" dirty="0" err="1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亚琛工大硕士</a:t>
                </a:r>
                <a:r>
                  <a:rPr lang="zh-CN" altLang="en-US" sz="1600" b="1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入学</a:t>
                </a:r>
                <a:endParaRPr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endParaRPr>
              </a:p>
            </p:txBody>
          </p:sp>
          <p:sp>
            <p:nvSpPr>
              <p:cNvPr id="56" name="object 25"/>
              <p:cNvSpPr/>
              <p:nvPr/>
            </p:nvSpPr>
            <p:spPr>
              <a:xfrm>
                <a:off x="1523759" y="3779602"/>
                <a:ext cx="752475" cy="752475"/>
              </a:xfrm>
              <a:prstGeom prst="rect">
                <a:avLst/>
              </a:prstGeom>
              <a:blipFill>
                <a:blip r:embed="rId8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68" name="组合 67"/>
              <p:cNvGrpSpPr/>
              <p:nvPr/>
            </p:nvGrpSpPr>
            <p:grpSpPr>
              <a:xfrm>
                <a:off x="6154032" y="3391677"/>
                <a:ext cx="2868167" cy="2312325"/>
                <a:chOff x="3444224" y="4661684"/>
                <a:chExt cx="2868167" cy="2312325"/>
              </a:xfrm>
            </p:grpSpPr>
            <p:sp>
              <p:nvSpPr>
                <p:cNvPr id="66" name="object 6"/>
                <p:cNvSpPr/>
                <p:nvPr/>
              </p:nvSpPr>
              <p:spPr>
                <a:xfrm>
                  <a:off x="3498608" y="4661684"/>
                  <a:ext cx="2762885" cy="20167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762885" h="2016760">
                      <a:moveTo>
                        <a:pt x="0" y="2016533"/>
                      </a:moveTo>
                      <a:lnTo>
                        <a:pt x="2762653" y="2016533"/>
                      </a:lnTo>
                      <a:lnTo>
                        <a:pt x="2762653" y="0"/>
                      </a:lnTo>
                      <a:lnTo>
                        <a:pt x="0" y="0"/>
                      </a:lnTo>
                      <a:lnTo>
                        <a:pt x="0" y="2016533"/>
                      </a:lnTo>
                      <a:close/>
                    </a:path>
                  </a:pathLst>
                </a:custGeom>
                <a:solidFill>
                  <a:srgbClr val="F2F2F2"/>
                </a:solidFill>
              </p:spPr>
              <p:txBody>
                <a:bodyPr wrap="square" lIns="0" tIns="0" rIns="0" bIns="0" rtlCol="0"/>
                <a:lstStyle/>
                <a:p>
                  <a:endParaRPr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4" name="object 12"/>
                <p:cNvSpPr/>
                <p:nvPr/>
              </p:nvSpPr>
              <p:spPr>
                <a:xfrm>
                  <a:off x="3444224" y="6593009"/>
                  <a:ext cx="2868167" cy="381000"/>
                </a:xfrm>
                <a:prstGeom prst="rect">
                  <a:avLst/>
                </a:prstGeom>
                <a:blipFill>
                  <a:blip r:embed="rId4" cstate="print"/>
                  <a:stretch>
                    <a:fillRect/>
                  </a:stretch>
                </a:blipFill>
              </p:spPr>
              <p:txBody>
                <a:bodyPr wrap="square" lIns="0" tIns="0" rIns="0" bIns="0" rtlCol="0"/>
                <a:lstStyle/>
                <a:p>
                  <a:endParaRPr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5" name="object 13"/>
                <p:cNvSpPr/>
                <p:nvPr/>
              </p:nvSpPr>
              <p:spPr>
                <a:xfrm>
                  <a:off x="3492991" y="6606662"/>
                  <a:ext cx="2762885" cy="27749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762885" h="277494">
                      <a:moveTo>
                        <a:pt x="0" y="0"/>
                      </a:moveTo>
                      <a:lnTo>
                        <a:pt x="2762653" y="0"/>
                      </a:lnTo>
                      <a:lnTo>
                        <a:pt x="2762653" y="276999"/>
                      </a:lnTo>
                      <a:lnTo>
                        <a:pt x="0" y="27699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</p:spPr>
              <p:txBody>
                <a:bodyPr wrap="square" lIns="0" tIns="0" rIns="0" bIns="0" rtlCol="0"/>
                <a:lstStyle/>
                <a:p>
                  <a:endParaRPr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9" name="object 18"/>
                <p:cNvSpPr/>
                <p:nvPr/>
              </p:nvSpPr>
              <p:spPr>
                <a:xfrm>
                  <a:off x="4547484" y="5055283"/>
                  <a:ext cx="719999" cy="719999"/>
                </a:xfrm>
                <a:prstGeom prst="rect">
                  <a:avLst/>
                </a:prstGeom>
                <a:blipFill>
                  <a:blip r:embed="rId5" cstate="print"/>
                  <a:stretch>
                    <a:fillRect/>
                  </a:stretch>
                </a:blipFill>
              </p:spPr>
              <p:txBody>
                <a:bodyPr wrap="square" lIns="0" tIns="0" rIns="0" bIns="0" rtlCol="0"/>
                <a:lstStyle/>
                <a:p>
                  <a:endParaRPr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2" name="object 21"/>
                <p:cNvSpPr txBox="1"/>
                <p:nvPr/>
              </p:nvSpPr>
              <p:spPr>
                <a:xfrm>
                  <a:off x="4231214" y="5947341"/>
                  <a:ext cx="1405255" cy="324211"/>
                </a:xfrm>
                <a:prstGeom prst="rect">
                  <a:avLst/>
                </a:prstGeom>
              </p:spPr>
              <p:txBody>
                <a:bodyPr vert="horz" wrap="square" lIns="0" tIns="12700" rIns="0" bIns="0" rtlCol="0">
                  <a:spAutoFit/>
                </a:bodyPr>
                <a:lstStyle/>
                <a:p>
                  <a:pPr marL="12700" algn="ctr">
                    <a:lnSpc>
                      <a:spcPct val="100000"/>
                    </a:lnSpc>
                    <a:spcBef>
                      <a:spcPts val="100"/>
                    </a:spcBef>
                  </a:pPr>
                  <a:r>
                    <a:rPr sz="1600" b="1" dirty="0">
                      <a:solidFill>
                        <a:srgbClr val="00549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微软雅黑"/>
                    </a:rPr>
                    <a:t>在线学习</a:t>
                  </a:r>
                  <a:endParaRPr sz="16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endParaRPr>
                </a:p>
              </p:txBody>
            </p:sp>
            <p:sp>
              <p:nvSpPr>
                <p:cNvPr id="57" name="object 26"/>
                <p:cNvSpPr txBox="1"/>
                <p:nvPr/>
              </p:nvSpPr>
              <p:spPr>
                <a:xfrm>
                  <a:off x="4170903" y="6609664"/>
                  <a:ext cx="1569957" cy="285691"/>
                </a:xfrm>
                <a:prstGeom prst="rect">
                  <a:avLst/>
                </a:prstGeom>
              </p:spPr>
              <p:txBody>
                <a:bodyPr vert="horz" wrap="square" lIns="0" tIns="12700" rIns="0" bIns="0" rtlCol="0">
                  <a:spAutoFit/>
                </a:bodyPr>
                <a:lstStyle/>
                <a:p>
                  <a:pPr marL="12700">
                    <a:lnSpc>
                      <a:spcPct val="100000"/>
                    </a:lnSpc>
                    <a:spcBef>
                      <a:spcPts val="100"/>
                    </a:spcBef>
                  </a:pPr>
                  <a:r>
                    <a:rPr sz="1400" dirty="0">
                      <a:solidFill>
                        <a:srgbClr val="00549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微软雅黑"/>
                    </a:rPr>
                    <a:t>202</a:t>
                  </a:r>
                  <a:r>
                    <a:rPr lang="en-US" sz="1400" dirty="0">
                      <a:solidFill>
                        <a:srgbClr val="00549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微软雅黑"/>
                    </a:rPr>
                    <a:t>7</a:t>
                  </a:r>
                  <a:r>
                    <a:rPr sz="1400" dirty="0">
                      <a:solidFill>
                        <a:srgbClr val="00549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微软雅黑"/>
                    </a:rPr>
                    <a:t>年</a:t>
                  </a:r>
                  <a:r>
                    <a:rPr lang="en-US" altLang="zh-CN" sz="1400" dirty="0">
                      <a:solidFill>
                        <a:srgbClr val="00549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微软雅黑"/>
                    </a:rPr>
                    <a:t>3</a:t>
                  </a:r>
                  <a:r>
                    <a:rPr sz="1400" dirty="0">
                      <a:solidFill>
                        <a:srgbClr val="00549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微软雅黑"/>
                    </a:rPr>
                    <a:t>月</a:t>
                  </a:r>
                  <a:r>
                    <a:rPr sz="1400" spc="-50" dirty="0">
                      <a:solidFill>
                        <a:srgbClr val="00549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微软雅黑"/>
                    </a:rPr>
                    <a:t> </a:t>
                  </a:r>
                  <a:r>
                    <a:rPr sz="1400" dirty="0">
                      <a:solidFill>
                        <a:srgbClr val="00549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微软雅黑"/>
                    </a:rPr>
                    <a:t>–</a:t>
                  </a:r>
                  <a:r>
                    <a:rPr sz="1400" spc="-55" dirty="0">
                      <a:solidFill>
                        <a:srgbClr val="00549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微软雅黑"/>
                    </a:rPr>
                    <a:t> </a:t>
                  </a:r>
                  <a:r>
                    <a:rPr lang="en-US" altLang="zh-CN" sz="1400" spc="-55" dirty="0">
                      <a:solidFill>
                        <a:srgbClr val="00549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微软雅黑"/>
                    </a:rPr>
                    <a:t>7</a:t>
                  </a:r>
                  <a:r>
                    <a:rPr sz="1400" dirty="0">
                      <a:solidFill>
                        <a:srgbClr val="00549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微软雅黑"/>
                    </a:rPr>
                    <a:t>月</a:t>
                  </a:r>
                  <a:endParaRPr sz="14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endParaRPr>
                </a:p>
              </p:txBody>
            </p:sp>
          </p:grpSp>
          <p:sp>
            <p:nvSpPr>
              <p:cNvPr id="59" name="object 28"/>
              <p:cNvSpPr txBox="1"/>
              <p:nvPr/>
            </p:nvSpPr>
            <p:spPr>
              <a:xfrm>
                <a:off x="9095183" y="5329264"/>
                <a:ext cx="2571750" cy="285691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12700" algn="ctr">
                  <a:lnSpc>
                    <a:spcPct val="100000"/>
                  </a:lnSpc>
                  <a:spcBef>
                    <a:spcPts val="100"/>
                  </a:spcBef>
                </a:pPr>
                <a:r>
                  <a:rPr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202</a:t>
                </a:r>
                <a:r>
                  <a:rPr lang="en-US"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7</a:t>
                </a:r>
                <a:r>
                  <a:rPr sz="1400" spc="-5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年</a:t>
                </a:r>
                <a:r>
                  <a:rPr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1</a:t>
                </a:r>
                <a:r>
                  <a:rPr lang="en-US"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0</a:t>
                </a:r>
                <a:r>
                  <a:rPr lang="zh-CN" altLang="en-US"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月</a:t>
                </a:r>
                <a:endParaRPr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endParaRPr>
              </a:p>
            </p:txBody>
          </p:sp>
          <p:sp>
            <p:nvSpPr>
              <p:cNvPr id="60" name="object 12"/>
              <p:cNvSpPr/>
              <p:nvPr/>
            </p:nvSpPr>
            <p:spPr>
              <a:xfrm>
                <a:off x="461627" y="5309666"/>
                <a:ext cx="5767810" cy="391998"/>
              </a:xfrm>
              <a:prstGeom prst="rect">
                <a:avLst/>
              </a:prstGeom>
              <a:blipFill>
                <a:blip r:embed="rId4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1" name="object 13"/>
              <p:cNvSpPr/>
              <p:nvPr/>
            </p:nvSpPr>
            <p:spPr>
              <a:xfrm>
                <a:off x="510394" y="5344719"/>
                <a:ext cx="5636045" cy="267093"/>
              </a:xfrm>
              <a:custGeom>
                <a:avLst/>
                <a:gdLst/>
                <a:ahLst/>
                <a:cxnLst/>
                <a:rect l="l" t="t" r="r" b="b"/>
                <a:pathLst>
                  <a:path w="2762885" h="277494">
                    <a:moveTo>
                      <a:pt x="0" y="0"/>
                    </a:moveTo>
                    <a:lnTo>
                      <a:pt x="2762653" y="0"/>
                    </a:lnTo>
                    <a:lnTo>
                      <a:pt x="2762653" y="276999"/>
                    </a:lnTo>
                    <a:lnTo>
                      <a:pt x="0" y="27699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2" name="object 26"/>
              <p:cNvSpPr txBox="1"/>
              <p:nvPr/>
            </p:nvSpPr>
            <p:spPr>
              <a:xfrm>
                <a:off x="2289316" y="5330476"/>
                <a:ext cx="2049525" cy="285691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12700" algn="ctr">
                  <a:lnSpc>
                    <a:spcPct val="100000"/>
                  </a:lnSpc>
                  <a:spcBef>
                    <a:spcPts val="100"/>
                  </a:spcBef>
                </a:pPr>
                <a:r>
                  <a:rPr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202</a:t>
                </a:r>
                <a:r>
                  <a:rPr lang="en-US"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7</a:t>
                </a:r>
                <a:r>
                  <a:rPr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年</a:t>
                </a:r>
                <a:r>
                  <a:rPr lang="en-US"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2</a:t>
                </a:r>
                <a:r>
                  <a:rPr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月</a:t>
                </a:r>
                <a:r>
                  <a:rPr lang="zh-CN" altLang="en-US" sz="1400" dirty="0">
                    <a:solidFill>
                      <a:srgbClr val="00549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/>
                  </a:rPr>
                  <a:t>截止</a:t>
                </a:r>
                <a:endParaRPr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endParaRPr>
              </a:p>
            </p:txBody>
          </p:sp>
          <p:sp>
            <p:nvSpPr>
              <p:cNvPr id="46" name="object 14"/>
              <p:cNvSpPr/>
              <p:nvPr/>
            </p:nvSpPr>
            <p:spPr>
              <a:xfrm>
                <a:off x="5835779" y="3877270"/>
                <a:ext cx="607695" cy="525145"/>
              </a:xfrm>
              <a:custGeom>
                <a:avLst/>
                <a:gdLst/>
                <a:ahLst/>
                <a:cxnLst/>
                <a:rect l="l" t="t" r="r" b="b"/>
                <a:pathLst>
                  <a:path w="607695" h="525144">
                    <a:moveTo>
                      <a:pt x="345288" y="0"/>
                    </a:moveTo>
                    <a:lnTo>
                      <a:pt x="345288" y="131164"/>
                    </a:lnTo>
                    <a:lnTo>
                      <a:pt x="0" y="131164"/>
                    </a:lnTo>
                    <a:lnTo>
                      <a:pt x="0" y="393495"/>
                    </a:lnTo>
                    <a:lnTo>
                      <a:pt x="345288" y="393495"/>
                    </a:lnTo>
                    <a:lnTo>
                      <a:pt x="345288" y="524659"/>
                    </a:lnTo>
                    <a:lnTo>
                      <a:pt x="607620" y="262329"/>
                    </a:lnTo>
                    <a:lnTo>
                      <a:pt x="345288" y="0"/>
                    </a:lnTo>
                    <a:close/>
                  </a:path>
                </a:pathLst>
              </a:custGeom>
              <a:solidFill>
                <a:srgbClr val="BFBFBF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object 15"/>
              <p:cNvSpPr/>
              <p:nvPr/>
            </p:nvSpPr>
            <p:spPr>
              <a:xfrm>
                <a:off x="8680487" y="3855553"/>
                <a:ext cx="607695" cy="525145"/>
              </a:xfrm>
              <a:custGeom>
                <a:avLst/>
                <a:gdLst/>
                <a:ahLst/>
                <a:cxnLst/>
                <a:rect l="l" t="t" r="r" b="b"/>
                <a:pathLst>
                  <a:path w="607695" h="525144">
                    <a:moveTo>
                      <a:pt x="345288" y="0"/>
                    </a:moveTo>
                    <a:lnTo>
                      <a:pt x="345288" y="131165"/>
                    </a:lnTo>
                    <a:lnTo>
                      <a:pt x="0" y="131165"/>
                    </a:lnTo>
                    <a:lnTo>
                      <a:pt x="0" y="393496"/>
                    </a:lnTo>
                    <a:lnTo>
                      <a:pt x="345288" y="393496"/>
                    </a:lnTo>
                    <a:lnTo>
                      <a:pt x="345288" y="524661"/>
                    </a:lnTo>
                    <a:lnTo>
                      <a:pt x="607618" y="262331"/>
                    </a:lnTo>
                    <a:lnTo>
                      <a:pt x="345288" y="0"/>
                    </a:lnTo>
                    <a:close/>
                  </a:path>
                </a:pathLst>
              </a:custGeom>
              <a:solidFill>
                <a:srgbClr val="235D97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2" name="文本框 71"/>
            <p:cNvSpPr txBox="1"/>
            <p:nvPr/>
          </p:nvSpPr>
          <p:spPr>
            <a:xfrm>
              <a:off x="609600" y="3657600"/>
              <a:ext cx="365584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kern="0" dirty="0">
                  <a:solidFill>
                    <a:srgbClr val="00549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对应</a:t>
              </a:r>
              <a:r>
                <a:rPr lang="en-US" altLang="zh-CN" sz="2000" b="1" kern="0" spc="-10" dirty="0">
                  <a:solidFill>
                    <a:srgbClr val="00549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2023</a:t>
              </a:r>
              <a:r>
                <a:rPr lang="zh-CN" altLang="en-US" sz="2000" b="1" kern="0" dirty="0">
                  <a:solidFill>
                    <a:srgbClr val="00549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级学生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4" name="object 17"/>
          <p:cNvSpPr txBox="1">
            <a:spLocks/>
          </p:cNvSpPr>
          <p:nvPr/>
        </p:nvSpPr>
        <p:spPr>
          <a:xfrm>
            <a:off x="346465" y="369498"/>
            <a:ext cx="6181451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2400" b="0" i="0">
                <a:solidFill>
                  <a:srgbClr val="00549F"/>
                </a:solidFill>
                <a:latin typeface="微软雅黑"/>
                <a:ea typeface="+mj-ea"/>
                <a:cs typeface="微软雅黑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en-US" altLang="zh-CN" b="1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4. </a:t>
            </a:r>
            <a:r>
              <a:rPr lang="zh-CN" altLang="en-US" b="1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公共管理类硕士</a:t>
            </a:r>
            <a:r>
              <a:rPr lang="zh-CN" altLang="en-US" b="1" kern="0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</a:rPr>
              <a:t>项目流程</a:t>
            </a:r>
          </a:p>
        </p:txBody>
      </p:sp>
    </p:spTree>
    <p:extLst>
      <p:ext uri="{BB962C8B-B14F-4D97-AF65-F5344CB8AC3E}">
        <p14:creationId xmlns:p14="http://schemas.microsoft.com/office/powerpoint/2010/main" val="189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71299" y="381000"/>
            <a:ext cx="11449400" cy="369332"/>
          </a:xfrm>
        </p:spPr>
        <p:txBody>
          <a:bodyPr/>
          <a:lstStyle/>
          <a:p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4. 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亚琛工业大学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MPA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硕士部分学生名单</a:t>
            </a:r>
            <a:endParaRPr lang="zh-CN" altLang="en-US" sz="24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2876885"/>
            <a:ext cx="6438724" cy="291958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1029635"/>
            <a:ext cx="6915150" cy="364807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1440" y="1447800"/>
            <a:ext cx="6549259" cy="4630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8906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1299" y="381000"/>
            <a:ext cx="232727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400" dirty="0"/>
              <a:t>4. 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申请</a:t>
            </a:r>
            <a:r>
              <a:rPr sz="2400" dirty="0" err="1"/>
              <a:t>重要信息</a:t>
            </a:r>
            <a:endParaRPr sz="2400" dirty="0"/>
          </a:p>
        </p:txBody>
      </p:sp>
      <p:sp>
        <p:nvSpPr>
          <p:cNvPr id="3" name="object 3"/>
          <p:cNvSpPr/>
          <p:nvPr/>
        </p:nvSpPr>
        <p:spPr>
          <a:xfrm>
            <a:off x="769846" y="1037404"/>
            <a:ext cx="3900170" cy="3014345"/>
          </a:xfrm>
          <a:custGeom>
            <a:avLst/>
            <a:gdLst/>
            <a:ahLst/>
            <a:cxnLst/>
            <a:rect l="l" t="t" r="r" b="b"/>
            <a:pathLst>
              <a:path w="3900170" h="3014345">
                <a:moveTo>
                  <a:pt x="0" y="0"/>
                </a:moveTo>
                <a:lnTo>
                  <a:pt x="3899869" y="0"/>
                </a:lnTo>
                <a:lnTo>
                  <a:pt x="3899869" y="3014268"/>
                </a:lnTo>
                <a:lnTo>
                  <a:pt x="0" y="3014268"/>
                </a:lnTo>
                <a:lnTo>
                  <a:pt x="0" y="0"/>
                </a:lnTo>
                <a:close/>
              </a:path>
            </a:pathLst>
          </a:custGeom>
          <a:solidFill>
            <a:srgbClr val="000000">
              <a:alpha val="101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78886" y="1237488"/>
            <a:ext cx="3602736" cy="4114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268447" y="1228344"/>
            <a:ext cx="1926336" cy="48463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2413" y="1251626"/>
            <a:ext cx="3498215" cy="307975"/>
          </a:xfrm>
          <a:custGeom>
            <a:avLst/>
            <a:gdLst/>
            <a:ahLst/>
            <a:cxnLst/>
            <a:rect l="l" t="t" r="r" b="b"/>
            <a:pathLst>
              <a:path w="3498215" h="307975">
                <a:moveTo>
                  <a:pt x="0" y="0"/>
                </a:moveTo>
                <a:lnTo>
                  <a:pt x="3497708" y="0"/>
                </a:lnTo>
                <a:lnTo>
                  <a:pt x="3497708" y="307776"/>
                </a:lnTo>
                <a:lnTo>
                  <a:pt x="0" y="307776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08010" y="1226908"/>
            <a:ext cx="347849" cy="34784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78886" y="1618488"/>
            <a:ext cx="3602736" cy="41147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268447" y="1612391"/>
            <a:ext cx="853439" cy="46939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32412" y="1632770"/>
            <a:ext cx="3498215" cy="307975"/>
          </a:xfrm>
          <a:custGeom>
            <a:avLst/>
            <a:gdLst/>
            <a:ahLst/>
            <a:cxnLst/>
            <a:rect l="l" t="t" r="r" b="b"/>
            <a:pathLst>
              <a:path w="3498215" h="307975">
                <a:moveTo>
                  <a:pt x="0" y="0"/>
                </a:moveTo>
                <a:lnTo>
                  <a:pt x="3497708" y="0"/>
                </a:lnTo>
                <a:lnTo>
                  <a:pt x="3497708" y="307778"/>
                </a:lnTo>
                <a:lnTo>
                  <a:pt x="0" y="307778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06660" y="1611554"/>
            <a:ext cx="349199" cy="34919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78886" y="3133344"/>
            <a:ext cx="3602736" cy="41452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268447" y="3127248"/>
            <a:ext cx="871727" cy="48158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32410" y="3148840"/>
            <a:ext cx="3498215" cy="307975"/>
          </a:xfrm>
          <a:custGeom>
            <a:avLst/>
            <a:gdLst/>
            <a:ahLst/>
            <a:cxnLst/>
            <a:rect l="l" t="t" r="r" b="b"/>
            <a:pathLst>
              <a:path w="3498215" h="307975">
                <a:moveTo>
                  <a:pt x="0" y="0"/>
                </a:moveTo>
                <a:lnTo>
                  <a:pt x="3497710" y="0"/>
                </a:lnTo>
                <a:lnTo>
                  <a:pt x="3497710" y="307776"/>
                </a:lnTo>
                <a:lnTo>
                  <a:pt x="0" y="307776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78886" y="2377439"/>
            <a:ext cx="3602736" cy="41147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268447" y="2368295"/>
            <a:ext cx="1563624" cy="472439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032410" y="2390650"/>
            <a:ext cx="3498215" cy="307975"/>
          </a:xfrm>
          <a:custGeom>
            <a:avLst/>
            <a:gdLst/>
            <a:ahLst/>
            <a:cxnLst/>
            <a:rect l="l" t="t" r="r" b="b"/>
            <a:pathLst>
              <a:path w="3498215" h="307975">
                <a:moveTo>
                  <a:pt x="0" y="0"/>
                </a:moveTo>
                <a:lnTo>
                  <a:pt x="3497710" y="0"/>
                </a:lnTo>
                <a:lnTo>
                  <a:pt x="3497710" y="307776"/>
                </a:lnTo>
                <a:lnTo>
                  <a:pt x="0" y="307776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78886" y="1990344"/>
            <a:ext cx="3602736" cy="414527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268447" y="1984248"/>
            <a:ext cx="1313688" cy="469391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32410" y="2005977"/>
            <a:ext cx="3498215" cy="307975"/>
          </a:xfrm>
          <a:custGeom>
            <a:avLst/>
            <a:gdLst/>
            <a:ahLst/>
            <a:cxnLst/>
            <a:rect l="l" t="t" r="r" b="b"/>
            <a:pathLst>
              <a:path w="3498215" h="307975">
                <a:moveTo>
                  <a:pt x="0" y="0"/>
                </a:moveTo>
                <a:lnTo>
                  <a:pt x="3497710" y="0"/>
                </a:lnTo>
                <a:lnTo>
                  <a:pt x="3497710" y="307776"/>
                </a:lnTo>
                <a:lnTo>
                  <a:pt x="0" y="307776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966694" y="3508247"/>
            <a:ext cx="3614928" cy="411479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256255" y="3502152"/>
            <a:ext cx="2103119" cy="469392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019584" y="3522416"/>
            <a:ext cx="3510915" cy="307975"/>
          </a:xfrm>
          <a:custGeom>
            <a:avLst/>
            <a:gdLst/>
            <a:ahLst/>
            <a:cxnLst/>
            <a:rect l="l" t="t" r="r" b="b"/>
            <a:pathLst>
              <a:path w="3510915" h="307975">
                <a:moveTo>
                  <a:pt x="0" y="0"/>
                </a:moveTo>
                <a:lnTo>
                  <a:pt x="3510535" y="0"/>
                </a:lnTo>
                <a:lnTo>
                  <a:pt x="3510535" y="307776"/>
                </a:lnTo>
                <a:lnTo>
                  <a:pt x="0" y="307776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901536" y="3512299"/>
            <a:ext cx="349775" cy="349775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69846" y="4287960"/>
            <a:ext cx="3903345" cy="1622228"/>
          </a:xfrm>
          <a:custGeom>
            <a:avLst/>
            <a:gdLst/>
            <a:ahLst/>
            <a:cxnLst/>
            <a:rect l="l" t="t" r="r" b="b"/>
            <a:pathLst>
              <a:path w="3827145" h="1477645">
                <a:moveTo>
                  <a:pt x="0" y="0"/>
                </a:moveTo>
                <a:lnTo>
                  <a:pt x="3826791" y="0"/>
                </a:lnTo>
                <a:lnTo>
                  <a:pt x="3826791" y="1477327"/>
                </a:lnTo>
                <a:lnTo>
                  <a:pt x="0" y="1477327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383719" y="4800600"/>
            <a:ext cx="3008928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专业要求：无专业背景要求，除艺体类专业，所有专业均可报名</a:t>
            </a:r>
            <a:endParaRPr sz="1400" dirty="0"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383719" y="5334000"/>
            <a:ext cx="3008928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语言要求：英语基础良好，英语四级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485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分以上或六级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425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分以上者优先</a:t>
            </a:r>
          </a:p>
        </p:txBody>
      </p:sp>
      <p:sp>
        <p:nvSpPr>
          <p:cNvPr id="29" name="object 29"/>
          <p:cNvSpPr/>
          <p:nvPr/>
        </p:nvSpPr>
        <p:spPr>
          <a:xfrm>
            <a:off x="957857" y="4784725"/>
            <a:ext cx="320675" cy="320675"/>
          </a:xfrm>
          <a:custGeom>
            <a:avLst/>
            <a:gdLst/>
            <a:ahLst/>
            <a:cxnLst/>
            <a:rect l="l" t="t" r="r" b="b"/>
            <a:pathLst>
              <a:path w="320675" h="320675">
                <a:moveTo>
                  <a:pt x="160273" y="0"/>
                </a:moveTo>
                <a:lnTo>
                  <a:pt x="109614" y="8170"/>
                </a:lnTo>
                <a:lnTo>
                  <a:pt x="65618" y="30923"/>
                </a:lnTo>
                <a:lnTo>
                  <a:pt x="30923" y="65618"/>
                </a:lnTo>
                <a:lnTo>
                  <a:pt x="8170" y="109615"/>
                </a:lnTo>
                <a:lnTo>
                  <a:pt x="0" y="160273"/>
                </a:lnTo>
                <a:lnTo>
                  <a:pt x="8170" y="210932"/>
                </a:lnTo>
                <a:lnTo>
                  <a:pt x="30923" y="254929"/>
                </a:lnTo>
                <a:lnTo>
                  <a:pt x="65618" y="289623"/>
                </a:lnTo>
                <a:lnTo>
                  <a:pt x="109614" y="312375"/>
                </a:lnTo>
                <a:lnTo>
                  <a:pt x="160273" y="320546"/>
                </a:lnTo>
                <a:lnTo>
                  <a:pt x="210932" y="312375"/>
                </a:lnTo>
                <a:lnTo>
                  <a:pt x="254928" y="289623"/>
                </a:lnTo>
                <a:lnTo>
                  <a:pt x="289623" y="254929"/>
                </a:lnTo>
                <a:lnTo>
                  <a:pt x="312376" y="210932"/>
                </a:lnTo>
                <a:lnTo>
                  <a:pt x="320546" y="160273"/>
                </a:lnTo>
                <a:lnTo>
                  <a:pt x="312376" y="109615"/>
                </a:lnTo>
                <a:lnTo>
                  <a:pt x="289623" y="65618"/>
                </a:lnTo>
                <a:lnTo>
                  <a:pt x="254928" y="30923"/>
                </a:lnTo>
                <a:lnTo>
                  <a:pt x="210932" y="8170"/>
                </a:lnTo>
                <a:lnTo>
                  <a:pt x="160273" y="0"/>
                </a:lnTo>
                <a:close/>
              </a:path>
            </a:pathLst>
          </a:custGeom>
          <a:solidFill>
            <a:srgbClr val="F6A8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957857" y="5334000"/>
            <a:ext cx="320675" cy="320675"/>
          </a:xfrm>
          <a:custGeom>
            <a:avLst/>
            <a:gdLst/>
            <a:ahLst/>
            <a:cxnLst/>
            <a:rect l="l" t="t" r="r" b="b"/>
            <a:pathLst>
              <a:path w="320675" h="320675">
                <a:moveTo>
                  <a:pt x="160273" y="0"/>
                </a:moveTo>
                <a:lnTo>
                  <a:pt x="109614" y="8170"/>
                </a:lnTo>
                <a:lnTo>
                  <a:pt x="65618" y="30923"/>
                </a:lnTo>
                <a:lnTo>
                  <a:pt x="30923" y="65618"/>
                </a:lnTo>
                <a:lnTo>
                  <a:pt x="8170" y="109615"/>
                </a:lnTo>
                <a:lnTo>
                  <a:pt x="0" y="160273"/>
                </a:lnTo>
                <a:lnTo>
                  <a:pt x="8170" y="210932"/>
                </a:lnTo>
                <a:lnTo>
                  <a:pt x="30923" y="254929"/>
                </a:lnTo>
                <a:lnTo>
                  <a:pt x="65618" y="289623"/>
                </a:lnTo>
                <a:lnTo>
                  <a:pt x="109614" y="312376"/>
                </a:lnTo>
                <a:lnTo>
                  <a:pt x="160273" y="320547"/>
                </a:lnTo>
                <a:lnTo>
                  <a:pt x="210932" y="312376"/>
                </a:lnTo>
                <a:lnTo>
                  <a:pt x="254928" y="289623"/>
                </a:lnTo>
                <a:lnTo>
                  <a:pt x="289623" y="254929"/>
                </a:lnTo>
                <a:lnTo>
                  <a:pt x="312376" y="210932"/>
                </a:lnTo>
                <a:lnTo>
                  <a:pt x="320546" y="160273"/>
                </a:lnTo>
                <a:lnTo>
                  <a:pt x="312376" y="109615"/>
                </a:lnTo>
                <a:lnTo>
                  <a:pt x="289623" y="65618"/>
                </a:lnTo>
                <a:lnTo>
                  <a:pt x="254928" y="30923"/>
                </a:lnTo>
                <a:lnTo>
                  <a:pt x="210932" y="8170"/>
                </a:lnTo>
                <a:lnTo>
                  <a:pt x="160273" y="0"/>
                </a:lnTo>
                <a:close/>
              </a:path>
            </a:pathLst>
          </a:custGeom>
          <a:solidFill>
            <a:srgbClr val="F6A8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1039847" y="4666098"/>
            <a:ext cx="275724" cy="972702"/>
          </a:xfrm>
          <a:prstGeom prst="rect">
            <a:avLst/>
          </a:prstGeom>
        </p:spPr>
        <p:txBody>
          <a:bodyPr vert="horz" wrap="square" lIns="0" tIns="140335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b="1" dirty="0">
                <a:solidFill>
                  <a:srgbClr val="FFFFFF"/>
                </a:solidFill>
                <a:latin typeface="Arial"/>
                <a:cs typeface="Arial"/>
              </a:rPr>
              <a:t>！</a:t>
            </a:r>
            <a:endParaRPr lang="en-US" altLang="zh-CN" b="1" dirty="0">
              <a:solidFill>
                <a:srgbClr val="FFFFFF"/>
              </a:solidFill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lang="en-US" altLang="zh-CN" b="1" dirty="0">
              <a:solidFill>
                <a:srgbClr val="FFFFFF"/>
              </a:solidFill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lang="zh-CN" altLang="en-US" sz="1800" b="1" dirty="0">
                <a:solidFill>
                  <a:srgbClr val="FFFFFF"/>
                </a:solidFill>
                <a:latin typeface="Arial"/>
                <a:cs typeface="Arial"/>
              </a:rPr>
              <a:t>！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080770" y="4419600"/>
            <a:ext cx="82550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报名要求</a:t>
            </a:r>
            <a:endParaRPr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5029201" y="2918211"/>
            <a:ext cx="1920311" cy="2415789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908213" y="1987861"/>
            <a:ext cx="349199" cy="349199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908213" y="2365691"/>
            <a:ext cx="349199" cy="349199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978886" y="2758439"/>
            <a:ext cx="3602736" cy="411479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268447" y="2752344"/>
            <a:ext cx="3261360" cy="469391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032410" y="2771983"/>
            <a:ext cx="3498215" cy="307975"/>
          </a:xfrm>
          <a:custGeom>
            <a:avLst/>
            <a:gdLst/>
            <a:ahLst/>
            <a:cxnLst/>
            <a:rect l="l" t="t" r="r" b="b"/>
            <a:pathLst>
              <a:path w="3498215" h="307975">
                <a:moveTo>
                  <a:pt x="0" y="0"/>
                </a:moveTo>
                <a:lnTo>
                  <a:pt x="3497710" y="0"/>
                </a:lnTo>
                <a:lnTo>
                  <a:pt x="3497710" y="307778"/>
                </a:lnTo>
                <a:lnTo>
                  <a:pt x="0" y="307778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762000" y="1284732"/>
            <a:ext cx="3900170" cy="24974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66115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微软雅黑"/>
                <a:cs typeface="微软雅黑"/>
              </a:rPr>
              <a:t>公共管理硕士</a:t>
            </a:r>
            <a:r>
              <a:rPr sz="1400" spc="-35" dirty="0">
                <a:latin typeface="微软雅黑"/>
                <a:cs typeface="微软雅黑"/>
              </a:rPr>
              <a:t> </a:t>
            </a:r>
            <a:r>
              <a:rPr sz="1400" spc="-25" dirty="0">
                <a:latin typeface="Arial"/>
                <a:cs typeface="Arial"/>
              </a:rPr>
              <a:t>(MPA)</a:t>
            </a:r>
            <a:endParaRPr sz="1400" dirty="0">
              <a:latin typeface="Arial"/>
              <a:cs typeface="Arial"/>
            </a:endParaRPr>
          </a:p>
          <a:p>
            <a:pPr marL="666115">
              <a:lnSpc>
                <a:spcPct val="100000"/>
              </a:lnSpc>
              <a:spcBef>
                <a:spcPts val="1225"/>
              </a:spcBef>
            </a:pPr>
            <a:r>
              <a:rPr sz="1400" dirty="0">
                <a:latin typeface="微软雅黑"/>
                <a:cs typeface="微软雅黑"/>
              </a:rPr>
              <a:t>全日制</a:t>
            </a:r>
          </a:p>
          <a:p>
            <a:pPr marL="665480">
              <a:lnSpc>
                <a:spcPct val="100000"/>
              </a:lnSpc>
              <a:spcBef>
                <a:spcPts val="1270"/>
              </a:spcBef>
            </a:pPr>
            <a:r>
              <a:rPr sz="1400" dirty="0">
                <a:latin typeface="微软雅黑"/>
                <a:cs typeface="微软雅黑"/>
              </a:rPr>
              <a:t>学制：3学期</a:t>
            </a:r>
          </a:p>
          <a:p>
            <a:pPr marL="665480">
              <a:lnSpc>
                <a:spcPct val="100000"/>
              </a:lnSpc>
              <a:spcBef>
                <a:spcPts val="1345"/>
              </a:spcBef>
            </a:pPr>
            <a:r>
              <a:rPr sz="1400" dirty="0">
                <a:latin typeface="微软雅黑"/>
                <a:cs typeface="微软雅黑"/>
              </a:rPr>
              <a:t>教学语言：英语</a:t>
            </a:r>
          </a:p>
          <a:p>
            <a:pPr marL="665480">
              <a:lnSpc>
                <a:spcPct val="100000"/>
              </a:lnSpc>
              <a:spcBef>
                <a:spcPts val="1320"/>
              </a:spcBef>
            </a:pPr>
            <a:r>
              <a:rPr sz="1400" dirty="0">
                <a:latin typeface="微软雅黑"/>
                <a:cs typeface="微软雅黑"/>
              </a:rPr>
              <a:t>非欧盟学生申请截止：</a:t>
            </a:r>
            <a:r>
              <a:rPr sz="1400" dirty="0">
                <a:solidFill>
                  <a:srgbClr val="FF0000"/>
                </a:solidFill>
                <a:latin typeface="微软雅黑"/>
                <a:cs typeface="微软雅黑"/>
              </a:rPr>
              <a:t>202</a:t>
            </a:r>
            <a:r>
              <a:rPr lang="en-US" sz="1400" dirty="0">
                <a:solidFill>
                  <a:srgbClr val="FF0000"/>
                </a:solidFill>
                <a:latin typeface="微软雅黑"/>
                <a:cs typeface="微软雅黑"/>
              </a:rPr>
              <a:t>7</a:t>
            </a:r>
            <a:r>
              <a:rPr sz="1400" dirty="0">
                <a:solidFill>
                  <a:srgbClr val="FF0000"/>
                </a:solidFill>
                <a:latin typeface="微软雅黑"/>
                <a:cs typeface="微软雅黑"/>
              </a:rPr>
              <a:t>年</a:t>
            </a:r>
            <a:r>
              <a:rPr lang="en-US" sz="1400" dirty="0">
                <a:solidFill>
                  <a:srgbClr val="FF0000"/>
                </a:solidFill>
                <a:latin typeface="微软雅黑"/>
                <a:cs typeface="微软雅黑"/>
              </a:rPr>
              <a:t>3</a:t>
            </a:r>
            <a:r>
              <a:rPr sz="1400" dirty="0">
                <a:solidFill>
                  <a:srgbClr val="FF0000"/>
                </a:solidFill>
                <a:latin typeface="微软雅黑"/>
                <a:cs typeface="微软雅黑"/>
              </a:rPr>
              <a:t>月</a:t>
            </a:r>
          </a:p>
          <a:p>
            <a:pPr marL="665480">
              <a:lnSpc>
                <a:spcPct val="100000"/>
              </a:lnSpc>
              <a:spcBef>
                <a:spcPts val="1390"/>
              </a:spcBef>
            </a:pPr>
            <a:r>
              <a:rPr sz="1400" spc="-5" dirty="0">
                <a:latin typeface="Arial"/>
                <a:cs typeface="Arial"/>
              </a:rPr>
              <a:t>90</a:t>
            </a:r>
            <a:r>
              <a:rPr sz="1400" dirty="0">
                <a:latin typeface="微软雅黑"/>
                <a:cs typeface="微软雅黑"/>
              </a:rPr>
              <a:t>学分</a:t>
            </a:r>
          </a:p>
          <a:p>
            <a:pPr marL="652780">
              <a:lnSpc>
                <a:spcPct val="100000"/>
              </a:lnSpc>
              <a:spcBef>
                <a:spcPts val="1150"/>
              </a:spcBef>
            </a:pPr>
            <a:r>
              <a:rPr sz="1400" dirty="0">
                <a:latin typeface="微软雅黑"/>
                <a:cs typeface="微软雅黑"/>
              </a:rPr>
              <a:t>学费</a:t>
            </a:r>
            <a:r>
              <a:rPr sz="1400" spc="-5" dirty="0">
                <a:latin typeface="微软雅黑"/>
                <a:cs typeface="微软雅黑"/>
              </a:rPr>
              <a:t>：</a:t>
            </a:r>
            <a:r>
              <a:rPr lang="en-US" sz="1400" spc="-5" dirty="0">
                <a:latin typeface="微软雅黑"/>
                <a:cs typeface="微软雅黑"/>
              </a:rPr>
              <a:t>6</a:t>
            </a:r>
            <a:r>
              <a:rPr sz="1400" spc="-5" dirty="0">
                <a:latin typeface="微软雅黑"/>
                <a:cs typeface="微软雅黑"/>
              </a:rPr>
              <a:t>,</a:t>
            </a:r>
            <a:r>
              <a:rPr lang="en-US" sz="1400" spc="-5" dirty="0">
                <a:latin typeface="微软雅黑"/>
                <a:cs typeface="微软雅黑"/>
              </a:rPr>
              <a:t>00</a:t>
            </a:r>
            <a:r>
              <a:rPr sz="1400" spc="-5" dirty="0">
                <a:latin typeface="微软雅黑"/>
                <a:cs typeface="微软雅黑"/>
              </a:rPr>
              <a:t>0</a:t>
            </a:r>
            <a:r>
              <a:rPr sz="1400" dirty="0">
                <a:latin typeface="微软雅黑"/>
                <a:cs typeface="微软雅黑"/>
              </a:rPr>
              <a:t>欧元/学期</a:t>
            </a:r>
          </a:p>
        </p:txBody>
      </p:sp>
      <p:sp>
        <p:nvSpPr>
          <p:cNvPr id="40" name="object 40"/>
          <p:cNvSpPr/>
          <p:nvPr/>
        </p:nvSpPr>
        <p:spPr>
          <a:xfrm>
            <a:off x="902110" y="2751272"/>
            <a:ext cx="349199" cy="349199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899089" y="3131218"/>
            <a:ext cx="349199" cy="349199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24</a:t>
            </a:fld>
            <a:endParaRPr dirty="0"/>
          </a:p>
        </p:txBody>
      </p:sp>
      <p:sp>
        <p:nvSpPr>
          <p:cNvPr id="46" name="object 4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Master of Public Administration (MPA) </a:t>
            </a:r>
            <a:r>
              <a:rPr dirty="0"/>
              <a:t>| </a:t>
            </a:r>
            <a:r>
              <a:rPr spc="-5" dirty="0"/>
              <a:t>Master‘s Prep Course European Studies </a:t>
            </a:r>
            <a:r>
              <a:rPr dirty="0"/>
              <a:t>| </a:t>
            </a:r>
            <a:r>
              <a:rPr spc="-5" dirty="0"/>
              <a:t>China Office </a:t>
            </a:r>
            <a:r>
              <a:rPr dirty="0"/>
              <a:t>|</a:t>
            </a:r>
            <a:r>
              <a:rPr spc="100" dirty="0"/>
              <a:t> </a:t>
            </a:r>
            <a:r>
              <a:rPr spc="-5" dirty="0"/>
              <a:t>Intake</a:t>
            </a:r>
          </a:p>
        </p:txBody>
      </p:sp>
      <p:sp>
        <p:nvSpPr>
          <p:cNvPr id="44" name="object 25">
            <a:extLst>
              <a:ext uri="{FF2B5EF4-FFF2-40B4-BE49-F238E27FC236}">
                <a16:creationId xmlns:a16="http://schemas.microsoft.com/office/drawing/2014/main" id="{AEC657F0-6EA8-496A-8EB1-2D079AE8A4EE}"/>
              </a:ext>
            </a:extLst>
          </p:cNvPr>
          <p:cNvSpPr/>
          <p:nvPr/>
        </p:nvSpPr>
        <p:spPr>
          <a:xfrm>
            <a:off x="5029201" y="1652076"/>
            <a:ext cx="1972256" cy="938724"/>
          </a:xfrm>
          <a:custGeom>
            <a:avLst/>
            <a:gdLst/>
            <a:ahLst/>
            <a:cxnLst/>
            <a:rect l="l" t="t" r="r" b="b"/>
            <a:pathLst>
              <a:path w="3827145" h="1477645">
                <a:moveTo>
                  <a:pt x="0" y="0"/>
                </a:moveTo>
                <a:lnTo>
                  <a:pt x="3826791" y="0"/>
                </a:lnTo>
                <a:lnTo>
                  <a:pt x="3826791" y="1477327"/>
                </a:lnTo>
                <a:lnTo>
                  <a:pt x="0" y="1477327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26">
            <a:extLst>
              <a:ext uri="{FF2B5EF4-FFF2-40B4-BE49-F238E27FC236}">
                <a16:creationId xmlns:a16="http://schemas.microsoft.com/office/drawing/2014/main" id="{C887B286-5350-415D-8828-A4264819B4D2}"/>
              </a:ext>
            </a:extLst>
          </p:cNvPr>
          <p:cNvSpPr txBox="1"/>
          <p:nvPr/>
        </p:nvSpPr>
        <p:spPr>
          <a:xfrm>
            <a:off x="5502949" y="2144487"/>
            <a:ext cx="1352232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雅思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6.0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分及以上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51" name="object 29">
            <a:extLst>
              <a:ext uri="{FF2B5EF4-FFF2-40B4-BE49-F238E27FC236}">
                <a16:creationId xmlns:a16="http://schemas.microsoft.com/office/drawing/2014/main" id="{6E4FBBA5-E250-4B69-9BBA-3C0650C8A348}"/>
              </a:ext>
            </a:extLst>
          </p:cNvPr>
          <p:cNvSpPr/>
          <p:nvPr/>
        </p:nvSpPr>
        <p:spPr>
          <a:xfrm>
            <a:off x="5115977" y="2089910"/>
            <a:ext cx="320675" cy="320675"/>
          </a:xfrm>
          <a:custGeom>
            <a:avLst/>
            <a:gdLst/>
            <a:ahLst/>
            <a:cxnLst/>
            <a:rect l="l" t="t" r="r" b="b"/>
            <a:pathLst>
              <a:path w="320675" h="320675">
                <a:moveTo>
                  <a:pt x="160273" y="0"/>
                </a:moveTo>
                <a:lnTo>
                  <a:pt x="109614" y="8170"/>
                </a:lnTo>
                <a:lnTo>
                  <a:pt x="65618" y="30923"/>
                </a:lnTo>
                <a:lnTo>
                  <a:pt x="30923" y="65618"/>
                </a:lnTo>
                <a:lnTo>
                  <a:pt x="8170" y="109615"/>
                </a:lnTo>
                <a:lnTo>
                  <a:pt x="0" y="160273"/>
                </a:lnTo>
                <a:lnTo>
                  <a:pt x="8170" y="210932"/>
                </a:lnTo>
                <a:lnTo>
                  <a:pt x="30923" y="254929"/>
                </a:lnTo>
                <a:lnTo>
                  <a:pt x="65618" y="289623"/>
                </a:lnTo>
                <a:lnTo>
                  <a:pt x="109614" y="312375"/>
                </a:lnTo>
                <a:lnTo>
                  <a:pt x="160273" y="320546"/>
                </a:lnTo>
                <a:lnTo>
                  <a:pt x="210932" y="312375"/>
                </a:lnTo>
                <a:lnTo>
                  <a:pt x="254928" y="289623"/>
                </a:lnTo>
                <a:lnTo>
                  <a:pt x="289623" y="254929"/>
                </a:lnTo>
                <a:lnTo>
                  <a:pt x="312376" y="210932"/>
                </a:lnTo>
                <a:lnTo>
                  <a:pt x="320546" y="160273"/>
                </a:lnTo>
                <a:lnTo>
                  <a:pt x="312376" y="109615"/>
                </a:lnTo>
                <a:lnTo>
                  <a:pt x="289623" y="65618"/>
                </a:lnTo>
                <a:lnTo>
                  <a:pt x="254928" y="30923"/>
                </a:lnTo>
                <a:lnTo>
                  <a:pt x="210932" y="8170"/>
                </a:lnTo>
                <a:lnTo>
                  <a:pt x="160273" y="0"/>
                </a:lnTo>
                <a:close/>
              </a:path>
            </a:pathLst>
          </a:custGeom>
          <a:solidFill>
            <a:srgbClr val="F6A8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31">
            <a:extLst>
              <a:ext uri="{FF2B5EF4-FFF2-40B4-BE49-F238E27FC236}">
                <a16:creationId xmlns:a16="http://schemas.microsoft.com/office/drawing/2014/main" id="{35516D3D-2F70-4FDB-A167-CA2092B0C37F}"/>
              </a:ext>
            </a:extLst>
          </p:cNvPr>
          <p:cNvSpPr txBox="1"/>
          <p:nvPr/>
        </p:nvSpPr>
        <p:spPr>
          <a:xfrm>
            <a:off x="5201733" y="1974460"/>
            <a:ext cx="275724" cy="418704"/>
          </a:xfrm>
          <a:prstGeom prst="rect">
            <a:avLst/>
          </a:prstGeom>
        </p:spPr>
        <p:txBody>
          <a:bodyPr vert="horz" wrap="square" lIns="0" tIns="140335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b="1" dirty="0">
                <a:solidFill>
                  <a:srgbClr val="FFFFFF"/>
                </a:solidFill>
                <a:latin typeface="Arial"/>
                <a:cs typeface="Arial"/>
              </a:rPr>
              <a:t>！</a:t>
            </a:r>
            <a:endParaRPr lang="en-US" altLang="zh-CN" b="1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50" name="object 32">
            <a:extLst>
              <a:ext uri="{FF2B5EF4-FFF2-40B4-BE49-F238E27FC236}">
                <a16:creationId xmlns:a16="http://schemas.microsoft.com/office/drawing/2014/main" id="{E51105C7-ED97-4590-B3A0-4FC09A461F7E}"/>
              </a:ext>
            </a:extLst>
          </p:cNvPr>
          <p:cNvSpPr txBox="1"/>
          <p:nvPr/>
        </p:nvSpPr>
        <p:spPr>
          <a:xfrm>
            <a:off x="5486400" y="1763487"/>
            <a:ext cx="1308192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硕士入学要求</a:t>
            </a:r>
            <a:endParaRPr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4800600" y="1284957"/>
            <a:ext cx="705600" cy="705599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3" name="图片 42">
            <a:extLst>
              <a:ext uri="{FF2B5EF4-FFF2-40B4-BE49-F238E27FC236}">
                <a16:creationId xmlns:a16="http://schemas.microsoft.com/office/drawing/2014/main" id="{17EAB1F3-A4A5-489D-BA38-C341D4C0EEDD}"/>
              </a:ext>
            </a:extLst>
          </p:cNvPr>
          <p:cNvPicPr>
            <a:picLocks noChangeAspect="1"/>
          </p:cNvPicPr>
          <p:nvPr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80" r="5358" b="4437"/>
          <a:stretch/>
        </p:blipFill>
        <p:spPr>
          <a:xfrm>
            <a:off x="7230058" y="1037404"/>
            <a:ext cx="4504742" cy="3301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3802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object 3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25</a:t>
            </a:fld>
            <a:endParaRPr dirty="0"/>
          </a:p>
        </p:txBody>
      </p:sp>
      <p:sp>
        <p:nvSpPr>
          <p:cNvPr id="35" name="object 35"/>
          <p:cNvSpPr txBox="1">
            <a:spLocks noGrp="1"/>
          </p:cNvSpPr>
          <p:nvPr>
            <p:ph type="ftr" sz="quarter" idx="5"/>
          </p:nvPr>
        </p:nvSpPr>
        <p:spPr>
          <a:xfrm>
            <a:off x="1182687" y="6226715"/>
            <a:ext cx="5221605" cy="140423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lang="en-US" altLang="zh-CN" spc="-5" dirty="0"/>
              <a:t>Master of Public Administration (MPA) </a:t>
            </a:r>
            <a:r>
              <a:rPr lang="en-US" altLang="zh-CN" dirty="0"/>
              <a:t>| </a:t>
            </a:r>
            <a:r>
              <a:rPr lang="en-US" altLang="zh-CN" spc="-5" dirty="0"/>
              <a:t>Master‘s Prep Course European Studies </a:t>
            </a:r>
            <a:r>
              <a:rPr lang="en-US" altLang="zh-CN" dirty="0"/>
              <a:t>| </a:t>
            </a:r>
            <a:r>
              <a:rPr lang="en-US" altLang="zh-CN" spc="-5" dirty="0"/>
              <a:t>China Office </a:t>
            </a:r>
            <a:r>
              <a:rPr lang="en-US" altLang="zh-CN" dirty="0"/>
              <a:t>|</a:t>
            </a:r>
            <a:r>
              <a:rPr lang="en-US" altLang="zh-CN" spc="100" dirty="0"/>
              <a:t> </a:t>
            </a:r>
            <a:r>
              <a:rPr lang="en-US" altLang="zh-CN" spc="-5" dirty="0"/>
              <a:t>Intake</a:t>
            </a:r>
          </a:p>
        </p:txBody>
      </p:sp>
      <p:sp>
        <p:nvSpPr>
          <p:cNvPr id="64" name="object 17"/>
          <p:cNvSpPr txBox="1">
            <a:spLocks/>
          </p:cNvSpPr>
          <p:nvPr/>
        </p:nvSpPr>
        <p:spPr>
          <a:xfrm>
            <a:off x="334963" y="381000"/>
            <a:ext cx="6181451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2400" b="0" i="0">
                <a:solidFill>
                  <a:srgbClr val="00549F"/>
                </a:solidFill>
                <a:latin typeface="微软雅黑"/>
                <a:ea typeface="+mj-ea"/>
                <a:cs typeface="微软雅黑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en-US" altLang="zh-CN" b="1" kern="0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</a:rPr>
              <a:t>4. </a:t>
            </a:r>
            <a:r>
              <a:rPr lang="zh-CN" altLang="en-US" b="1" kern="0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</a:rPr>
              <a:t>亚琛工大公共管理类硕士 </a:t>
            </a:r>
            <a:r>
              <a:rPr lang="en-US" altLang="zh-CN" b="1" kern="0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</a:rPr>
              <a:t>-- </a:t>
            </a:r>
            <a:r>
              <a:rPr lang="zh-CN" altLang="en-US" b="1" kern="0" spc="-5" dirty="0"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</a:rPr>
              <a:t>费用清单</a:t>
            </a:r>
          </a:p>
        </p:txBody>
      </p:sp>
      <p:sp>
        <p:nvSpPr>
          <p:cNvPr id="70" name="object 3">
            <a:extLst>
              <a:ext uri="{FF2B5EF4-FFF2-40B4-BE49-F238E27FC236}">
                <a16:creationId xmlns:a16="http://schemas.microsoft.com/office/drawing/2014/main" id="{0D48301C-B8FA-4E6B-8253-87D9488FCEC6}"/>
              </a:ext>
            </a:extLst>
          </p:cNvPr>
          <p:cNvSpPr txBox="1"/>
          <p:nvPr/>
        </p:nvSpPr>
        <p:spPr>
          <a:xfrm>
            <a:off x="762000" y="1320081"/>
            <a:ext cx="10826363" cy="3644587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12700">
              <a:spcAft>
                <a:spcPts val="600"/>
              </a:spcAft>
            </a:pPr>
            <a:r>
              <a:rPr lang="zh-CN" altLang="en-US" b="1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（一）统一培训管理费用：</a:t>
            </a:r>
            <a:endParaRPr lang="en-US" altLang="zh-CN" b="1" dirty="0">
              <a:solidFill>
                <a:srgbClr val="00549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 Light" panose="020B0502040204020203" charset="-122"/>
            </a:endParaRPr>
          </a:p>
          <a:p>
            <a:pPr marL="12700">
              <a:lnSpc>
                <a:spcPct val="150000"/>
              </a:lnSpc>
            </a:pPr>
            <a:r>
              <a:rPr lang="en-US" altLang="zh-CN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3.8</a:t>
            </a:r>
            <a:r>
              <a:rPr lang="zh-CN" altLang="en-US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万元人民币，旨在提升学生关键节点的成功率，官方全流程监管</a:t>
            </a:r>
            <a:endParaRPr lang="zh-CN" altLang="en-US" sz="1600" dirty="0">
              <a:solidFill>
                <a:srgbClr val="00549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 Light" panose="020B0502040204020203" charset="-122"/>
            </a:endParaRPr>
          </a:p>
          <a:p>
            <a:pPr marL="12700">
              <a:lnSpc>
                <a:spcPct val="150000"/>
              </a:lnSpc>
            </a:pPr>
            <a:endParaRPr lang="zh-CN" altLang="en-US" dirty="0" err="1">
              <a:solidFill>
                <a:srgbClr val="00549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 Light" panose="020B0502040204020203" charset="-122"/>
            </a:endParaRPr>
          </a:p>
          <a:p>
            <a:pPr marL="12700">
              <a:spcAft>
                <a:spcPts val="600"/>
              </a:spcAft>
            </a:pPr>
            <a:r>
              <a:rPr lang="zh-CN" altLang="en-US" b="1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（二）亚琛工大联合培养项目费用</a:t>
            </a:r>
            <a:r>
              <a:rPr lang="zh-CN" altLang="en-US" sz="1600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（以亚琛工大官网/公众号信息为准，官方公众号：亚琛工大国际硕士）</a:t>
            </a:r>
          </a:p>
          <a:p>
            <a:pPr marL="12700">
              <a:lnSpc>
                <a:spcPct val="150000"/>
              </a:lnSpc>
            </a:pPr>
            <a:r>
              <a:rPr lang="en-US" altLang="zh-CN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MPA</a:t>
            </a:r>
            <a:r>
              <a:rPr lang="zh-CN" altLang="en-US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项目前置课程费用</a:t>
            </a:r>
            <a:r>
              <a:rPr lang="en-US" altLang="zh-CN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——5500</a:t>
            </a:r>
            <a:r>
              <a:rPr lang="zh-CN" altLang="en-US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欧元，可获得</a:t>
            </a:r>
            <a:r>
              <a:rPr lang="en-US" altLang="zh-CN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25%</a:t>
            </a:r>
            <a:r>
              <a:rPr lang="zh-CN" altLang="en-US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学费减免，减免后</a:t>
            </a:r>
            <a:r>
              <a:rPr lang="en-US" altLang="zh-CN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4125</a:t>
            </a:r>
            <a:r>
              <a:rPr lang="zh-CN" altLang="en-US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欧元</a:t>
            </a:r>
            <a:endParaRPr lang="en-US" altLang="zh-CN" dirty="0">
              <a:solidFill>
                <a:srgbClr val="00549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 Light" panose="020B0502040204020203" charset="-122"/>
            </a:endParaRPr>
          </a:p>
          <a:p>
            <a:pPr marL="12700">
              <a:lnSpc>
                <a:spcPct val="150000"/>
              </a:lnSpc>
            </a:pPr>
            <a:r>
              <a:rPr lang="en-US" altLang="zh-CN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MPA</a:t>
            </a:r>
            <a:r>
              <a:rPr lang="zh-CN" altLang="en-US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项目硕士阶段学费</a:t>
            </a:r>
            <a:r>
              <a:rPr lang="en-US" altLang="zh-CN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——6000</a:t>
            </a:r>
            <a:r>
              <a:rPr lang="zh-CN" altLang="en-US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欧元</a:t>
            </a:r>
            <a:r>
              <a:rPr lang="en-US" altLang="zh-CN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/</a:t>
            </a:r>
            <a:r>
              <a:rPr lang="zh-CN" altLang="en-US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学期，共</a:t>
            </a:r>
            <a:r>
              <a:rPr lang="en-US" altLang="zh-CN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3</a:t>
            </a:r>
            <a:r>
              <a:rPr lang="zh-CN" altLang="en-US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个学期，优秀学生可申请奖学金减免</a:t>
            </a:r>
            <a:endParaRPr lang="en-US" altLang="zh-CN" dirty="0">
              <a:solidFill>
                <a:srgbClr val="00549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 Light" panose="020B0502040204020203" charset="-122"/>
            </a:endParaRPr>
          </a:p>
          <a:p>
            <a:pPr marL="12700">
              <a:lnSpc>
                <a:spcPct val="150000"/>
              </a:lnSpc>
            </a:pPr>
            <a:endParaRPr lang="zh-CN" altLang="en-US" dirty="0" err="1">
              <a:solidFill>
                <a:srgbClr val="00549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 Light" panose="020B0502040204020203" charset="-122"/>
            </a:endParaRPr>
          </a:p>
          <a:p>
            <a:pPr marL="12700">
              <a:spcAft>
                <a:spcPts val="600"/>
              </a:spcAft>
            </a:pPr>
            <a:r>
              <a:rPr lang="zh-CN" altLang="en-US" b="1" dirty="0" err="1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（三）留德生活费用参考</a:t>
            </a:r>
          </a:p>
          <a:p>
            <a:pPr marL="12700">
              <a:lnSpc>
                <a:spcPct val="150000"/>
              </a:lnSpc>
            </a:pPr>
            <a:r>
              <a:rPr lang="zh-CN" altLang="en-US" sz="1600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生活保证金：官方规定，预存第一年生活费1</a:t>
            </a:r>
            <a:r>
              <a:rPr lang="en-US" altLang="zh-CN" sz="1600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1904</a:t>
            </a:r>
            <a:r>
              <a:rPr lang="zh-CN" altLang="en-US" sz="1600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欧元，到德国后，分12个月取出（含住宿、食、行、保险）</a:t>
            </a:r>
          </a:p>
        </p:txBody>
      </p:sp>
    </p:spTree>
    <p:extLst>
      <p:ext uri="{BB962C8B-B14F-4D97-AF65-F5344CB8AC3E}">
        <p14:creationId xmlns:p14="http://schemas.microsoft.com/office/powerpoint/2010/main" val="5930092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71299" y="381000"/>
            <a:ext cx="11449400" cy="369332"/>
          </a:xfrm>
        </p:spPr>
        <p:txBody>
          <a:bodyPr/>
          <a:lstStyle/>
          <a:p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4. 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咨询报名</a:t>
            </a:r>
          </a:p>
        </p:txBody>
      </p:sp>
      <p:sp>
        <p:nvSpPr>
          <p:cNvPr id="4" name="标题 1"/>
          <p:cNvSpPr txBox="1"/>
          <p:nvPr/>
        </p:nvSpPr>
        <p:spPr bwMode="auto">
          <a:xfrm>
            <a:off x="1001468" y="1143000"/>
            <a:ext cx="5018332" cy="181827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 algn="ctr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zh-CN" altLang="en-US" sz="18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中国石油大学（华东）国际合作与交流处</a:t>
            </a:r>
            <a:endParaRPr lang="en-US" altLang="zh-CN" sz="1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18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留学服务中心（唐岛湾校区 </a:t>
            </a:r>
            <a:r>
              <a:rPr lang="en-US" altLang="zh-CN" sz="1800" b="1" dirty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</a:t>
            </a:r>
            <a:r>
              <a:rPr lang="zh-CN" altLang="en-US" sz="1800" b="1" dirty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号楼东侧</a:t>
            </a:r>
            <a:r>
              <a:rPr lang="zh-CN" altLang="en-US" sz="18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）</a:t>
            </a:r>
            <a:endParaRPr lang="en-US" altLang="zh-CN" sz="1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18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留德预备部</a:t>
            </a:r>
            <a:endParaRPr lang="en-US" altLang="zh-CN" sz="1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18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张老师</a:t>
            </a:r>
            <a:r>
              <a:rPr lang="en-US" altLang="zh-CN" sz="18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-17805427004</a:t>
            </a:r>
            <a:r>
              <a:rPr lang="zh-CN" altLang="en-US" sz="18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（同微信）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76" t="5200" r="31100" b="5200"/>
          <a:stretch>
            <a:fillRect/>
          </a:stretch>
        </p:blipFill>
        <p:spPr>
          <a:xfrm>
            <a:off x="7586600" y="1362736"/>
            <a:ext cx="3767200" cy="450466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31" t="42222" r="26831" b="35556"/>
          <a:stretch/>
        </p:blipFill>
        <p:spPr>
          <a:xfrm>
            <a:off x="1001468" y="3276600"/>
            <a:ext cx="2590800" cy="25908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22" t="32222" r="14446" b="28889"/>
          <a:stretch/>
        </p:blipFill>
        <p:spPr>
          <a:xfrm>
            <a:off x="4038600" y="3276600"/>
            <a:ext cx="2536000" cy="253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1931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2288</TotalTime>
  <Words>1676</Words>
  <Application>Microsoft Office PowerPoint</Application>
  <PresentationFormat>宽屏</PresentationFormat>
  <Paragraphs>257</Paragraphs>
  <Slides>26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等线</vt:lpstr>
      <vt:lpstr>微软雅黑</vt:lpstr>
      <vt:lpstr>微软雅黑 Light</vt:lpstr>
      <vt:lpstr>Arial</vt:lpstr>
      <vt:lpstr>Calibri</vt:lpstr>
      <vt:lpstr>Segoe UI Symbol</vt:lpstr>
      <vt:lpstr>Symbol</vt:lpstr>
      <vt:lpstr>Times New Roman</vt:lpstr>
      <vt:lpstr>Wingdings</vt:lpstr>
      <vt:lpstr>Wingdings 3</vt:lpstr>
      <vt:lpstr>Office Theme</vt:lpstr>
      <vt:lpstr>PowerPoint 演示文稿</vt:lpstr>
      <vt:lpstr>PowerPoint 演示文稿</vt:lpstr>
      <vt:lpstr>德国亚琛工业大学介绍</vt:lpstr>
      <vt:lpstr>德国亚琛工业大学</vt:lpstr>
      <vt:lpstr>PowerPoint 演示文稿</vt:lpstr>
      <vt:lpstr>2. 公共管理类硕士（MPA-ES）</vt:lpstr>
      <vt:lpstr>2. 欧洲研究专业方向</vt:lpstr>
      <vt:lpstr>2. 欧洲研究专业方向</vt:lpstr>
      <vt:lpstr>2. 欧洲研究专业方向</vt:lpstr>
      <vt:lpstr>PowerPoint 演示文稿</vt:lpstr>
      <vt:lpstr>2. 教学方法</vt:lpstr>
      <vt:lpstr>2. 公共管理类硕士课程部分师资展示</vt:lpstr>
      <vt:lpstr>2. 公共管理硕士学生在布鲁塞尔欧盟总部</vt:lpstr>
      <vt:lpstr>PowerPoint 演示文稿</vt:lpstr>
      <vt:lpstr>2. 职业发展前景</vt:lpstr>
      <vt:lpstr>2. 就业去向举例</vt:lpstr>
      <vt:lpstr>2. 职业发展服务</vt:lpstr>
      <vt:lpstr>3. 欧洲研究硕士预备课程</vt:lpstr>
      <vt:lpstr>3. 欧洲研究硕士预备课程</vt:lpstr>
      <vt:lpstr>3. 欧洲研究硕士预备课程</vt:lpstr>
      <vt:lpstr>3. 欧洲研究硕士预备课程</vt:lpstr>
      <vt:lpstr>PowerPoint 演示文稿</vt:lpstr>
      <vt:lpstr>4. 亚琛工业大学MPA硕士部分学生名单</vt:lpstr>
      <vt:lpstr>4. 申请重要信息</vt:lpstr>
      <vt:lpstr>PowerPoint 演示文稿</vt:lpstr>
      <vt:lpstr>4. 咨询报名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xiaolin zhang</cp:lastModifiedBy>
  <cp:revision>97</cp:revision>
  <dcterms:created xsi:type="dcterms:W3CDTF">2022-09-08T04:03:22Z</dcterms:created>
  <dcterms:modified xsi:type="dcterms:W3CDTF">2026-09-10T03:21:29Z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2022-03-18T00:00:00Z</vt:filetime>
  </property>
  <property fmtid="{D5CDD505-2E9C-101B-9397-08002B2CF9AE}" pid="3" name="LastSaved">
    <vt:filetime>2022-09-08T00:00:00Z</vt:filetime>
  </property>
</Properties>
</file>