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media/image94.jpg" ContentType="image/jpeg"/>
  <Override PartName="/ppt/media/image9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290" r:id="rId4"/>
    <p:sldId id="309" r:id="rId5"/>
    <p:sldId id="258" r:id="rId6"/>
    <p:sldId id="264" r:id="rId7"/>
    <p:sldId id="268" r:id="rId8"/>
    <p:sldId id="269" r:id="rId9"/>
    <p:sldId id="267" r:id="rId10"/>
    <p:sldId id="270" r:id="rId11"/>
    <p:sldId id="291" r:id="rId12"/>
    <p:sldId id="274" r:id="rId13"/>
    <p:sldId id="293" r:id="rId14"/>
    <p:sldId id="275" r:id="rId15"/>
    <p:sldId id="278" r:id="rId16"/>
    <p:sldId id="279" r:id="rId17"/>
    <p:sldId id="305" r:id="rId18"/>
    <p:sldId id="280" r:id="rId19"/>
    <p:sldId id="281" r:id="rId20"/>
    <p:sldId id="294" r:id="rId21"/>
    <p:sldId id="307" r:id="rId22"/>
    <p:sldId id="308" r:id="rId23"/>
    <p:sldId id="306" r:id="rId24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86" autoAdjust="0"/>
    <p:restoredTop sz="94660"/>
  </p:normalViewPr>
  <p:slideViewPr>
    <p:cSldViewPr>
      <p:cViewPr varScale="1">
        <p:scale>
          <a:sx n="61" d="100"/>
          <a:sy n="61" d="100"/>
        </p:scale>
        <p:origin x="46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00892-23D6-4B10-976D-DB186BC7114B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34C6E-6332-4D6F-8698-18260F4666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24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34C6E-6332-4D6F-8698-18260F4666A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25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34C6E-6332-4D6F-8698-18260F4666A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6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34C6E-6332-4D6F-8698-18260F4666A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229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34C6E-6332-4D6F-8698-18260F4666A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89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58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0363" y="81438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1299" y="230124"/>
            <a:ext cx="1144940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0363" y="81438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549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0363" y="81438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549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1299" y="1126235"/>
            <a:ext cx="5156835" cy="3794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549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549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F6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73038" y="1684800"/>
            <a:ext cx="11484000" cy="3193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6000" indent="180000">
              <a:buClr>
                <a:schemeClr val="tx2"/>
              </a:buClr>
              <a:defRPr sz="1800"/>
            </a:lvl2pPr>
            <a:lvl3pPr marL="432000" indent="180000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8000" indent="1800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000" indent="180000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B02F27-A484-6A4E-A9DA-40481D311EEE}"/>
              </a:ext>
            </a:extLst>
          </p:cNvPr>
          <p:cNvSpPr txBox="1"/>
          <p:nvPr userDrawn="1"/>
        </p:nvSpPr>
        <p:spPr>
          <a:xfrm>
            <a:off x="6350696" y="60250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84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299" y="230124"/>
            <a:ext cx="1144940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549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1162" y="1199388"/>
            <a:ext cx="8949674" cy="4615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82687" y="6226715"/>
            <a:ext cx="5221605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4963" y="6226715"/>
            <a:ext cx="178434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jpg"/><Relationship Id="rId25" Type="http://schemas.openxmlformats.org/officeDocument/2006/relationships/image" Target="../media/image92.jpe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"/><Relationship Id="rId7" Type="http://schemas.openxmlformats.org/officeDocument/2006/relationships/image" Target="../media/image12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ti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1299" y="3442716"/>
            <a:ext cx="101549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549F"/>
                </a:solidFill>
                <a:latin typeface="Arial"/>
                <a:cs typeface="Arial"/>
              </a:rPr>
              <a:t>Master of Public Administration in European</a:t>
            </a:r>
            <a:r>
              <a:rPr sz="3200" b="1" spc="-180" dirty="0">
                <a:solidFill>
                  <a:srgbClr val="00549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49F"/>
                </a:solidFill>
                <a:latin typeface="Arial"/>
                <a:cs typeface="Arial"/>
              </a:rPr>
              <a:t>Studies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1299" y="4114292"/>
            <a:ext cx="70201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549F"/>
                </a:solidFill>
                <a:latin typeface="微软雅黑"/>
                <a:cs typeface="微软雅黑"/>
              </a:rPr>
              <a:t>公共管理硕士欧洲研究专业</a:t>
            </a:r>
            <a:r>
              <a:rPr sz="2800" b="1" spc="-25" dirty="0">
                <a:solidFill>
                  <a:srgbClr val="00549F"/>
                </a:solidFill>
                <a:latin typeface="微软雅黑"/>
                <a:cs typeface="微软雅黑"/>
              </a:rPr>
              <a:t>（MPA-ES）</a:t>
            </a:r>
            <a:endParaRPr sz="2800" dirty="0">
              <a:latin typeface="微软雅黑"/>
              <a:cs typeface="微软雅黑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298" y="5204460"/>
            <a:ext cx="35149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微软雅黑"/>
                <a:cs typeface="微软雅黑"/>
              </a:rPr>
              <a:t>亚琛工业大学英授硕士</a:t>
            </a:r>
            <a:endParaRPr sz="2400">
              <a:latin typeface="微软雅黑"/>
              <a:cs typeface="微软雅黑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2192000" cy="2671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1299" y="230124"/>
            <a:ext cx="2327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>
                <a:solidFill>
                  <a:srgbClr val="00549F"/>
                </a:solidFill>
                <a:latin typeface="Arial"/>
                <a:cs typeface="Arial"/>
              </a:rPr>
              <a:t>2.</a:t>
            </a:r>
            <a:r>
              <a:rPr sz="3200" b="1" spc="-95" dirty="0">
                <a:solidFill>
                  <a:srgbClr val="00549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49F"/>
                </a:solidFill>
                <a:latin typeface="微软雅黑"/>
                <a:cs typeface="微软雅黑"/>
              </a:rPr>
              <a:t>课程设置</a:t>
            </a:r>
            <a:endParaRPr sz="3200" dirty="0">
              <a:latin typeface="微软雅黑"/>
              <a:cs typeface="微软雅黑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299" y="1126235"/>
            <a:ext cx="4597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/>
                <a:cs typeface="微软雅黑"/>
              </a:rPr>
              <a:t>两个方向，同一目标：成为欧洲领导者！</a:t>
            </a:r>
            <a:endParaRPr sz="2000">
              <a:latin typeface="微软雅黑"/>
              <a:cs typeface="微软雅黑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9887" y="1674796"/>
            <a:ext cx="8912223" cy="423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314" y="228600"/>
            <a:ext cx="71062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公共管理类硕士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课程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部分师资展示</a:t>
            </a:r>
          </a:p>
        </p:txBody>
      </p:sp>
      <p:sp>
        <p:nvSpPr>
          <p:cNvPr id="4" name="object 4"/>
          <p:cNvSpPr/>
          <p:nvPr/>
        </p:nvSpPr>
        <p:spPr>
          <a:xfrm>
            <a:off x="1106089" y="990599"/>
            <a:ext cx="1368000" cy="158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5444" y="2558415"/>
            <a:ext cx="17221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Dr.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Ralph</a:t>
            </a:r>
            <a:r>
              <a:rPr sz="10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Rotte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政治学研究所国际关系教授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欧洲政策与管理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7017" y="990599"/>
            <a:ext cx="1368000" cy="158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98923" y="2558415"/>
            <a:ext cx="15697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PD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Dr.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Ines</a:t>
            </a:r>
            <a:r>
              <a:rPr sz="1000" b="1" spc="-8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Soldwisch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现当代历史系教授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欧洲一体化历史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67945" y="990599"/>
            <a:ext cx="1368000" cy="15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20002" y="2558415"/>
            <a:ext cx="16192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Prof.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Dr. </a:t>
            </a:r>
            <a:r>
              <a:rPr sz="1000" b="1" spc="-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Verena</a:t>
            </a:r>
            <a:r>
              <a:rPr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Nitsch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工业工程与人体工学研究所所长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国际项目管理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object 4"/>
          <p:cNvSpPr/>
          <p:nvPr/>
        </p:nvSpPr>
        <p:spPr>
          <a:xfrm>
            <a:off x="7648873" y="990599"/>
            <a:ext cx="1368000" cy="158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文本框 13"/>
          <p:cNvSpPr txBox="1"/>
          <p:nvPr/>
        </p:nvSpPr>
        <p:spPr>
          <a:xfrm>
            <a:off x="7590611" y="2558415"/>
            <a:ext cx="161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Prof.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Dr.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Oliver</a:t>
            </a:r>
            <a:r>
              <a:rPr sz="1000" b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Lorz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国际经济学教授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--</a:t>
            </a:r>
            <a:r>
              <a:rPr lang="zh-CN" altLang="en-US" sz="1000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欧洲经济学</a:t>
            </a:r>
          </a:p>
        </p:txBody>
      </p:sp>
      <p:sp>
        <p:nvSpPr>
          <p:cNvPr id="15" name="object 3"/>
          <p:cNvSpPr/>
          <p:nvPr/>
        </p:nvSpPr>
        <p:spPr>
          <a:xfrm>
            <a:off x="9829800" y="990599"/>
            <a:ext cx="1368000" cy="158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文本框 15"/>
          <p:cNvSpPr txBox="1"/>
          <p:nvPr/>
        </p:nvSpPr>
        <p:spPr>
          <a:xfrm>
            <a:off x="9753600" y="2558415"/>
            <a:ext cx="167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Prof.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Dr.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Reinhard</a:t>
            </a:r>
            <a:r>
              <a:rPr sz="1000" b="1" spc="-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Madlener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能源经济与管理教授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---</a:t>
            </a:r>
            <a:r>
              <a:rPr lang="zh-CN"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可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持续发展能源经济与政策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object 5"/>
          <p:cNvSpPr/>
          <p:nvPr/>
        </p:nvSpPr>
        <p:spPr>
          <a:xfrm>
            <a:off x="1106089" y="3581399"/>
            <a:ext cx="1368000" cy="158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文本框 23"/>
          <p:cNvSpPr txBox="1"/>
          <p:nvPr/>
        </p:nvSpPr>
        <p:spPr>
          <a:xfrm>
            <a:off x="1025444" y="5124271"/>
            <a:ext cx="1680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Prof. </a:t>
            </a: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Dr. </a:t>
            </a:r>
            <a:r>
              <a:rPr sz="10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Thomas</a:t>
            </a:r>
            <a:r>
              <a:rPr sz="1000" b="1" spc="-1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Lontzek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经济学教授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--</a:t>
            </a:r>
            <a:r>
              <a:rPr sz="1000" i="1" spc="-5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可持续发展气候政策的战略性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决策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5467945" y="3581399"/>
            <a:ext cx="1368000" cy="158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文本框 25"/>
          <p:cNvSpPr txBox="1"/>
          <p:nvPr/>
        </p:nvSpPr>
        <p:spPr>
          <a:xfrm>
            <a:off x="5351145" y="5124271"/>
            <a:ext cx="1688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Markus</a:t>
            </a:r>
            <a:r>
              <a:rPr sz="1000" b="1" spc="-1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Trilling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5080" algn="l">
              <a:lnSpc>
                <a:spcPct val="120000"/>
              </a:lnSpc>
            </a:pPr>
            <a:r>
              <a:rPr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欧洲气候行动网络财政与 补贴政策专员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政策游说与透明管理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5080" algn="l">
              <a:lnSpc>
                <a:spcPct val="120000"/>
              </a:lnSpc>
            </a:pP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7648873" y="3581399"/>
            <a:ext cx="1368000" cy="158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文本框 26"/>
          <p:cNvSpPr txBox="1"/>
          <p:nvPr/>
        </p:nvSpPr>
        <p:spPr>
          <a:xfrm>
            <a:off x="7590611" y="5124271"/>
            <a:ext cx="1611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l">
              <a:lnSpc>
                <a:spcPct val="120000"/>
              </a:lnSpc>
            </a:pPr>
            <a:r>
              <a:rPr sz="1000" b="1" spc="-2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Dr.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Elmar Widder</a:t>
            </a:r>
            <a:r>
              <a:rPr sz="1000" b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(LL.M.)  </a:t>
            </a:r>
            <a:r>
              <a:rPr sz="1000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Ismail</a:t>
            </a:r>
            <a:r>
              <a:rPr sz="1000" spc="-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Ertug,</a:t>
            </a:r>
            <a:r>
              <a:rPr sz="1000" spc="-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MdEP</a:t>
            </a: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职员 </a:t>
            </a:r>
            <a:r>
              <a:rPr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欧盟议会独立成员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—</a:t>
            </a:r>
            <a:r>
              <a:rPr lang="zh-CN" altLang="en-US" sz="1000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欧洲法律</a:t>
            </a:r>
          </a:p>
        </p:txBody>
      </p:sp>
      <p:sp>
        <p:nvSpPr>
          <p:cNvPr id="20" name="object 11"/>
          <p:cNvSpPr/>
          <p:nvPr/>
        </p:nvSpPr>
        <p:spPr>
          <a:xfrm>
            <a:off x="9829800" y="3581399"/>
            <a:ext cx="1368000" cy="158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文本框 27"/>
          <p:cNvSpPr txBox="1"/>
          <p:nvPr/>
        </p:nvSpPr>
        <p:spPr>
          <a:xfrm>
            <a:off x="9753600" y="5124271"/>
            <a:ext cx="148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Prof. Dennis</a:t>
            </a:r>
            <a:r>
              <a:rPr sz="1000" b="1" spc="-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Hilgers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5080" algn="l">
              <a:lnSpc>
                <a:spcPct val="120000"/>
              </a:lnSpc>
            </a:pPr>
            <a:r>
              <a:rPr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公共与非营利组织管理研究所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奥地利林茨大学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政府与数字化管理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39" name="object 9"/>
          <p:cNvSpPr/>
          <p:nvPr/>
        </p:nvSpPr>
        <p:spPr>
          <a:xfrm>
            <a:off x="3287017" y="3581399"/>
            <a:ext cx="1368000" cy="158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文本框 39"/>
          <p:cNvSpPr txBox="1"/>
          <p:nvPr/>
        </p:nvSpPr>
        <p:spPr>
          <a:xfrm>
            <a:off x="3216910" y="5124271"/>
            <a:ext cx="181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Achim </a:t>
            </a:r>
            <a:r>
              <a:rPr sz="10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Ladwig</a:t>
            </a:r>
            <a:r>
              <a:rPr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欧盟区域委员会部门负责人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--</a:t>
            </a:r>
            <a:r>
              <a:rPr sz="1000" i="1" spc="-55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欧洲政策与管理全球挑战与欧盟前景</a:t>
            </a:r>
            <a:endParaRPr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0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2327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教学方法</a:t>
            </a:r>
          </a:p>
        </p:txBody>
      </p:sp>
      <p:sp>
        <p:nvSpPr>
          <p:cNvPr id="3" name="object 3"/>
          <p:cNvSpPr/>
          <p:nvPr/>
        </p:nvSpPr>
        <p:spPr>
          <a:xfrm>
            <a:off x="1347972" y="1322003"/>
            <a:ext cx="4501098" cy="2225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7972" y="3574793"/>
            <a:ext cx="4501515" cy="1961514"/>
          </a:xfrm>
          <a:custGeom>
            <a:avLst/>
            <a:gdLst/>
            <a:ahLst/>
            <a:cxnLst/>
            <a:rect l="l" t="t" r="r" b="b"/>
            <a:pathLst>
              <a:path w="4501515" h="1961514">
                <a:moveTo>
                  <a:pt x="0" y="0"/>
                </a:moveTo>
                <a:lnTo>
                  <a:pt x="4501098" y="0"/>
                </a:lnTo>
                <a:lnTo>
                  <a:pt x="4501098" y="1961202"/>
                </a:lnTo>
                <a:lnTo>
                  <a:pt x="0" y="196120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7972" y="4042155"/>
            <a:ext cx="4501515" cy="10071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834390" marR="204470" indent="-285750">
              <a:lnSpc>
                <a:spcPct val="103699"/>
              </a:lnSpc>
              <a:spcBef>
                <a:spcPts val="25"/>
              </a:spcBef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sz="1600" b="1" dirty="0">
                <a:latin typeface="微软雅黑"/>
                <a:cs typeface="微软雅黑"/>
              </a:rPr>
              <a:t>实践经验：</a:t>
            </a:r>
            <a:r>
              <a:rPr sz="1600" dirty="0">
                <a:latin typeface="微软雅黑"/>
                <a:cs typeface="微软雅黑"/>
              </a:rPr>
              <a:t>政治、社会和技术领域问题 的真实经验</a:t>
            </a:r>
            <a:endParaRPr sz="1600">
              <a:latin typeface="微软雅黑"/>
              <a:cs typeface="微软雅黑"/>
            </a:endParaRPr>
          </a:p>
          <a:p>
            <a:pPr marL="834390" marR="204470" indent="-285750">
              <a:lnSpc>
                <a:spcPts val="1900"/>
              </a:lnSpc>
              <a:spcBef>
                <a:spcPts val="80"/>
              </a:spcBef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sz="1600" b="1" dirty="0">
                <a:latin typeface="微软雅黑"/>
                <a:cs typeface="微软雅黑"/>
              </a:rPr>
              <a:t>跨学科思维方式：</a:t>
            </a:r>
            <a:r>
              <a:rPr sz="1600" dirty="0">
                <a:latin typeface="微软雅黑"/>
                <a:cs typeface="微软雅黑"/>
              </a:rPr>
              <a:t>聚焦政治、社会与技 术的交叉点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4613" y="3252739"/>
            <a:ext cx="705599" cy="70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7412" y="1325946"/>
            <a:ext cx="4501097" cy="2221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7412" y="3574793"/>
            <a:ext cx="4501515" cy="1961514"/>
          </a:xfrm>
          <a:custGeom>
            <a:avLst/>
            <a:gdLst/>
            <a:ahLst/>
            <a:cxnLst/>
            <a:rect l="l" t="t" r="r" b="b"/>
            <a:pathLst>
              <a:path w="4501515" h="1961514">
                <a:moveTo>
                  <a:pt x="0" y="0"/>
                </a:moveTo>
                <a:lnTo>
                  <a:pt x="4501098" y="0"/>
                </a:lnTo>
                <a:lnTo>
                  <a:pt x="4501098" y="1961202"/>
                </a:lnTo>
                <a:lnTo>
                  <a:pt x="0" y="196120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57412" y="4051300"/>
            <a:ext cx="4501515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439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sz="1600" b="1" dirty="0">
                <a:latin typeface="微软雅黑"/>
                <a:cs typeface="微软雅黑"/>
              </a:rPr>
              <a:t>以学生为中心的学习方式：</a:t>
            </a:r>
            <a:r>
              <a:rPr sz="1600" dirty="0">
                <a:latin typeface="微软雅黑"/>
                <a:cs typeface="微软雅黑"/>
              </a:rPr>
              <a:t>案例讨论、</a:t>
            </a:r>
            <a:endParaRPr sz="1600">
              <a:latin typeface="微软雅黑"/>
              <a:cs typeface="微软雅黑"/>
            </a:endParaRPr>
          </a:p>
          <a:p>
            <a:pPr marL="834390">
              <a:lnSpc>
                <a:spcPts val="1910"/>
              </a:lnSpc>
            </a:pPr>
            <a:r>
              <a:rPr sz="1600" dirty="0">
                <a:latin typeface="微软雅黑"/>
                <a:cs typeface="微软雅黑"/>
              </a:rPr>
              <a:t>团体汇报、辩论、实验等</a:t>
            </a:r>
            <a:endParaRPr sz="1600">
              <a:latin typeface="微软雅黑"/>
              <a:cs typeface="微软雅黑"/>
            </a:endParaRPr>
          </a:p>
          <a:p>
            <a:pPr marL="834390" indent="-285750">
              <a:lnSpc>
                <a:spcPts val="1895"/>
              </a:lnSpc>
              <a:buFont typeface="Arial"/>
              <a:buChar char="•"/>
              <a:tabLst>
                <a:tab pos="833755" algn="l"/>
                <a:tab pos="834390" algn="l"/>
              </a:tabLst>
            </a:pPr>
            <a:r>
              <a:rPr sz="1600" b="1" dirty="0">
                <a:latin typeface="微软雅黑"/>
                <a:cs typeface="微软雅黑"/>
              </a:rPr>
              <a:t>跨文化团队：</a:t>
            </a:r>
            <a:r>
              <a:rPr sz="1600" dirty="0">
                <a:latin typeface="微软雅黑"/>
                <a:cs typeface="微软雅黑"/>
              </a:rPr>
              <a:t>多元文化背景团队共同完</a:t>
            </a:r>
            <a:endParaRPr sz="1600">
              <a:latin typeface="微软雅黑"/>
              <a:cs typeface="微软雅黑"/>
            </a:endParaRPr>
          </a:p>
          <a:p>
            <a:pPr marL="834390">
              <a:lnSpc>
                <a:spcPts val="1910"/>
              </a:lnSpc>
            </a:pPr>
            <a:r>
              <a:rPr sz="1600" dirty="0">
                <a:latin typeface="微软雅黑"/>
                <a:cs typeface="微软雅黑"/>
              </a:rPr>
              <a:t>成管理、技术挑战的解决方案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05496" y="3252739"/>
            <a:ext cx="705600" cy="70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6009640" y="1999615"/>
            <a:ext cx="2501265" cy="35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1299" y="1126235"/>
            <a:ext cx="3581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亚琛工大硕士学位证书（示例）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RWTH Aachen University | International Academy</a:t>
            </a:r>
          </a:p>
        </p:txBody>
      </p:sp>
      <p:sp>
        <p:nvSpPr>
          <p:cNvPr id="15" name="object 5"/>
          <p:cNvSpPr/>
          <p:nvPr/>
        </p:nvSpPr>
        <p:spPr>
          <a:xfrm>
            <a:off x="418465" y="1990090"/>
            <a:ext cx="2492375" cy="3556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/>
          <p:cNvSpPr/>
          <p:nvPr/>
        </p:nvSpPr>
        <p:spPr>
          <a:xfrm>
            <a:off x="3124200" y="1998980"/>
            <a:ext cx="2672080" cy="3556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8839200" y="1828800"/>
            <a:ext cx="2635250" cy="3717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0" name="object 2"/>
          <p:cNvSpPr txBox="1"/>
          <p:nvPr/>
        </p:nvSpPr>
        <p:spPr>
          <a:xfrm>
            <a:off x="371299" y="230124"/>
            <a:ext cx="2327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3200" b="1" spc="-5" dirty="0">
                <a:solidFill>
                  <a:srgbClr val="00549F"/>
                </a:solidFill>
                <a:latin typeface="Arial"/>
                <a:ea typeface="+mj-ea"/>
                <a:cs typeface="Arial"/>
              </a:rPr>
              <a:t>2.</a:t>
            </a:r>
            <a:r>
              <a:rPr lang="en-US" altLang="zh-CN" sz="3200" b="1" spc="-5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</a:t>
            </a:r>
            <a:r>
              <a:rPr lang="zh-CN" altLang="en-US" sz="3200" b="1" spc="-5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学位证书</a:t>
            </a:r>
            <a:endParaRPr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3503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31400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职业发展前景</a:t>
            </a:r>
          </a:p>
        </p:txBody>
      </p:sp>
      <p:sp>
        <p:nvSpPr>
          <p:cNvPr id="3" name="object 3"/>
          <p:cNvSpPr/>
          <p:nvPr/>
        </p:nvSpPr>
        <p:spPr>
          <a:xfrm>
            <a:off x="837432" y="1172724"/>
            <a:ext cx="9107805" cy="654685"/>
          </a:xfrm>
          <a:custGeom>
            <a:avLst/>
            <a:gdLst/>
            <a:ahLst/>
            <a:cxnLst/>
            <a:rect l="l" t="t" r="r" b="b"/>
            <a:pathLst>
              <a:path w="9107805" h="654685">
                <a:moveTo>
                  <a:pt x="0" y="0"/>
                </a:moveTo>
                <a:lnTo>
                  <a:pt x="9107493" y="0"/>
                </a:lnTo>
                <a:lnTo>
                  <a:pt x="9107493" y="654074"/>
                </a:lnTo>
                <a:lnTo>
                  <a:pt x="0" y="654074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8041" y="1257796"/>
            <a:ext cx="492524" cy="492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7432" y="1933290"/>
            <a:ext cx="9107805" cy="654685"/>
          </a:xfrm>
          <a:custGeom>
            <a:avLst/>
            <a:gdLst/>
            <a:ahLst/>
            <a:cxnLst/>
            <a:rect l="l" t="t" r="r" b="b"/>
            <a:pathLst>
              <a:path w="9107805" h="654685">
                <a:moveTo>
                  <a:pt x="0" y="0"/>
                </a:moveTo>
                <a:lnTo>
                  <a:pt x="9107493" y="0"/>
                </a:lnTo>
                <a:lnTo>
                  <a:pt x="9107493" y="654072"/>
                </a:lnTo>
                <a:lnTo>
                  <a:pt x="0" y="65407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8041" y="1982228"/>
            <a:ext cx="492524" cy="492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068" y="2697647"/>
            <a:ext cx="9119235" cy="654685"/>
          </a:xfrm>
          <a:custGeom>
            <a:avLst/>
            <a:gdLst/>
            <a:ahLst/>
            <a:cxnLst/>
            <a:rect l="l" t="t" r="r" b="b"/>
            <a:pathLst>
              <a:path w="9119235" h="654685">
                <a:moveTo>
                  <a:pt x="0" y="0"/>
                </a:moveTo>
                <a:lnTo>
                  <a:pt x="9118921" y="0"/>
                </a:lnTo>
                <a:lnTo>
                  <a:pt x="9118921" y="654074"/>
                </a:lnTo>
                <a:lnTo>
                  <a:pt x="0" y="654074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6104" y="2778423"/>
            <a:ext cx="492524" cy="492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4069" y="3476573"/>
            <a:ext cx="9119235" cy="654685"/>
          </a:xfrm>
          <a:custGeom>
            <a:avLst/>
            <a:gdLst/>
            <a:ahLst/>
            <a:cxnLst/>
            <a:rect l="l" t="t" r="r" b="b"/>
            <a:pathLst>
              <a:path w="9119235" h="654685">
                <a:moveTo>
                  <a:pt x="0" y="0"/>
                </a:moveTo>
                <a:lnTo>
                  <a:pt x="9118921" y="0"/>
                </a:lnTo>
                <a:lnTo>
                  <a:pt x="9118921" y="654074"/>
                </a:lnTo>
                <a:lnTo>
                  <a:pt x="0" y="654074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6105" y="3537173"/>
            <a:ext cx="492524" cy="4925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432" y="4255498"/>
            <a:ext cx="9119235" cy="654685"/>
          </a:xfrm>
          <a:custGeom>
            <a:avLst/>
            <a:gdLst/>
            <a:ahLst/>
            <a:cxnLst/>
            <a:rect l="l" t="t" r="r" b="b"/>
            <a:pathLst>
              <a:path w="9119235" h="654685">
                <a:moveTo>
                  <a:pt x="0" y="0"/>
                </a:moveTo>
                <a:lnTo>
                  <a:pt x="9118921" y="0"/>
                </a:lnTo>
                <a:lnTo>
                  <a:pt x="9118921" y="654074"/>
                </a:lnTo>
                <a:lnTo>
                  <a:pt x="0" y="654074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8041" y="4352993"/>
            <a:ext cx="492524" cy="4925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4069" y="5034423"/>
            <a:ext cx="9119235" cy="654685"/>
          </a:xfrm>
          <a:custGeom>
            <a:avLst/>
            <a:gdLst/>
            <a:ahLst/>
            <a:cxnLst/>
            <a:rect l="l" t="t" r="r" b="b"/>
            <a:pathLst>
              <a:path w="9119235" h="654685">
                <a:moveTo>
                  <a:pt x="0" y="0"/>
                </a:moveTo>
                <a:lnTo>
                  <a:pt x="9118921" y="0"/>
                </a:lnTo>
                <a:lnTo>
                  <a:pt x="9118921" y="654073"/>
                </a:lnTo>
                <a:lnTo>
                  <a:pt x="0" y="65407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24068" y="1353820"/>
            <a:ext cx="9132570" cy="413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9175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04040"/>
                </a:solidFill>
                <a:latin typeface="微软雅黑"/>
                <a:cs typeface="微软雅黑"/>
              </a:rPr>
              <a:t>政府部门政策研究单位</a:t>
            </a:r>
            <a:endParaRPr sz="1600">
              <a:latin typeface="微软雅黑"/>
              <a:cs typeface="微软雅黑"/>
            </a:endParaRPr>
          </a:p>
          <a:p>
            <a:pPr marL="1005205" marR="2009139" indent="13335">
              <a:lnSpc>
                <a:spcPts val="6020"/>
              </a:lnSpc>
              <a:spcBef>
                <a:spcPts val="840"/>
              </a:spcBef>
            </a:pPr>
            <a:r>
              <a:rPr sz="1600" b="1" dirty="0">
                <a:solidFill>
                  <a:srgbClr val="404040"/>
                </a:solidFill>
                <a:latin typeface="微软雅黑"/>
                <a:cs typeface="微软雅黑"/>
              </a:rPr>
              <a:t>经济领域（企业、工业、行业协会等），尤其是中欧合作、贸易企业 非营利组织（非政府组织、政党、基金会、行业联合会等）</a:t>
            </a:r>
            <a:endParaRPr sz="1600">
              <a:latin typeface="微软雅黑"/>
              <a:cs typeface="微软雅黑"/>
            </a:endParaRPr>
          </a:p>
          <a:p>
            <a:pPr marL="1019175" marR="4257675" indent="-13970">
              <a:lnSpc>
                <a:spcPts val="6140"/>
              </a:lnSpc>
              <a:spcBef>
                <a:spcPts val="5"/>
              </a:spcBef>
            </a:pPr>
            <a:r>
              <a:rPr sz="1600" b="1" dirty="0">
                <a:solidFill>
                  <a:srgbClr val="404040"/>
                </a:solidFill>
                <a:latin typeface="微软雅黑"/>
                <a:cs typeface="微软雅黑"/>
              </a:rPr>
              <a:t>政经顾问（如普华永道、麦肯锡、智库等） 传媒单位（相关领域作者、编辑等）</a:t>
            </a:r>
            <a:endParaRPr sz="16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Times New Roman"/>
              <a:cs typeface="Times New Roman"/>
            </a:endParaRPr>
          </a:p>
          <a:p>
            <a:pPr marL="1005840">
              <a:lnSpc>
                <a:spcPct val="100000"/>
              </a:lnSpc>
            </a:pPr>
            <a:r>
              <a:rPr sz="1600" b="1" dirty="0">
                <a:solidFill>
                  <a:srgbClr val="404040"/>
                </a:solidFill>
                <a:latin typeface="微软雅黑"/>
                <a:cs typeface="微软雅黑"/>
              </a:rPr>
              <a:t>科研机构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6104" y="5129903"/>
            <a:ext cx="492524" cy="4925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31400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职业发展前景</a:t>
            </a:r>
          </a:p>
        </p:txBody>
      </p:sp>
      <p:sp>
        <p:nvSpPr>
          <p:cNvPr id="3" name="object 3"/>
          <p:cNvSpPr/>
          <p:nvPr/>
        </p:nvSpPr>
        <p:spPr>
          <a:xfrm>
            <a:off x="793305" y="1456477"/>
            <a:ext cx="5925185" cy="2938145"/>
          </a:xfrm>
          <a:custGeom>
            <a:avLst/>
            <a:gdLst/>
            <a:ahLst/>
            <a:cxnLst/>
            <a:rect l="l" t="t" r="r" b="b"/>
            <a:pathLst>
              <a:path w="5925184" h="2938145">
                <a:moveTo>
                  <a:pt x="0" y="0"/>
                </a:moveTo>
                <a:lnTo>
                  <a:pt x="5925127" y="0"/>
                </a:lnTo>
                <a:lnTo>
                  <a:pt x="5925127" y="2937920"/>
                </a:lnTo>
                <a:lnTo>
                  <a:pt x="0" y="293792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3305" y="1363726"/>
            <a:ext cx="5925185" cy="296037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990"/>
              </a:spcBef>
            </a:pPr>
            <a:r>
              <a:rPr sz="2000" b="1" dirty="0">
                <a:latin typeface="微软雅黑"/>
                <a:cs typeface="微软雅黑"/>
              </a:rPr>
              <a:t>亚琛工大国际学院职业发展服务</a:t>
            </a:r>
            <a:endParaRPr sz="20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710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职业发展咨询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86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参观访问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98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在线职业发展平台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98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求职技巧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980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企业引荐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98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招聘活动</a:t>
            </a:r>
            <a:endParaRPr sz="1600">
              <a:latin typeface="微软雅黑"/>
              <a:cs typeface="微软雅黑"/>
            </a:endParaRPr>
          </a:p>
          <a:p>
            <a:pPr marL="304165" indent="-212725">
              <a:lnSpc>
                <a:spcPct val="100000"/>
              </a:lnSpc>
              <a:spcBef>
                <a:spcPts val="86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dirty="0">
                <a:latin typeface="微软雅黑"/>
                <a:cs typeface="微软雅黑"/>
              </a:rPr>
              <a:t>与合作企业开展工作营等活动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8542" y="4575648"/>
            <a:ext cx="5934710" cy="379095"/>
          </a:xfrm>
          <a:prstGeom prst="rect">
            <a:avLst/>
          </a:prstGeom>
          <a:solidFill>
            <a:srgbClr val="8EBAE5"/>
          </a:solidFill>
        </p:spPr>
        <p:txBody>
          <a:bodyPr vert="horz" wrap="square" lIns="0" tIns="38735" rIns="0" bIns="0" rtlCol="0">
            <a:spAutoFit/>
          </a:bodyPr>
          <a:lstStyle/>
          <a:p>
            <a:pPr marL="795020">
              <a:lnSpc>
                <a:spcPct val="100000"/>
              </a:lnSpc>
              <a:spcBef>
                <a:spcPts val="305"/>
              </a:spcBef>
            </a:pPr>
            <a:r>
              <a:rPr sz="1800" dirty="0">
                <a:solidFill>
                  <a:srgbClr val="FFFFFF"/>
                </a:solidFill>
                <a:latin typeface="微软雅黑"/>
                <a:cs typeface="微软雅黑"/>
              </a:rPr>
              <a:t>提供求职申请材料准</a:t>
            </a:r>
            <a:r>
              <a:rPr sz="1800" spc="-5" dirty="0">
                <a:solidFill>
                  <a:srgbClr val="FFFFFF"/>
                </a:solidFill>
                <a:latin typeface="微软雅黑"/>
                <a:cs typeface="微软雅黑"/>
              </a:rPr>
              <a:t>备</a:t>
            </a:r>
            <a:r>
              <a:rPr sz="1800" dirty="0">
                <a:solidFill>
                  <a:srgbClr val="FFFFFF"/>
                </a:solidFill>
                <a:latin typeface="微软雅黑"/>
                <a:cs typeface="微软雅黑"/>
              </a:rPr>
              <a:t>、实习、论文等支持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999" y="1103678"/>
            <a:ext cx="705600" cy="70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68746" y="1456477"/>
            <a:ext cx="4851128" cy="3631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45402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3</a:t>
            </a:r>
            <a:r>
              <a:rPr spc="-5" dirty="0">
                <a:latin typeface="Arial"/>
                <a:cs typeface="Arial"/>
              </a:rPr>
              <a:t>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欧洲研究硕士预备课程</a:t>
            </a:r>
          </a:p>
        </p:txBody>
      </p:sp>
      <p:sp>
        <p:nvSpPr>
          <p:cNvPr id="3" name="object 3"/>
          <p:cNvSpPr/>
          <p:nvPr/>
        </p:nvSpPr>
        <p:spPr>
          <a:xfrm>
            <a:off x="841224" y="3802508"/>
            <a:ext cx="11026775" cy="1984375"/>
          </a:xfrm>
          <a:custGeom>
            <a:avLst/>
            <a:gdLst/>
            <a:ahLst/>
            <a:cxnLst/>
            <a:rect l="l" t="t" r="r" b="b"/>
            <a:pathLst>
              <a:path w="11026775" h="1984375">
                <a:moveTo>
                  <a:pt x="0" y="0"/>
                </a:moveTo>
                <a:lnTo>
                  <a:pt x="11026560" y="0"/>
                </a:lnTo>
                <a:lnTo>
                  <a:pt x="11026560" y="1983812"/>
                </a:lnTo>
                <a:lnTo>
                  <a:pt x="0" y="198381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1440" y="3756405"/>
            <a:ext cx="11026775" cy="197866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470"/>
              </a:spcBef>
            </a:pPr>
            <a:r>
              <a:rPr sz="2000" b="1" dirty="0">
                <a:latin typeface="微软雅黑"/>
                <a:cs typeface="微软雅黑"/>
              </a:rPr>
              <a:t>参加硕士预备课程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5000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欧元）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77190" indent="-28575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更新欧盟及其政治体系的相关知识</a:t>
            </a:r>
          </a:p>
          <a:p>
            <a:pPr marL="377190" indent="-28575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提升英语技能，学习有关欧洲的专业术语</a:t>
            </a:r>
          </a:p>
          <a:p>
            <a:pPr marL="377190" indent="-2857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了解亚琛工大及其教学标准</a:t>
            </a:r>
          </a:p>
          <a:p>
            <a:pPr marL="377190" indent="-28575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获得预备课程前、中、后全程在学习与行政管理方面的支持</a:t>
            </a:r>
          </a:p>
        </p:txBody>
      </p:sp>
      <p:sp>
        <p:nvSpPr>
          <p:cNvPr id="5" name="object 5"/>
          <p:cNvSpPr/>
          <p:nvPr/>
        </p:nvSpPr>
        <p:spPr>
          <a:xfrm>
            <a:off x="382689" y="1037752"/>
            <a:ext cx="11485310" cy="2505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814" y="3621217"/>
            <a:ext cx="705599" cy="70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9" name="矩形 8"/>
          <p:cNvSpPr/>
          <p:nvPr/>
        </p:nvSpPr>
        <p:spPr>
          <a:xfrm>
            <a:off x="6949136" y="4326816"/>
            <a:ext cx="364266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3105" indent="-342900">
              <a:lnSpc>
                <a:spcPct val="100000"/>
              </a:lnSpc>
              <a:spcBef>
                <a:spcPts val="147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硕士预备课程费用：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5000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欧元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charset="-122"/>
            </a:endParaRPr>
          </a:p>
          <a:p>
            <a:pPr marL="713105" indent="-342900">
              <a:lnSpc>
                <a:spcPct val="100000"/>
              </a:lnSpc>
              <a:spcBef>
                <a:spcPts val="147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学习方式：亚琛工大线上平台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charset="-122"/>
            </a:endParaRPr>
          </a:p>
          <a:p>
            <a:pPr marL="713105" indent="-342900">
              <a:lnSpc>
                <a:spcPct val="100000"/>
              </a:lnSpc>
              <a:spcBef>
                <a:spcPts val="147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学习时间：每年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3-7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月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762000" y="1524000"/>
            <a:ext cx="1097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公共管理类本硕连读项目中亚琛工业大学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门重要基础课程情况：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）课程设置：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微观经济学、宏观经济与国际关系、欧盟政治体系基础、发音与流利度练习、辩论与演讲、科研写作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）授课方式：线上讲授课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辅导课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练习课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）授课语言：英语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）教学平台：亚琛工大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Moodle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学习平台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）课程时间：每年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-7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月，每年循环开课；在大二至大四期间完成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门课程，可反复修习，每门课最多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次考试机会。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成功完成课程并通过考试的学生将获得亚琛工大约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个学分及课程证书，该学分符合欧洲学分转换系统（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ECTS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）标准。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0C14252-DE88-4B3B-9B2A-3BB6788F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9" y="230124"/>
            <a:ext cx="11449400" cy="492443"/>
          </a:xfrm>
        </p:spPr>
        <p:txBody>
          <a:bodyPr/>
          <a:lstStyle/>
          <a:p>
            <a:r>
              <a:rPr lang="en-US" altLang="zh-CN" spc="-5" dirty="0">
                <a:latin typeface="Arial"/>
                <a:cs typeface="Arial"/>
              </a:rPr>
              <a:t>3.</a:t>
            </a:r>
            <a:r>
              <a:rPr lang="zh-CN" altLang="en-US" spc="-95" dirty="0">
                <a:latin typeface="Arial"/>
                <a:cs typeface="Arial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欧洲研究硕士预备课程</a:t>
            </a:r>
          </a:p>
        </p:txBody>
      </p:sp>
    </p:spTree>
    <p:extLst>
      <p:ext uri="{BB962C8B-B14F-4D97-AF65-F5344CB8AC3E}">
        <p14:creationId xmlns:p14="http://schemas.microsoft.com/office/powerpoint/2010/main" val="2124064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8" y="230124"/>
            <a:ext cx="52675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3</a:t>
            </a:r>
            <a:r>
              <a:rPr spc="-5" dirty="0">
                <a:latin typeface="Arial"/>
                <a:cs typeface="Arial"/>
              </a:rPr>
              <a:t>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欧洲研究硕士预备课程</a:t>
            </a:r>
          </a:p>
        </p:txBody>
      </p:sp>
      <p:sp>
        <p:nvSpPr>
          <p:cNvPr id="3" name="object 3"/>
          <p:cNvSpPr/>
          <p:nvPr/>
        </p:nvSpPr>
        <p:spPr>
          <a:xfrm>
            <a:off x="1374786" y="1152000"/>
            <a:ext cx="9505950" cy="4770755"/>
          </a:xfrm>
          <a:custGeom>
            <a:avLst/>
            <a:gdLst/>
            <a:ahLst/>
            <a:cxnLst/>
            <a:rect l="l" t="t" r="r" b="b"/>
            <a:pathLst>
              <a:path w="9505950" h="4770755">
                <a:moveTo>
                  <a:pt x="0" y="0"/>
                </a:moveTo>
                <a:lnTo>
                  <a:pt x="9505930" y="0"/>
                </a:lnTo>
                <a:lnTo>
                  <a:pt x="9505930" y="4770536"/>
                </a:lnTo>
                <a:lnTo>
                  <a:pt x="0" y="4770536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07222" y="1397508"/>
            <a:ext cx="8849360" cy="4200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/>
                <a:cs typeface="微软雅黑"/>
              </a:rPr>
              <a:t>英语练习——语言及软技能提升</a:t>
            </a:r>
            <a:endParaRPr sz="2000" dirty="0">
              <a:latin typeface="微软雅黑"/>
              <a:cs typeface="微软雅黑"/>
            </a:endParaRPr>
          </a:p>
          <a:p>
            <a:pPr marL="15875">
              <a:lnSpc>
                <a:spcPct val="100000"/>
              </a:lnSpc>
              <a:spcBef>
                <a:spcPts val="1620"/>
              </a:spcBef>
            </a:pPr>
            <a:r>
              <a:rPr sz="1600" b="1" dirty="0">
                <a:latin typeface="微软雅黑"/>
                <a:cs typeface="微软雅黑"/>
              </a:rPr>
              <a:t>课程内容</a:t>
            </a:r>
            <a:endParaRPr sz="1600" dirty="0">
              <a:latin typeface="微软雅黑"/>
              <a:cs typeface="微软雅黑"/>
            </a:endParaRPr>
          </a:p>
          <a:p>
            <a:pPr marL="301625" indent="-28575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小组练习英语口语、讨论以及英文写作，话题包括欧洲社会、政治和文化</a:t>
            </a:r>
          </a:p>
          <a:p>
            <a:pPr marL="301625" indent="-28575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改进英语发音和流利度，让英语交流更自如、自信</a:t>
            </a:r>
          </a:p>
          <a:p>
            <a:pPr marL="301625" indent="-28575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学习</a:t>
            </a:r>
            <a:r>
              <a:rPr sz="1600" spc="-50" dirty="0">
                <a:latin typeface="微软雅黑"/>
                <a:cs typeface="微软雅黑"/>
              </a:rPr>
              <a:t>MPA</a:t>
            </a:r>
            <a:r>
              <a:rPr sz="1600" dirty="0">
                <a:latin typeface="微软雅黑"/>
                <a:cs typeface="微软雅黑"/>
              </a:rPr>
              <a:t>课程专业词汇</a:t>
            </a:r>
          </a:p>
          <a:p>
            <a:pPr marL="301625" indent="-28575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学习模式：文本阅读+线上互动讨论课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650" dirty="0">
              <a:latin typeface="Times New Roman"/>
              <a:cs typeface="Times New Roman"/>
            </a:endParaRPr>
          </a:p>
          <a:p>
            <a:pPr marL="15875">
              <a:lnSpc>
                <a:spcPct val="100000"/>
              </a:lnSpc>
            </a:pPr>
            <a:r>
              <a:rPr sz="1600" b="1" dirty="0">
                <a:latin typeface="微软雅黑"/>
                <a:cs typeface="微软雅黑"/>
              </a:rPr>
              <a:t>授课老师</a:t>
            </a:r>
            <a:r>
              <a:rPr sz="1600" b="1" spc="465" dirty="0">
                <a:latin typeface="微软雅黑"/>
                <a:cs typeface="微软雅黑"/>
              </a:rPr>
              <a:t> </a:t>
            </a:r>
            <a:r>
              <a:rPr sz="1600" dirty="0">
                <a:latin typeface="微软雅黑"/>
                <a:cs typeface="微软雅黑"/>
              </a:rPr>
              <a:t>亚琛工大语言中心</a:t>
            </a:r>
            <a:r>
              <a:rPr sz="1600" spc="-5" dirty="0">
                <a:latin typeface="微软雅黑"/>
                <a:cs typeface="微软雅黑"/>
              </a:rPr>
              <a:t>Breanna</a:t>
            </a:r>
            <a:r>
              <a:rPr sz="1600" dirty="0">
                <a:latin typeface="微软雅黑"/>
                <a:cs typeface="微软雅黑"/>
              </a:rPr>
              <a:t> </a:t>
            </a:r>
            <a:r>
              <a:rPr sz="1600" spc="-5" dirty="0">
                <a:latin typeface="微软雅黑"/>
                <a:cs typeface="微软雅黑"/>
              </a:rPr>
              <a:t>Alexander</a:t>
            </a:r>
            <a:endParaRPr sz="1600" dirty="0">
              <a:latin typeface="微软雅黑"/>
              <a:cs typeface="微软雅黑"/>
            </a:endParaRPr>
          </a:p>
          <a:p>
            <a:pPr marL="301625" marR="5080" indent="-285750">
              <a:lnSpc>
                <a:spcPct val="105000"/>
              </a:lnSpc>
              <a:spcBef>
                <a:spcPts val="480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美国俄亥俄州肯特大学广告与新闻专业本科学位，台湾静宜大学语言学（即社会语言学、跨文化 交流和双语研究）硕士学位</a:t>
            </a:r>
          </a:p>
          <a:p>
            <a:pPr marL="301625" indent="-285750">
              <a:lnSpc>
                <a:spcPts val="1910"/>
              </a:lnSpc>
              <a:spcBef>
                <a:spcPts val="575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拥有丰富的英语教学经验，现专注于</a:t>
            </a:r>
            <a:r>
              <a:rPr sz="1600" spc="-5" dirty="0">
                <a:latin typeface="微软雅黑"/>
                <a:cs typeface="微软雅黑"/>
              </a:rPr>
              <a:t>EAP（</a:t>
            </a:r>
            <a:r>
              <a:rPr sz="1600" dirty="0">
                <a:latin typeface="微软雅黑"/>
                <a:cs typeface="微软雅黑"/>
              </a:rPr>
              <a:t>学术英语）教学；曾在台湾大叶大学国际语言中心、</a:t>
            </a:r>
          </a:p>
          <a:p>
            <a:pPr marL="301625">
              <a:lnSpc>
                <a:spcPts val="1910"/>
              </a:lnSpc>
            </a:pPr>
            <a:r>
              <a:rPr sz="1600" dirty="0">
                <a:solidFill>
                  <a:srgbClr val="C00000"/>
                </a:solidFill>
                <a:latin typeface="微软雅黑"/>
                <a:cs typeface="微软雅黑"/>
              </a:rPr>
              <a:t>柏林工业大学和波茨坦大学任教</a:t>
            </a:r>
          </a:p>
          <a:p>
            <a:pPr marL="301625" indent="-28575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01625" algn="l"/>
                <a:tab pos="302260" algn="l"/>
              </a:tabLst>
            </a:pPr>
            <a:r>
              <a:rPr sz="1600" dirty="0">
                <a:latin typeface="微软雅黑"/>
                <a:cs typeface="微软雅黑"/>
              </a:rPr>
              <a:t>专长教学领域</a:t>
            </a:r>
            <a:r>
              <a:rPr sz="1600" spc="-5" dirty="0">
                <a:latin typeface="微软雅黑"/>
                <a:cs typeface="微软雅黑"/>
              </a:rPr>
              <a:t>：EAP，</a:t>
            </a:r>
            <a:r>
              <a:rPr sz="1600" dirty="0">
                <a:latin typeface="微软雅黑"/>
                <a:cs typeface="微软雅黑"/>
              </a:rPr>
              <a:t>托福，学术演讲，跨文化交流，口语与发音，英语对话等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8" y="230124"/>
            <a:ext cx="56485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3</a:t>
            </a:r>
            <a:r>
              <a:rPr spc="-5" dirty="0">
                <a:latin typeface="Arial"/>
                <a:cs typeface="Arial"/>
              </a:rPr>
              <a:t>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欧洲研究硕士预备课程</a:t>
            </a:r>
          </a:p>
        </p:txBody>
      </p:sp>
      <p:sp>
        <p:nvSpPr>
          <p:cNvPr id="3" name="object 3"/>
          <p:cNvSpPr/>
          <p:nvPr/>
        </p:nvSpPr>
        <p:spPr>
          <a:xfrm>
            <a:off x="1119191" y="951397"/>
            <a:ext cx="10017125" cy="4955540"/>
          </a:xfrm>
          <a:custGeom>
            <a:avLst/>
            <a:gdLst/>
            <a:ahLst/>
            <a:cxnLst/>
            <a:rect l="l" t="t" r="r" b="b"/>
            <a:pathLst>
              <a:path w="10017125" h="4955540">
                <a:moveTo>
                  <a:pt x="0" y="0"/>
                </a:moveTo>
                <a:lnTo>
                  <a:pt x="10017119" y="0"/>
                </a:lnTo>
                <a:lnTo>
                  <a:pt x="10017119" y="4955203"/>
                </a:lnTo>
                <a:lnTo>
                  <a:pt x="0" y="495520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621162" y="1199388"/>
            <a:ext cx="8949674" cy="467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dirty="0"/>
              <a:t>走近欧盟——背景知识了解</a:t>
            </a:r>
          </a:p>
          <a:p>
            <a:pPr marL="45720">
              <a:lnSpc>
                <a:spcPct val="100000"/>
              </a:lnSpc>
              <a:spcBef>
                <a:spcPts val="1600"/>
              </a:spcBef>
            </a:pPr>
            <a:r>
              <a:rPr sz="1600" dirty="0"/>
              <a:t>课程内容</a:t>
            </a:r>
          </a:p>
          <a:p>
            <a:pPr marL="331470" indent="-28575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欧盟的民主体系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欧盟架构与机构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欧洲政治与媒体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欧盟及其外交政策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学习模式：文本阅读+线上互动讨论课</a:t>
            </a:r>
            <a:endParaRPr sz="1600" dirty="0">
              <a:latin typeface="微软雅黑"/>
              <a:cs typeface="微软雅黑"/>
            </a:endParaRPr>
          </a:p>
          <a:p>
            <a:pPr marL="45720">
              <a:lnSpc>
                <a:spcPct val="100000"/>
              </a:lnSpc>
              <a:spcBef>
                <a:spcPts val="575"/>
              </a:spcBef>
            </a:pPr>
            <a:r>
              <a:rPr sz="1600" dirty="0"/>
              <a:t>授课老师</a:t>
            </a:r>
            <a:r>
              <a:rPr sz="1600" spc="459" dirty="0"/>
              <a:t> </a:t>
            </a:r>
            <a:r>
              <a:rPr sz="1600" b="0" dirty="0">
                <a:latin typeface="微软雅黑"/>
                <a:cs typeface="微软雅黑"/>
              </a:rPr>
              <a:t>亚琛工大政治学研究所Robert </a:t>
            </a:r>
            <a:r>
              <a:rPr sz="1600" b="0" spc="-5" dirty="0">
                <a:latin typeface="微软雅黑"/>
                <a:cs typeface="微软雅黑"/>
              </a:rPr>
              <a:t>Flader</a:t>
            </a:r>
            <a:r>
              <a:rPr sz="1600" b="0" dirty="0">
                <a:latin typeface="微软雅黑"/>
                <a:cs typeface="微软雅黑"/>
              </a:rPr>
              <a:t>博士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曾任</a:t>
            </a:r>
            <a:r>
              <a:rPr sz="1600" b="0" dirty="0">
                <a:solidFill>
                  <a:srgbClr val="C00000"/>
                </a:solidFill>
                <a:latin typeface="微软雅黑"/>
                <a:cs typeface="微软雅黑"/>
              </a:rPr>
              <a:t>亚琛市媒体官员、北威州财政部媒体发言人</a:t>
            </a:r>
            <a:r>
              <a:rPr sz="1600" b="0" dirty="0">
                <a:latin typeface="微软雅黑"/>
                <a:cs typeface="微软雅黑"/>
              </a:rPr>
              <a:t>，</a:t>
            </a:r>
            <a:r>
              <a:rPr sz="1600" b="0" spc="-5" dirty="0">
                <a:latin typeface="微软雅黑"/>
                <a:cs typeface="微软雅黑"/>
              </a:rPr>
              <a:t>2018</a:t>
            </a:r>
            <a:r>
              <a:rPr sz="1600" b="0" dirty="0">
                <a:latin typeface="微软雅黑"/>
                <a:cs typeface="微软雅黑"/>
              </a:rPr>
              <a:t>年起在亚琛工大政治学研究所任研究助理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核心研究领域：欧盟，英国脱欧后的英国与欧洲，政治交流与媒体支持，战争的媒体报道</a:t>
            </a:r>
            <a:endParaRPr sz="1600" dirty="0">
              <a:latin typeface="微软雅黑"/>
              <a:cs typeface="微软雅黑"/>
            </a:endParaRPr>
          </a:p>
          <a:p>
            <a:pPr marL="331470" indent="-28575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1600" b="0" dirty="0">
                <a:latin typeface="微软雅黑"/>
                <a:cs typeface="微软雅黑"/>
              </a:rPr>
              <a:t>重要讲座课程：</a:t>
            </a:r>
            <a:endParaRPr sz="1600" dirty="0">
              <a:latin typeface="微软雅黑"/>
              <a:cs typeface="微软雅黑"/>
            </a:endParaRPr>
          </a:p>
          <a:p>
            <a:pPr marL="650875" lvl="1" indent="-147955">
              <a:lnSpc>
                <a:spcPct val="100000"/>
              </a:lnSpc>
              <a:spcBef>
                <a:spcPts val="580"/>
              </a:spcBef>
              <a:buChar char="-"/>
              <a:tabLst>
                <a:tab pos="652145" algn="l"/>
              </a:tabLst>
            </a:pPr>
            <a:r>
              <a:rPr sz="1600" dirty="0">
                <a:latin typeface="微软雅黑"/>
                <a:cs typeface="微软雅黑"/>
              </a:rPr>
              <a:t>“英国与英国脱欧后的欧洲</a:t>
            </a:r>
            <a:r>
              <a:rPr sz="1600" spc="-5" dirty="0">
                <a:latin typeface="微软雅黑"/>
                <a:cs typeface="微软雅黑"/>
              </a:rPr>
              <a:t>——</a:t>
            </a:r>
            <a:r>
              <a:rPr sz="1600" dirty="0">
                <a:latin typeface="微软雅黑"/>
                <a:cs typeface="微软雅黑"/>
              </a:rPr>
              <a:t>全球机遇和战略挑战”</a:t>
            </a:r>
          </a:p>
          <a:p>
            <a:pPr marL="650875" lvl="1" indent="-147955">
              <a:lnSpc>
                <a:spcPct val="100000"/>
              </a:lnSpc>
              <a:spcBef>
                <a:spcPts val="575"/>
              </a:spcBef>
              <a:buChar char="-"/>
              <a:tabLst>
                <a:tab pos="652145" algn="l"/>
              </a:tabLst>
            </a:pPr>
            <a:r>
              <a:rPr sz="1600" dirty="0">
                <a:latin typeface="微软雅黑"/>
                <a:cs typeface="微软雅黑"/>
              </a:rPr>
              <a:t>“欧盟前景与欧洲国家实力新格局”</a:t>
            </a:r>
          </a:p>
          <a:p>
            <a:pPr marL="650875" lvl="1" indent="-147955">
              <a:lnSpc>
                <a:spcPct val="100000"/>
              </a:lnSpc>
              <a:spcBef>
                <a:spcPts val="600"/>
              </a:spcBef>
              <a:buChar char="-"/>
              <a:tabLst>
                <a:tab pos="652145" algn="l"/>
              </a:tabLst>
            </a:pPr>
            <a:r>
              <a:rPr sz="1600" dirty="0">
                <a:latin typeface="微软雅黑"/>
                <a:cs typeface="微软雅黑"/>
              </a:rPr>
              <a:t>“</a:t>
            </a:r>
            <a:r>
              <a:rPr sz="1600" spc="-5" dirty="0">
                <a:latin typeface="微软雅黑"/>
                <a:cs typeface="微软雅黑"/>
              </a:rPr>
              <a:t>20</a:t>
            </a:r>
            <a:r>
              <a:rPr sz="1600" dirty="0">
                <a:latin typeface="微软雅黑"/>
                <a:cs typeface="微软雅黑"/>
              </a:rPr>
              <a:t>、</a:t>
            </a:r>
            <a:r>
              <a:rPr sz="1600" spc="-5" dirty="0">
                <a:latin typeface="微软雅黑"/>
                <a:cs typeface="微软雅黑"/>
              </a:rPr>
              <a:t>21</a:t>
            </a:r>
            <a:r>
              <a:rPr sz="1600" dirty="0">
                <a:latin typeface="微软雅黑"/>
                <a:cs typeface="微软雅黑"/>
              </a:rPr>
              <a:t>世纪欧洲经济与军事冲突”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EC48CFF-A9B7-2E40-A123-B5C10721454C}"/>
              </a:ext>
            </a:extLst>
          </p:cNvPr>
          <p:cNvSpPr txBox="1"/>
          <p:nvPr/>
        </p:nvSpPr>
        <p:spPr>
          <a:xfrm>
            <a:off x="3139089" y="3420502"/>
            <a:ext cx="6004911" cy="2092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0054A0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/>
              </a:rPr>
              <a:t>亚琛工业大学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0054A0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/>
              </a:rPr>
              <a:t>亚琛工大公共管理硕士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0054A0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/>
              </a:rPr>
              <a:t>亚琛工大公共管理类硕士预备课程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0054A0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/>
              </a:rPr>
              <a:t>亚琛工大公共管理类硕士申请流程及要求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object 2"/>
          <p:cNvSpPr/>
          <p:nvPr/>
        </p:nvSpPr>
        <p:spPr>
          <a:xfrm>
            <a:off x="0" y="0"/>
            <a:ext cx="12192000" cy="2528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924233" y="2835727"/>
            <a:ext cx="244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目录：</a:t>
            </a:r>
          </a:p>
        </p:txBody>
      </p:sp>
    </p:spTree>
    <p:extLst>
      <p:ext uri="{BB962C8B-B14F-4D97-AF65-F5344CB8AC3E}">
        <p14:creationId xmlns:p14="http://schemas.microsoft.com/office/powerpoint/2010/main" val="3164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1182687" y="6226715"/>
            <a:ext cx="5221605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altLang="zh-CN" spc="-5" dirty="0"/>
              <a:t>Master of Public Administration (MPA) </a:t>
            </a:r>
            <a:r>
              <a:rPr lang="en-US" altLang="zh-CN" dirty="0"/>
              <a:t>| </a:t>
            </a:r>
            <a:r>
              <a:rPr lang="en-US" altLang="zh-CN" spc="-5" dirty="0"/>
              <a:t>Master‘s Prep Course European Studies </a:t>
            </a:r>
            <a:r>
              <a:rPr lang="en-US" altLang="zh-CN" dirty="0"/>
              <a:t>| </a:t>
            </a:r>
            <a:r>
              <a:rPr lang="en-US" altLang="zh-CN" spc="-5" dirty="0"/>
              <a:t>China Office </a:t>
            </a:r>
            <a:r>
              <a:rPr lang="en-US" altLang="zh-CN" dirty="0"/>
              <a:t>|</a:t>
            </a:r>
            <a:r>
              <a:rPr lang="en-US" altLang="zh-CN" spc="100" dirty="0"/>
              <a:t> </a:t>
            </a:r>
            <a:r>
              <a:rPr lang="en-US" altLang="zh-CN" spc="-5" dirty="0"/>
              <a:t>Intake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92141" y="3607716"/>
            <a:ext cx="10878159" cy="2209800"/>
            <a:chOff x="571422" y="1066800"/>
            <a:chExt cx="10878159" cy="2209800"/>
          </a:xfrm>
        </p:grpSpPr>
        <p:grpSp>
          <p:nvGrpSpPr>
            <p:cNvPr id="67" name="组合 66"/>
            <p:cNvGrpSpPr/>
            <p:nvPr/>
          </p:nvGrpSpPr>
          <p:grpSpPr>
            <a:xfrm>
              <a:off x="571422" y="1476814"/>
              <a:ext cx="10878159" cy="1799786"/>
              <a:chOff x="571422" y="908511"/>
              <a:chExt cx="11369770" cy="2400422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9128035" y="908511"/>
                <a:ext cx="2741930" cy="2022475"/>
              </a:xfrm>
              <a:custGeom>
                <a:avLst/>
                <a:gdLst/>
                <a:ahLst/>
                <a:cxnLst/>
                <a:rect l="l" t="t" r="r" b="b"/>
                <a:pathLst>
                  <a:path w="2741929" h="2022475">
                    <a:moveTo>
                      <a:pt x="0" y="2022077"/>
                    </a:moveTo>
                    <a:lnTo>
                      <a:pt x="2741714" y="2022077"/>
                    </a:lnTo>
                    <a:lnTo>
                      <a:pt x="2741714" y="0"/>
                    </a:lnTo>
                    <a:lnTo>
                      <a:pt x="0" y="0"/>
                    </a:lnTo>
                    <a:lnTo>
                      <a:pt x="0" y="2022077"/>
                    </a:lnTo>
                    <a:close/>
                  </a:path>
                </a:pathLst>
              </a:custGeom>
              <a:solidFill>
                <a:srgbClr val="BBD6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634541" y="908511"/>
                <a:ext cx="2741930" cy="2043477"/>
              </a:xfrm>
              <a:custGeom>
                <a:avLst/>
                <a:gdLst/>
                <a:ahLst/>
                <a:cxnLst/>
                <a:rect l="l" t="t" r="r" b="b"/>
                <a:pathLst>
                  <a:path w="2741929" h="2820035">
                    <a:moveTo>
                      <a:pt x="0" y="2819807"/>
                    </a:moveTo>
                    <a:lnTo>
                      <a:pt x="2741714" y="2819807"/>
                    </a:lnTo>
                    <a:lnTo>
                      <a:pt x="2741714" y="0"/>
                    </a:lnTo>
                    <a:lnTo>
                      <a:pt x="0" y="0"/>
                    </a:lnTo>
                    <a:lnTo>
                      <a:pt x="0" y="2819807"/>
                    </a:lnTo>
                    <a:close/>
                  </a:path>
                </a:pathLst>
              </a:custGeom>
              <a:solidFill>
                <a:srgbClr val="BBD6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6248400" y="908511"/>
                <a:ext cx="2820864" cy="2026920"/>
              </a:xfrm>
              <a:custGeom>
                <a:avLst/>
                <a:gdLst/>
                <a:ahLst/>
                <a:cxnLst/>
                <a:rect l="l" t="t" r="r" b="b"/>
                <a:pathLst>
                  <a:path w="5859780" h="2026920">
                    <a:moveTo>
                      <a:pt x="0" y="2026696"/>
                    </a:moveTo>
                    <a:lnTo>
                      <a:pt x="5859473" y="2026696"/>
                    </a:lnTo>
                    <a:lnTo>
                      <a:pt x="5859473" y="0"/>
                    </a:lnTo>
                    <a:lnTo>
                      <a:pt x="0" y="0"/>
                    </a:lnTo>
                    <a:lnTo>
                      <a:pt x="0" y="2026696"/>
                    </a:lnTo>
                    <a:close/>
                  </a:path>
                </a:pathLst>
              </a:custGeom>
              <a:solidFill>
                <a:srgbClr val="D2E3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3429000" y="914054"/>
                <a:ext cx="2762885" cy="2016760"/>
              </a:xfrm>
              <a:custGeom>
                <a:avLst/>
                <a:gdLst/>
                <a:ahLst/>
                <a:cxnLst/>
                <a:rect l="l" t="t" r="r" b="b"/>
                <a:pathLst>
                  <a:path w="2762885" h="2016760">
                    <a:moveTo>
                      <a:pt x="0" y="2016533"/>
                    </a:moveTo>
                    <a:lnTo>
                      <a:pt x="2762653" y="2016533"/>
                    </a:lnTo>
                    <a:lnTo>
                      <a:pt x="2762653" y="0"/>
                    </a:lnTo>
                    <a:lnTo>
                      <a:pt x="0" y="0"/>
                    </a:lnTo>
                    <a:lnTo>
                      <a:pt x="0" y="2016533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9076943" y="2916935"/>
                <a:ext cx="2843783" cy="38100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9128033" y="2930588"/>
                <a:ext cx="2740025" cy="277495"/>
              </a:xfrm>
              <a:custGeom>
                <a:avLst/>
                <a:gdLst/>
                <a:ahLst/>
                <a:cxnLst/>
                <a:rect l="l" t="t" r="r" b="b"/>
                <a:pathLst>
                  <a:path w="2740025" h="277494">
                    <a:moveTo>
                      <a:pt x="0" y="0"/>
                    </a:moveTo>
                    <a:lnTo>
                      <a:pt x="2739965" y="0"/>
                    </a:lnTo>
                    <a:lnTo>
                      <a:pt x="2739965" y="276998"/>
                    </a:lnTo>
                    <a:lnTo>
                      <a:pt x="0" y="2769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6240875" y="2898267"/>
                <a:ext cx="2881787" cy="40576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6248400" y="2898267"/>
                <a:ext cx="2821019" cy="314436"/>
              </a:xfrm>
              <a:custGeom>
                <a:avLst/>
                <a:gdLst/>
                <a:ahLst/>
                <a:cxnLst/>
                <a:rect l="l" t="t" r="r" b="b"/>
                <a:pathLst>
                  <a:path w="5861684" h="277494">
                    <a:moveTo>
                      <a:pt x="0" y="0"/>
                    </a:moveTo>
                    <a:lnTo>
                      <a:pt x="5861223" y="0"/>
                    </a:lnTo>
                    <a:lnTo>
                      <a:pt x="5861223" y="276999"/>
                    </a:lnTo>
                    <a:lnTo>
                      <a:pt x="0" y="276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380233" y="2916935"/>
                <a:ext cx="2868167" cy="3810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3429000" y="2930588"/>
                <a:ext cx="2762885" cy="277495"/>
              </a:xfrm>
              <a:custGeom>
                <a:avLst/>
                <a:gdLst/>
                <a:ahLst/>
                <a:cxnLst/>
                <a:rect l="l" t="t" r="r" b="b"/>
                <a:pathLst>
                  <a:path w="2762885" h="277494">
                    <a:moveTo>
                      <a:pt x="0" y="0"/>
                    </a:moveTo>
                    <a:lnTo>
                      <a:pt x="2762653" y="0"/>
                    </a:lnTo>
                    <a:lnTo>
                      <a:pt x="2762653" y="276999"/>
                    </a:lnTo>
                    <a:lnTo>
                      <a:pt x="0" y="276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5945505" y="1471203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4"/>
                    </a:lnTo>
                    <a:lnTo>
                      <a:pt x="0" y="131164"/>
                    </a:lnTo>
                    <a:lnTo>
                      <a:pt x="0" y="393495"/>
                    </a:lnTo>
                    <a:lnTo>
                      <a:pt x="345288" y="393495"/>
                    </a:lnTo>
                    <a:lnTo>
                      <a:pt x="345288" y="524659"/>
                    </a:lnTo>
                    <a:lnTo>
                      <a:pt x="607620" y="262329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8790213" y="1449486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5"/>
                    </a:lnTo>
                    <a:lnTo>
                      <a:pt x="0" y="131165"/>
                    </a:lnTo>
                    <a:lnTo>
                      <a:pt x="0" y="393496"/>
                    </a:lnTo>
                    <a:lnTo>
                      <a:pt x="345288" y="393496"/>
                    </a:lnTo>
                    <a:lnTo>
                      <a:pt x="345288" y="524661"/>
                    </a:lnTo>
                    <a:lnTo>
                      <a:pt x="607618" y="262331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235D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3126105" y="1482201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5"/>
                    </a:lnTo>
                    <a:lnTo>
                      <a:pt x="0" y="131165"/>
                    </a:lnTo>
                    <a:lnTo>
                      <a:pt x="0" y="393496"/>
                    </a:lnTo>
                    <a:lnTo>
                      <a:pt x="345288" y="393496"/>
                    </a:lnTo>
                    <a:lnTo>
                      <a:pt x="345288" y="524661"/>
                    </a:lnTo>
                    <a:lnTo>
                      <a:pt x="607618" y="262331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438C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4483493" y="1379209"/>
                <a:ext cx="719999" cy="71999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0143712" y="1373535"/>
                <a:ext cx="719999" cy="71999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7304729" y="1373535"/>
                <a:ext cx="719999" cy="71999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 txBox="1"/>
              <p:nvPr/>
            </p:nvSpPr>
            <p:spPr>
              <a:xfrm>
                <a:off x="4114119" y="2271267"/>
                <a:ext cx="1405255" cy="2692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在线学习</a:t>
                </a:r>
                <a:endParaRPr sz="1600" dirty="0">
                  <a:latin typeface="微软雅黑"/>
                  <a:cs typeface="微软雅黑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1281606" y="2266169"/>
                <a:ext cx="1447800" cy="2692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zh-CN" altLang="en-US" sz="1600" b="1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项目申请</a:t>
                </a:r>
                <a:endPara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23" name="object 23"/>
              <p:cNvSpPr txBox="1"/>
              <p:nvPr/>
            </p:nvSpPr>
            <p:spPr>
              <a:xfrm>
                <a:off x="7231625" y="2271267"/>
                <a:ext cx="866205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zh-CN" altLang="en-US" sz="1600" b="1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硕士申请</a:t>
                </a:r>
                <a:endPara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24" name="object 24"/>
              <p:cNvSpPr txBox="1"/>
              <p:nvPr/>
            </p:nvSpPr>
            <p:spPr>
              <a:xfrm>
                <a:off x="9371322" y="2266170"/>
                <a:ext cx="2569870" cy="28436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在亚琛工大开始硕士学习</a:t>
                </a:r>
                <a:endParaRPr sz="1600" dirty="0">
                  <a:latin typeface="微软雅黑"/>
                  <a:cs typeface="微软雅黑"/>
                </a:endParaRPr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633485" y="1373535"/>
                <a:ext cx="752475" cy="75247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 txBox="1"/>
              <p:nvPr/>
            </p:nvSpPr>
            <p:spPr>
              <a:xfrm>
                <a:off x="3995500" y="2933469"/>
                <a:ext cx="1696437" cy="3044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6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lang="en-US" altLang="zh-CN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3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月</a:t>
                </a:r>
                <a:r>
                  <a:rPr sz="1400" spc="-5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 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–</a:t>
                </a:r>
                <a:r>
                  <a:rPr sz="1400" spc="-55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 </a:t>
                </a:r>
                <a:r>
                  <a:rPr lang="en-US" altLang="zh-CN" sz="1400" spc="-55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7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月</a:t>
                </a:r>
                <a:endParaRPr sz="1400" dirty="0">
                  <a:latin typeface="微软雅黑"/>
                  <a:cs typeface="微软雅黑"/>
                </a:endParaRPr>
              </a:p>
            </p:txBody>
          </p:sp>
          <p:sp>
            <p:nvSpPr>
              <p:cNvPr id="27" name="object 27"/>
              <p:cNvSpPr txBox="1"/>
              <p:nvPr/>
            </p:nvSpPr>
            <p:spPr>
              <a:xfrm>
                <a:off x="6553200" y="2955035"/>
                <a:ext cx="2219863" cy="3044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6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12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月</a:t>
                </a:r>
                <a:r>
                  <a:rPr sz="1400" spc="-5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 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–</a:t>
                </a:r>
                <a:r>
                  <a:rPr sz="1400" spc="-55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 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7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月</a:t>
                </a:r>
                <a:endParaRPr sz="1400" dirty="0">
                  <a:latin typeface="微软雅黑"/>
                  <a:cs typeface="微软雅黑"/>
                </a:endParaRPr>
              </a:p>
            </p:txBody>
          </p:sp>
          <p:sp>
            <p:nvSpPr>
              <p:cNvPr id="28" name="object 28"/>
              <p:cNvSpPr txBox="1"/>
              <p:nvPr/>
            </p:nvSpPr>
            <p:spPr>
              <a:xfrm>
                <a:off x="9204909" y="2951988"/>
                <a:ext cx="2571750" cy="3044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7</a:t>
                </a:r>
                <a:r>
                  <a:rPr sz="1400" spc="-5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10</a:t>
                </a:r>
                <a:r>
                  <a:rPr lang="zh-CN" alt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月</a:t>
                </a:r>
                <a:endParaRPr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36" name="object 12"/>
              <p:cNvSpPr/>
              <p:nvPr/>
            </p:nvSpPr>
            <p:spPr>
              <a:xfrm>
                <a:off x="571422" y="2927933"/>
                <a:ext cx="2868167" cy="3810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3"/>
              <p:cNvSpPr/>
              <p:nvPr/>
            </p:nvSpPr>
            <p:spPr>
              <a:xfrm>
                <a:off x="620189" y="2941586"/>
                <a:ext cx="2762885" cy="277495"/>
              </a:xfrm>
              <a:custGeom>
                <a:avLst/>
                <a:gdLst/>
                <a:ahLst/>
                <a:cxnLst/>
                <a:rect l="l" t="t" r="r" b="b"/>
                <a:pathLst>
                  <a:path w="2762885" h="277494">
                    <a:moveTo>
                      <a:pt x="0" y="0"/>
                    </a:moveTo>
                    <a:lnTo>
                      <a:pt x="2762653" y="0"/>
                    </a:lnTo>
                    <a:lnTo>
                      <a:pt x="2762653" y="276999"/>
                    </a:lnTo>
                    <a:lnTo>
                      <a:pt x="0" y="276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26"/>
              <p:cNvSpPr txBox="1"/>
              <p:nvPr/>
            </p:nvSpPr>
            <p:spPr>
              <a:xfrm>
                <a:off x="1176099" y="2962984"/>
                <a:ext cx="1825608" cy="3044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6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月</a:t>
                </a:r>
                <a:r>
                  <a:rPr lang="zh-CN" altLang="en-US" sz="1400" dirty="0" smtClean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截</a:t>
                </a:r>
                <a:r>
                  <a:rPr lang="zh-CN" alt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止</a:t>
                </a:r>
                <a:endParaRPr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631812" y="1066800"/>
              <a:ext cx="3655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kern="0" dirty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对应</a:t>
              </a:r>
              <a:r>
                <a:rPr lang="en-US" altLang="zh-CN" sz="2000" b="1" kern="0" spc="-10" dirty="0" smtClean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sz="2000" b="1" kern="0" dirty="0" smtClean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</a:t>
              </a:r>
              <a:r>
                <a:rPr lang="zh-CN" altLang="en-US" sz="2000" b="1" kern="0" dirty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3963" y="1157576"/>
            <a:ext cx="10878160" cy="2228910"/>
            <a:chOff x="416631" y="3610563"/>
            <a:chExt cx="10878160" cy="2228910"/>
          </a:xfrm>
        </p:grpSpPr>
        <p:grpSp>
          <p:nvGrpSpPr>
            <p:cNvPr id="69" name="组合 68"/>
            <p:cNvGrpSpPr/>
            <p:nvPr/>
          </p:nvGrpSpPr>
          <p:grpSpPr>
            <a:xfrm>
              <a:off x="416631" y="3991921"/>
              <a:ext cx="10878160" cy="1847552"/>
              <a:chOff x="461627" y="3391677"/>
              <a:chExt cx="11349373" cy="2312325"/>
            </a:xfrm>
          </p:grpSpPr>
          <p:sp>
            <p:nvSpPr>
              <p:cNvPr id="63" name="object 2"/>
              <p:cNvSpPr/>
              <p:nvPr/>
            </p:nvSpPr>
            <p:spPr>
              <a:xfrm>
                <a:off x="9025247" y="3394535"/>
                <a:ext cx="2741930" cy="2022475"/>
              </a:xfrm>
              <a:custGeom>
                <a:avLst/>
                <a:gdLst/>
                <a:ahLst/>
                <a:cxnLst/>
                <a:rect l="l" t="t" r="r" b="b"/>
                <a:pathLst>
                  <a:path w="2741929" h="2022475">
                    <a:moveTo>
                      <a:pt x="0" y="2022077"/>
                    </a:moveTo>
                    <a:lnTo>
                      <a:pt x="2741714" y="2022077"/>
                    </a:lnTo>
                    <a:lnTo>
                      <a:pt x="2741714" y="0"/>
                    </a:lnTo>
                    <a:lnTo>
                      <a:pt x="0" y="0"/>
                    </a:lnTo>
                    <a:lnTo>
                      <a:pt x="0" y="2022077"/>
                    </a:lnTo>
                    <a:close/>
                  </a:path>
                </a:pathLst>
              </a:custGeom>
              <a:solidFill>
                <a:srgbClr val="BBD6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4"/>
              <p:cNvSpPr/>
              <p:nvPr/>
            </p:nvSpPr>
            <p:spPr>
              <a:xfrm>
                <a:off x="508736" y="3397230"/>
                <a:ext cx="5638187" cy="2026920"/>
              </a:xfrm>
              <a:custGeom>
                <a:avLst/>
                <a:gdLst/>
                <a:ahLst/>
                <a:cxnLst/>
                <a:rect l="l" t="t" r="r" b="b"/>
                <a:pathLst>
                  <a:path w="5859780" h="2026920">
                    <a:moveTo>
                      <a:pt x="0" y="2026696"/>
                    </a:moveTo>
                    <a:lnTo>
                      <a:pt x="5859473" y="2026696"/>
                    </a:lnTo>
                    <a:lnTo>
                      <a:pt x="5859473" y="0"/>
                    </a:lnTo>
                    <a:lnTo>
                      <a:pt x="0" y="0"/>
                    </a:lnTo>
                    <a:lnTo>
                      <a:pt x="0" y="2026696"/>
                    </a:lnTo>
                    <a:close/>
                  </a:path>
                </a:pathLst>
              </a:custGeom>
              <a:solidFill>
                <a:srgbClr val="D2E3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8"/>
              <p:cNvSpPr/>
              <p:nvPr/>
            </p:nvSpPr>
            <p:spPr>
              <a:xfrm>
                <a:off x="8967217" y="5323002"/>
                <a:ext cx="2843783" cy="38100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/>
              <p:cNvSpPr/>
              <p:nvPr/>
            </p:nvSpPr>
            <p:spPr>
              <a:xfrm>
                <a:off x="9018307" y="5336655"/>
                <a:ext cx="2740025" cy="277495"/>
              </a:xfrm>
              <a:custGeom>
                <a:avLst/>
                <a:gdLst/>
                <a:ahLst/>
                <a:cxnLst/>
                <a:rect l="l" t="t" r="r" b="b"/>
                <a:pathLst>
                  <a:path w="2740025" h="277494">
                    <a:moveTo>
                      <a:pt x="0" y="0"/>
                    </a:moveTo>
                    <a:lnTo>
                      <a:pt x="2739965" y="0"/>
                    </a:lnTo>
                    <a:lnTo>
                      <a:pt x="2739965" y="276998"/>
                    </a:lnTo>
                    <a:lnTo>
                      <a:pt x="0" y="2769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6"/>
              <p:cNvSpPr/>
              <p:nvPr/>
            </p:nvSpPr>
            <p:spPr>
              <a:xfrm>
                <a:off x="3016379" y="3888268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5"/>
                    </a:lnTo>
                    <a:lnTo>
                      <a:pt x="0" y="131165"/>
                    </a:lnTo>
                    <a:lnTo>
                      <a:pt x="0" y="393496"/>
                    </a:lnTo>
                    <a:lnTo>
                      <a:pt x="345288" y="393496"/>
                    </a:lnTo>
                    <a:lnTo>
                      <a:pt x="345288" y="524661"/>
                    </a:lnTo>
                    <a:lnTo>
                      <a:pt x="607618" y="262331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438C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9"/>
              <p:cNvSpPr/>
              <p:nvPr/>
            </p:nvSpPr>
            <p:spPr>
              <a:xfrm>
                <a:off x="10033986" y="3779602"/>
                <a:ext cx="719999" cy="71999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20"/>
              <p:cNvSpPr/>
              <p:nvPr/>
            </p:nvSpPr>
            <p:spPr>
              <a:xfrm>
                <a:off x="4247214" y="3790698"/>
                <a:ext cx="719999" cy="71999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22"/>
              <p:cNvSpPr txBox="1"/>
              <p:nvPr/>
            </p:nvSpPr>
            <p:spPr>
              <a:xfrm>
                <a:off x="1171880" y="4672236"/>
                <a:ext cx="1447800" cy="2692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zh-CN" altLang="en-US" sz="1600" b="1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项目申请</a:t>
                </a:r>
                <a:endPara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54" name="object 23"/>
              <p:cNvSpPr txBox="1"/>
              <p:nvPr/>
            </p:nvSpPr>
            <p:spPr>
              <a:xfrm>
                <a:off x="4174110" y="4688430"/>
                <a:ext cx="866205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zh-CN" altLang="en-US" sz="1600" b="1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硕士申请</a:t>
                </a:r>
                <a:endPara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55" name="object 24"/>
              <p:cNvSpPr txBox="1"/>
              <p:nvPr/>
            </p:nvSpPr>
            <p:spPr>
              <a:xfrm>
                <a:off x="9261595" y="4672237"/>
                <a:ext cx="2385166" cy="27738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在亚琛工大开始硕士学习</a:t>
                </a:r>
                <a:endParaRPr sz="1600" dirty="0">
                  <a:latin typeface="微软雅黑"/>
                  <a:cs typeface="微软雅黑"/>
                </a:endParaRPr>
              </a:p>
            </p:txBody>
          </p:sp>
          <p:sp>
            <p:nvSpPr>
              <p:cNvPr id="56" name="object 25"/>
              <p:cNvSpPr/>
              <p:nvPr/>
            </p:nvSpPr>
            <p:spPr>
              <a:xfrm>
                <a:off x="1523759" y="3779602"/>
                <a:ext cx="752475" cy="75247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6154032" y="3391677"/>
                <a:ext cx="2868167" cy="2312325"/>
                <a:chOff x="3444224" y="4661684"/>
                <a:chExt cx="2868167" cy="2312325"/>
              </a:xfrm>
            </p:grpSpPr>
            <p:sp>
              <p:nvSpPr>
                <p:cNvPr id="66" name="object 6"/>
                <p:cNvSpPr/>
                <p:nvPr/>
              </p:nvSpPr>
              <p:spPr>
                <a:xfrm>
                  <a:off x="3498608" y="4661684"/>
                  <a:ext cx="2762885" cy="201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885" h="2016760">
                      <a:moveTo>
                        <a:pt x="0" y="2016533"/>
                      </a:moveTo>
                      <a:lnTo>
                        <a:pt x="2762653" y="2016533"/>
                      </a:lnTo>
                      <a:lnTo>
                        <a:pt x="2762653" y="0"/>
                      </a:lnTo>
                      <a:lnTo>
                        <a:pt x="0" y="0"/>
                      </a:lnTo>
                      <a:lnTo>
                        <a:pt x="0" y="2016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4" name="object 12"/>
                <p:cNvSpPr/>
                <p:nvPr/>
              </p:nvSpPr>
              <p:spPr>
                <a:xfrm>
                  <a:off x="3444224" y="6593009"/>
                  <a:ext cx="2868167" cy="381000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13"/>
                <p:cNvSpPr/>
                <p:nvPr/>
              </p:nvSpPr>
              <p:spPr>
                <a:xfrm>
                  <a:off x="3492991" y="6606662"/>
                  <a:ext cx="2762885" cy="277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885" h="277494">
                      <a:moveTo>
                        <a:pt x="0" y="0"/>
                      </a:moveTo>
                      <a:lnTo>
                        <a:pt x="2762653" y="0"/>
                      </a:lnTo>
                      <a:lnTo>
                        <a:pt x="2762653" y="276999"/>
                      </a:lnTo>
                      <a:lnTo>
                        <a:pt x="0" y="2769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18"/>
                <p:cNvSpPr/>
                <p:nvPr/>
              </p:nvSpPr>
              <p:spPr>
                <a:xfrm>
                  <a:off x="4547484" y="5055283"/>
                  <a:ext cx="719999" cy="719999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object 21"/>
                <p:cNvSpPr txBox="1"/>
                <p:nvPr/>
              </p:nvSpPr>
              <p:spPr>
                <a:xfrm>
                  <a:off x="4231214" y="5947341"/>
                  <a:ext cx="1405255" cy="26924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600" b="1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在线学习</a:t>
                  </a:r>
                  <a:endParaRPr sz="1600" dirty="0">
                    <a:latin typeface="微软雅黑"/>
                    <a:cs typeface="微软雅黑"/>
                  </a:endParaRPr>
                </a:p>
              </p:txBody>
            </p:sp>
            <p:sp>
              <p:nvSpPr>
                <p:cNvPr id="57" name="object 26"/>
                <p:cNvSpPr txBox="1"/>
                <p:nvPr/>
              </p:nvSpPr>
              <p:spPr>
                <a:xfrm>
                  <a:off x="4170903" y="6638455"/>
                  <a:ext cx="1569957" cy="28569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400" dirty="0" smtClean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202</a:t>
                  </a:r>
                  <a:r>
                    <a:rPr lang="en-US" sz="140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6</a:t>
                  </a:r>
                  <a:r>
                    <a:rPr sz="1400" dirty="0" smtClean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年</a:t>
                  </a:r>
                  <a:r>
                    <a:rPr lang="en-US" altLang="zh-CN" sz="140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3</a:t>
                  </a:r>
                  <a:r>
                    <a:rPr sz="140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月</a:t>
                  </a:r>
                  <a:r>
                    <a:rPr sz="1400" spc="-5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 </a:t>
                  </a:r>
                  <a:r>
                    <a:rPr sz="140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–</a:t>
                  </a:r>
                  <a:r>
                    <a:rPr sz="1400" spc="-55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 </a:t>
                  </a:r>
                  <a:r>
                    <a:rPr lang="en-US" altLang="zh-CN" sz="1400" spc="-55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7</a:t>
                  </a:r>
                  <a:r>
                    <a:rPr sz="1400" dirty="0">
                      <a:solidFill>
                        <a:srgbClr val="00549F"/>
                      </a:solidFill>
                      <a:latin typeface="微软雅黑"/>
                      <a:cs typeface="微软雅黑"/>
                    </a:rPr>
                    <a:t>月</a:t>
                  </a:r>
                  <a:endParaRPr sz="1400" dirty="0">
                    <a:latin typeface="微软雅黑"/>
                    <a:cs typeface="微软雅黑"/>
                  </a:endParaRPr>
                </a:p>
              </p:txBody>
            </p:sp>
          </p:grpSp>
          <p:sp>
            <p:nvSpPr>
              <p:cNvPr id="59" name="object 28"/>
              <p:cNvSpPr txBox="1"/>
              <p:nvPr/>
            </p:nvSpPr>
            <p:spPr>
              <a:xfrm>
                <a:off x="9095183" y="5358055"/>
                <a:ext cx="2571750" cy="28569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6</a:t>
                </a:r>
                <a:r>
                  <a:rPr sz="1400" spc="-5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1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0</a:t>
                </a:r>
                <a:r>
                  <a:rPr lang="zh-CN" alt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月</a:t>
                </a:r>
                <a:endParaRPr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60" name="object 12"/>
              <p:cNvSpPr/>
              <p:nvPr/>
            </p:nvSpPr>
            <p:spPr>
              <a:xfrm>
                <a:off x="461627" y="5309666"/>
                <a:ext cx="5767810" cy="39199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13"/>
              <p:cNvSpPr/>
              <p:nvPr/>
            </p:nvSpPr>
            <p:spPr>
              <a:xfrm>
                <a:off x="510394" y="5344719"/>
                <a:ext cx="5636045" cy="267093"/>
              </a:xfrm>
              <a:custGeom>
                <a:avLst/>
                <a:gdLst/>
                <a:ahLst/>
                <a:cxnLst/>
                <a:rect l="l" t="t" r="r" b="b"/>
                <a:pathLst>
                  <a:path w="2762885" h="277494">
                    <a:moveTo>
                      <a:pt x="0" y="0"/>
                    </a:moveTo>
                    <a:lnTo>
                      <a:pt x="2762653" y="0"/>
                    </a:lnTo>
                    <a:lnTo>
                      <a:pt x="2762653" y="276999"/>
                    </a:lnTo>
                    <a:lnTo>
                      <a:pt x="0" y="276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6"/>
              <p:cNvSpPr txBox="1"/>
              <p:nvPr/>
            </p:nvSpPr>
            <p:spPr>
              <a:xfrm>
                <a:off x="2289316" y="5359267"/>
                <a:ext cx="2049525" cy="28569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202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6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/>
                    <a:cs typeface="微软雅黑"/>
                  </a:rPr>
                  <a:t>年</a:t>
                </a:r>
                <a:r>
                  <a:rPr 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2</a:t>
                </a:r>
                <a:r>
                  <a:rPr sz="1400" dirty="0" smtClean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月</a:t>
                </a:r>
                <a:r>
                  <a:rPr lang="zh-CN" altLang="en-US" sz="1400" dirty="0" smtClean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截</a:t>
                </a:r>
                <a:r>
                  <a:rPr lang="zh-CN" altLang="en-US" sz="1400" dirty="0">
                    <a:solidFill>
                      <a:srgbClr val="00549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止</a:t>
                </a:r>
                <a:endParaRPr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  <p:sp>
            <p:nvSpPr>
              <p:cNvPr id="46" name="object 14"/>
              <p:cNvSpPr/>
              <p:nvPr/>
            </p:nvSpPr>
            <p:spPr>
              <a:xfrm>
                <a:off x="5835779" y="3877270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4"/>
                    </a:lnTo>
                    <a:lnTo>
                      <a:pt x="0" y="131164"/>
                    </a:lnTo>
                    <a:lnTo>
                      <a:pt x="0" y="393495"/>
                    </a:lnTo>
                    <a:lnTo>
                      <a:pt x="345288" y="393495"/>
                    </a:lnTo>
                    <a:lnTo>
                      <a:pt x="345288" y="524659"/>
                    </a:lnTo>
                    <a:lnTo>
                      <a:pt x="607620" y="262329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BFBFB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5"/>
              <p:cNvSpPr/>
              <p:nvPr/>
            </p:nvSpPr>
            <p:spPr>
              <a:xfrm>
                <a:off x="8680487" y="3855553"/>
                <a:ext cx="607695" cy="525145"/>
              </a:xfrm>
              <a:custGeom>
                <a:avLst/>
                <a:gdLst/>
                <a:ahLst/>
                <a:cxnLst/>
                <a:rect l="l" t="t" r="r" b="b"/>
                <a:pathLst>
                  <a:path w="607695" h="525144">
                    <a:moveTo>
                      <a:pt x="345288" y="0"/>
                    </a:moveTo>
                    <a:lnTo>
                      <a:pt x="345288" y="131165"/>
                    </a:lnTo>
                    <a:lnTo>
                      <a:pt x="0" y="131165"/>
                    </a:lnTo>
                    <a:lnTo>
                      <a:pt x="0" y="393496"/>
                    </a:lnTo>
                    <a:lnTo>
                      <a:pt x="345288" y="393496"/>
                    </a:lnTo>
                    <a:lnTo>
                      <a:pt x="345288" y="524661"/>
                    </a:lnTo>
                    <a:lnTo>
                      <a:pt x="607618" y="262331"/>
                    </a:lnTo>
                    <a:lnTo>
                      <a:pt x="345288" y="0"/>
                    </a:lnTo>
                    <a:close/>
                  </a:path>
                </a:pathLst>
              </a:custGeom>
              <a:solidFill>
                <a:srgbClr val="235D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454809" y="3610563"/>
              <a:ext cx="3655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kern="0" dirty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对应</a:t>
              </a:r>
              <a:r>
                <a:rPr lang="en-US" altLang="zh-CN" sz="2000" b="1" kern="0" spc="-10" dirty="0" smtClean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2022</a:t>
              </a:r>
              <a:r>
                <a:rPr lang="zh-CN" altLang="en-US" sz="2000" b="1" kern="0" dirty="0" smtClean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</a:t>
              </a:r>
              <a:r>
                <a:rPr lang="zh-CN" altLang="en-US" sz="2000" b="1" kern="0" dirty="0">
                  <a:solidFill>
                    <a:srgbClr val="0054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object 17"/>
          <p:cNvSpPr txBox="1">
            <a:spLocks/>
          </p:cNvSpPr>
          <p:nvPr/>
        </p:nvSpPr>
        <p:spPr>
          <a:xfrm>
            <a:off x="371749" y="303644"/>
            <a:ext cx="61814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00549F"/>
                </a:solidFill>
                <a:latin typeface="微软雅黑"/>
                <a:ea typeface="+mj-ea"/>
                <a:cs typeface="微软雅黑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zh-CN" altLang="en-US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公共管理类硕士</a:t>
            </a:r>
            <a:r>
              <a:rPr lang="zh-CN" altLang="en-US" sz="3200" b="1" kern="0" spc="-5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项目流程</a:t>
            </a:r>
          </a:p>
        </p:txBody>
      </p:sp>
    </p:spTree>
    <p:extLst>
      <p:ext uri="{BB962C8B-B14F-4D97-AF65-F5344CB8AC3E}">
        <p14:creationId xmlns:p14="http://schemas.microsoft.com/office/powerpoint/2010/main" val="118109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318289"/>
            <a:ext cx="23272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>
                <a:latin typeface="Arial"/>
                <a:cs typeface="Arial"/>
              </a:rPr>
              <a:t>4.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/>
              <a:t>重要信息</a:t>
            </a:r>
          </a:p>
        </p:txBody>
      </p:sp>
      <p:sp>
        <p:nvSpPr>
          <p:cNvPr id="3" name="object 3"/>
          <p:cNvSpPr/>
          <p:nvPr/>
        </p:nvSpPr>
        <p:spPr>
          <a:xfrm>
            <a:off x="769846" y="1037404"/>
            <a:ext cx="3900170" cy="3014345"/>
          </a:xfrm>
          <a:custGeom>
            <a:avLst/>
            <a:gdLst/>
            <a:ahLst/>
            <a:cxnLst/>
            <a:rect l="l" t="t" r="r" b="b"/>
            <a:pathLst>
              <a:path w="3900170" h="3014345">
                <a:moveTo>
                  <a:pt x="0" y="0"/>
                </a:moveTo>
                <a:lnTo>
                  <a:pt x="3899869" y="0"/>
                </a:lnTo>
                <a:lnTo>
                  <a:pt x="3899869" y="3014268"/>
                </a:lnTo>
                <a:lnTo>
                  <a:pt x="0" y="30142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8886" y="1237488"/>
            <a:ext cx="3602736" cy="411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8447" y="1228344"/>
            <a:ext cx="1926336" cy="484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2413" y="1251626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08" y="0"/>
                </a:lnTo>
                <a:lnTo>
                  <a:pt x="3497708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8010" y="1226908"/>
            <a:ext cx="347849" cy="347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8886" y="1618488"/>
            <a:ext cx="3602736" cy="411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8447" y="1612391"/>
            <a:ext cx="853439" cy="469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2412" y="1632770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08" y="0"/>
                </a:lnTo>
                <a:lnTo>
                  <a:pt x="3497708" y="307778"/>
                </a:lnTo>
                <a:lnTo>
                  <a:pt x="0" y="3077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660" y="1611554"/>
            <a:ext cx="349199" cy="349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886" y="3133344"/>
            <a:ext cx="3602736" cy="414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8447" y="3127248"/>
            <a:ext cx="871727" cy="481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2410" y="3148840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10" y="0"/>
                </a:lnTo>
                <a:lnTo>
                  <a:pt x="3497710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86" y="2377439"/>
            <a:ext cx="3602736" cy="4114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68447" y="2368295"/>
            <a:ext cx="1563624" cy="4724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2410" y="2390650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10" y="0"/>
                </a:lnTo>
                <a:lnTo>
                  <a:pt x="3497710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86" y="1990344"/>
            <a:ext cx="3602736" cy="4145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68447" y="1984248"/>
            <a:ext cx="1313688" cy="4693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2410" y="2005977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10" y="0"/>
                </a:lnTo>
                <a:lnTo>
                  <a:pt x="3497710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6694" y="3508247"/>
            <a:ext cx="3614928" cy="411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6255" y="3502152"/>
            <a:ext cx="2103119" cy="4693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9584" y="3522416"/>
            <a:ext cx="3510915" cy="307975"/>
          </a:xfrm>
          <a:custGeom>
            <a:avLst/>
            <a:gdLst/>
            <a:ahLst/>
            <a:cxnLst/>
            <a:rect l="l" t="t" r="r" b="b"/>
            <a:pathLst>
              <a:path w="3510915" h="307975">
                <a:moveTo>
                  <a:pt x="0" y="0"/>
                </a:moveTo>
                <a:lnTo>
                  <a:pt x="3510535" y="0"/>
                </a:lnTo>
                <a:lnTo>
                  <a:pt x="3510535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1536" y="3512299"/>
            <a:ext cx="349775" cy="3497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9846" y="4287960"/>
            <a:ext cx="3903345" cy="1622228"/>
          </a:xfrm>
          <a:custGeom>
            <a:avLst/>
            <a:gdLst/>
            <a:ahLst/>
            <a:cxnLst/>
            <a:rect l="l" t="t" r="r" b="b"/>
            <a:pathLst>
              <a:path w="3827145" h="1477645">
                <a:moveTo>
                  <a:pt x="0" y="0"/>
                </a:moveTo>
                <a:lnTo>
                  <a:pt x="3826791" y="0"/>
                </a:lnTo>
                <a:lnTo>
                  <a:pt x="3826791" y="1477327"/>
                </a:lnTo>
                <a:lnTo>
                  <a:pt x="0" y="1477327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83719" y="4800600"/>
            <a:ext cx="30089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专业要求：无专业背景要求，所有专业均可报名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83719" y="5334000"/>
            <a:ext cx="30089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语言要求：英语四级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485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分以上或六级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425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分以上</a:t>
            </a:r>
          </a:p>
        </p:txBody>
      </p:sp>
      <p:sp>
        <p:nvSpPr>
          <p:cNvPr id="29" name="object 29"/>
          <p:cNvSpPr/>
          <p:nvPr/>
        </p:nvSpPr>
        <p:spPr>
          <a:xfrm>
            <a:off x="957857" y="4784725"/>
            <a:ext cx="320675" cy="320675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73" y="0"/>
                </a:moveTo>
                <a:lnTo>
                  <a:pt x="109614" y="8170"/>
                </a:lnTo>
                <a:lnTo>
                  <a:pt x="65618" y="30923"/>
                </a:lnTo>
                <a:lnTo>
                  <a:pt x="30923" y="65618"/>
                </a:lnTo>
                <a:lnTo>
                  <a:pt x="8170" y="109615"/>
                </a:lnTo>
                <a:lnTo>
                  <a:pt x="0" y="160273"/>
                </a:lnTo>
                <a:lnTo>
                  <a:pt x="8170" y="210932"/>
                </a:lnTo>
                <a:lnTo>
                  <a:pt x="30923" y="254929"/>
                </a:lnTo>
                <a:lnTo>
                  <a:pt x="65618" y="289623"/>
                </a:lnTo>
                <a:lnTo>
                  <a:pt x="109614" y="312375"/>
                </a:lnTo>
                <a:lnTo>
                  <a:pt x="160273" y="320546"/>
                </a:lnTo>
                <a:lnTo>
                  <a:pt x="210932" y="312375"/>
                </a:lnTo>
                <a:lnTo>
                  <a:pt x="254928" y="289623"/>
                </a:lnTo>
                <a:lnTo>
                  <a:pt x="289623" y="254929"/>
                </a:lnTo>
                <a:lnTo>
                  <a:pt x="312376" y="210932"/>
                </a:lnTo>
                <a:lnTo>
                  <a:pt x="320546" y="160273"/>
                </a:lnTo>
                <a:lnTo>
                  <a:pt x="312376" y="109615"/>
                </a:lnTo>
                <a:lnTo>
                  <a:pt x="289623" y="65618"/>
                </a:lnTo>
                <a:lnTo>
                  <a:pt x="254928" y="30923"/>
                </a:lnTo>
                <a:lnTo>
                  <a:pt x="210932" y="8170"/>
                </a:lnTo>
                <a:lnTo>
                  <a:pt x="160273" y="0"/>
                </a:lnTo>
                <a:close/>
              </a:path>
            </a:pathLst>
          </a:custGeom>
          <a:solidFill>
            <a:srgbClr val="F6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7857" y="5334000"/>
            <a:ext cx="320675" cy="320675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73" y="0"/>
                </a:moveTo>
                <a:lnTo>
                  <a:pt x="109614" y="8170"/>
                </a:lnTo>
                <a:lnTo>
                  <a:pt x="65618" y="30923"/>
                </a:lnTo>
                <a:lnTo>
                  <a:pt x="30923" y="65618"/>
                </a:lnTo>
                <a:lnTo>
                  <a:pt x="8170" y="109615"/>
                </a:lnTo>
                <a:lnTo>
                  <a:pt x="0" y="160273"/>
                </a:lnTo>
                <a:lnTo>
                  <a:pt x="8170" y="210932"/>
                </a:lnTo>
                <a:lnTo>
                  <a:pt x="30923" y="254929"/>
                </a:lnTo>
                <a:lnTo>
                  <a:pt x="65618" y="289623"/>
                </a:lnTo>
                <a:lnTo>
                  <a:pt x="109614" y="312376"/>
                </a:lnTo>
                <a:lnTo>
                  <a:pt x="160273" y="320547"/>
                </a:lnTo>
                <a:lnTo>
                  <a:pt x="210932" y="312376"/>
                </a:lnTo>
                <a:lnTo>
                  <a:pt x="254928" y="289623"/>
                </a:lnTo>
                <a:lnTo>
                  <a:pt x="289623" y="254929"/>
                </a:lnTo>
                <a:lnTo>
                  <a:pt x="312376" y="210932"/>
                </a:lnTo>
                <a:lnTo>
                  <a:pt x="320546" y="160273"/>
                </a:lnTo>
                <a:lnTo>
                  <a:pt x="312376" y="109615"/>
                </a:lnTo>
                <a:lnTo>
                  <a:pt x="289623" y="65618"/>
                </a:lnTo>
                <a:lnTo>
                  <a:pt x="254928" y="30923"/>
                </a:lnTo>
                <a:lnTo>
                  <a:pt x="210932" y="8170"/>
                </a:lnTo>
                <a:lnTo>
                  <a:pt x="160273" y="0"/>
                </a:lnTo>
                <a:close/>
              </a:path>
            </a:pathLst>
          </a:custGeom>
          <a:solidFill>
            <a:srgbClr val="F6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39847" y="4666098"/>
            <a:ext cx="275724" cy="972702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rgbClr val="FFFFFF"/>
                </a:solidFill>
                <a:latin typeface="Arial"/>
                <a:cs typeface="Arial"/>
              </a:rPr>
              <a:t>！</a:t>
            </a:r>
            <a:endParaRPr lang="en-US" altLang="zh-CN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altLang="zh-CN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zh-CN" altLang="en-US" sz="1800" b="1" dirty="0">
                <a:solidFill>
                  <a:srgbClr val="FFFFFF"/>
                </a:solidFill>
                <a:latin typeface="Arial"/>
                <a:cs typeface="Arial"/>
              </a:rPr>
              <a:t>！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0770" y="4419600"/>
            <a:ext cx="8255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报名要求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56062" y="3364527"/>
            <a:ext cx="1972255" cy="25433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8213" y="1987861"/>
            <a:ext cx="349199" cy="349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8213" y="2365691"/>
            <a:ext cx="349199" cy="3491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78886" y="2758439"/>
            <a:ext cx="3602736" cy="4114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68447" y="2752344"/>
            <a:ext cx="3261360" cy="4693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32410" y="2771983"/>
            <a:ext cx="3498215" cy="307975"/>
          </a:xfrm>
          <a:custGeom>
            <a:avLst/>
            <a:gdLst/>
            <a:ahLst/>
            <a:cxnLst/>
            <a:rect l="l" t="t" r="r" b="b"/>
            <a:pathLst>
              <a:path w="3498215" h="307975">
                <a:moveTo>
                  <a:pt x="0" y="0"/>
                </a:moveTo>
                <a:lnTo>
                  <a:pt x="3497710" y="0"/>
                </a:lnTo>
                <a:lnTo>
                  <a:pt x="3497710" y="307778"/>
                </a:lnTo>
                <a:lnTo>
                  <a:pt x="0" y="3077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62000" y="1284732"/>
            <a:ext cx="3900170" cy="2497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11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微软雅黑"/>
                <a:cs typeface="微软雅黑"/>
              </a:rPr>
              <a:t>公共管理硕士</a:t>
            </a:r>
            <a:r>
              <a:rPr sz="1400" spc="-35" dirty="0">
                <a:latin typeface="微软雅黑"/>
                <a:cs typeface="微软雅黑"/>
              </a:rPr>
              <a:t> </a:t>
            </a:r>
            <a:r>
              <a:rPr sz="1400" spc="-25" dirty="0">
                <a:latin typeface="Arial"/>
                <a:cs typeface="Arial"/>
              </a:rPr>
              <a:t>(MPA)</a:t>
            </a:r>
            <a:endParaRPr sz="1400" dirty="0">
              <a:latin typeface="Arial"/>
              <a:cs typeface="Arial"/>
            </a:endParaRPr>
          </a:p>
          <a:p>
            <a:pPr marL="666115">
              <a:lnSpc>
                <a:spcPct val="100000"/>
              </a:lnSpc>
              <a:spcBef>
                <a:spcPts val="1225"/>
              </a:spcBef>
            </a:pPr>
            <a:r>
              <a:rPr sz="1400" dirty="0">
                <a:latin typeface="微软雅黑"/>
                <a:cs typeface="微软雅黑"/>
              </a:rPr>
              <a:t>全日制</a:t>
            </a:r>
          </a:p>
          <a:p>
            <a:pPr marL="665480">
              <a:lnSpc>
                <a:spcPct val="100000"/>
              </a:lnSpc>
              <a:spcBef>
                <a:spcPts val="1270"/>
              </a:spcBef>
            </a:pPr>
            <a:r>
              <a:rPr sz="1400" dirty="0">
                <a:latin typeface="微软雅黑"/>
                <a:cs typeface="微软雅黑"/>
              </a:rPr>
              <a:t>学制：3学期</a:t>
            </a:r>
          </a:p>
          <a:p>
            <a:pPr marL="665480">
              <a:lnSpc>
                <a:spcPct val="100000"/>
              </a:lnSpc>
              <a:spcBef>
                <a:spcPts val="1345"/>
              </a:spcBef>
            </a:pPr>
            <a:r>
              <a:rPr sz="1400" dirty="0">
                <a:latin typeface="微软雅黑"/>
                <a:cs typeface="微软雅黑"/>
              </a:rPr>
              <a:t>教学语言：英语</a:t>
            </a:r>
          </a:p>
          <a:p>
            <a:pPr marL="665480">
              <a:lnSpc>
                <a:spcPct val="100000"/>
              </a:lnSpc>
              <a:spcBef>
                <a:spcPts val="1320"/>
              </a:spcBef>
            </a:pPr>
            <a:r>
              <a:rPr sz="1400" dirty="0">
                <a:latin typeface="微软雅黑"/>
                <a:cs typeface="微软雅黑"/>
              </a:rPr>
              <a:t>非欧盟学生申请截止：</a:t>
            </a:r>
            <a:r>
              <a:rPr sz="1400" b="1" dirty="0" smtClean="0">
                <a:solidFill>
                  <a:srgbClr val="FF0000"/>
                </a:solidFill>
                <a:latin typeface="微软雅黑"/>
                <a:cs typeface="微软雅黑"/>
              </a:rPr>
              <a:t>202</a:t>
            </a:r>
            <a:r>
              <a:rPr lang="en-US" sz="1400" b="1" dirty="0">
                <a:solidFill>
                  <a:srgbClr val="FF0000"/>
                </a:solidFill>
                <a:latin typeface="微软雅黑"/>
                <a:cs typeface="微软雅黑"/>
              </a:rPr>
              <a:t>6</a:t>
            </a:r>
            <a:r>
              <a:rPr sz="1400" b="1" dirty="0" smtClean="0">
                <a:solidFill>
                  <a:srgbClr val="FF0000"/>
                </a:solidFill>
                <a:latin typeface="微软雅黑"/>
                <a:cs typeface="微软雅黑"/>
              </a:rPr>
              <a:t>年</a:t>
            </a:r>
            <a:r>
              <a:rPr lang="en-US" sz="1400" b="1" dirty="0">
                <a:solidFill>
                  <a:srgbClr val="FF0000"/>
                </a:solidFill>
                <a:latin typeface="微软雅黑"/>
                <a:cs typeface="微软雅黑"/>
              </a:rPr>
              <a:t>3</a:t>
            </a:r>
            <a:r>
              <a:rPr sz="1400" b="1" dirty="0" smtClean="0">
                <a:solidFill>
                  <a:srgbClr val="FF0000"/>
                </a:solidFill>
                <a:latin typeface="微软雅黑"/>
                <a:cs typeface="微软雅黑"/>
              </a:rPr>
              <a:t>月</a:t>
            </a:r>
            <a:endParaRPr sz="1400" b="1" dirty="0">
              <a:solidFill>
                <a:srgbClr val="FF0000"/>
              </a:solidFill>
              <a:latin typeface="微软雅黑"/>
              <a:cs typeface="微软雅黑"/>
            </a:endParaRPr>
          </a:p>
          <a:p>
            <a:pPr marL="665480">
              <a:lnSpc>
                <a:spcPct val="100000"/>
              </a:lnSpc>
              <a:spcBef>
                <a:spcPts val="1390"/>
              </a:spcBef>
            </a:pPr>
            <a:r>
              <a:rPr sz="1400" spc="-5" dirty="0">
                <a:latin typeface="Arial"/>
                <a:cs typeface="Arial"/>
              </a:rPr>
              <a:t>90</a:t>
            </a:r>
            <a:r>
              <a:rPr sz="1400" dirty="0">
                <a:latin typeface="微软雅黑"/>
                <a:cs typeface="微软雅黑"/>
              </a:rPr>
              <a:t>学分</a:t>
            </a:r>
          </a:p>
          <a:p>
            <a:pPr marL="652780">
              <a:lnSpc>
                <a:spcPct val="100000"/>
              </a:lnSpc>
              <a:spcBef>
                <a:spcPts val="1150"/>
              </a:spcBef>
            </a:pPr>
            <a:r>
              <a:rPr sz="1400" dirty="0">
                <a:latin typeface="微软雅黑"/>
                <a:cs typeface="微软雅黑"/>
              </a:rPr>
              <a:t>学费</a:t>
            </a:r>
            <a:r>
              <a:rPr sz="1400" spc="-5" dirty="0">
                <a:latin typeface="微软雅黑"/>
                <a:cs typeface="微软雅黑"/>
              </a:rPr>
              <a:t>：</a:t>
            </a:r>
            <a:r>
              <a:rPr lang="en-US" sz="1400" spc="-5" dirty="0">
                <a:latin typeface="微软雅黑"/>
                <a:cs typeface="微软雅黑"/>
              </a:rPr>
              <a:t>6</a:t>
            </a:r>
            <a:r>
              <a:rPr sz="1400" spc="-5" dirty="0">
                <a:latin typeface="微软雅黑"/>
                <a:cs typeface="微软雅黑"/>
              </a:rPr>
              <a:t>,</a:t>
            </a:r>
            <a:r>
              <a:rPr lang="en-US" sz="1400" spc="-5" dirty="0">
                <a:latin typeface="微软雅黑"/>
                <a:cs typeface="微软雅黑"/>
              </a:rPr>
              <a:t>00</a:t>
            </a:r>
            <a:r>
              <a:rPr sz="1400" spc="-5" dirty="0">
                <a:latin typeface="微软雅黑"/>
                <a:cs typeface="微软雅黑"/>
              </a:rPr>
              <a:t>0</a:t>
            </a:r>
            <a:r>
              <a:rPr sz="1400" dirty="0">
                <a:latin typeface="微软雅黑"/>
                <a:cs typeface="微软雅黑"/>
              </a:rPr>
              <a:t>欧元/学期</a:t>
            </a:r>
          </a:p>
        </p:txBody>
      </p:sp>
      <p:sp>
        <p:nvSpPr>
          <p:cNvPr id="40" name="object 40"/>
          <p:cNvSpPr/>
          <p:nvPr/>
        </p:nvSpPr>
        <p:spPr>
          <a:xfrm>
            <a:off x="902110" y="2751272"/>
            <a:ext cx="349199" cy="3491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9089" y="3131218"/>
            <a:ext cx="349199" cy="3491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sp>
        <p:nvSpPr>
          <p:cNvPr id="44" name="object 25">
            <a:extLst>
              <a:ext uri="{FF2B5EF4-FFF2-40B4-BE49-F238E27FC236}">
                <a16:creationId xmlns:a16="http://schemas.microsoft.com/office/drawing/2014/main" id="{AEC657F0-6EA8-496A-8EB1-2D079AE8A4EE}"/>
              </a:ext>
            </a:extLst>
          </p:cNvPr>
          <p:cNvSpPr/>
          <p:nvPr/>
        </p:nvSpPr>
        <p:spPr>
          <a:xfrm>
            <a:off x="4959577" y="1647380"/>
            <a:ext cx="1972256" cy="1400620"/>
          </a:xfrm>
          <a:custGeom>
            <a:avLst/>
            <a:gdLst/>
            <a:ahLst/>
            <a:cxnLst/>
            <a:rect l="l" t="t" r="r" b="b"/>
            <a:pathLst>
              <a:path w="3827145" h="1477645">
                <a:moveTo>
                  <a:pt x="0" y="0"/>
                </a:moveTo>
                <a:lnTo>
                  <a:pt x="3826791" y="0"/>
                </a:lnTo>
                <a:lnTo>
                  <a:pt x="3826791" y="1477327"/>
                </a:lnTo>
                <a:lnTo>
                  <a:pt x="0" y="1477327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6">
            <a:extLst>
              <a:ext uri="{FF2B5EF4-FFF2-40B4-BE49-F238E27FC236}">
                <a16:creationId xmlns:a16="http://schemas.microsoft.com/office/drawing/2014/main" id="{C887B286-5350-415D-8828-A4264819B4D2}"/>
              </a:ext>
            </a:extLst>
          </p:cNvPr>
          <p:cNvSpPr txBox="1"/>
          <p:nvPr/>
        </p:nvSpPr>
        <p:spPr>
          <a:xfrm>
            <a:off x="5142175" y="2087306"/>
            <a:ext cx="1713006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雅思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6.0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分及以上；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托福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90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分及以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上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；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硕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士入学前取得即可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0" name="object 32">
            <a:extLst>
              <a:ext uri="{FF2B5EF4-FFF2-40B4-BE49-F238E27FC236}">
                <a16:creationId xmlns:a16="http://schemas.microsoft.com/office/drawing/2014/main" id="{E51105C7-ED97-4590-B3A0-4FC09A461F7E}"/>
              </a:ext>
            </a:extLst>
          </p:cNvPr>
          <p:cNvSpPr txBox="1"/>
          <p:nvPr/>
        </p:nvSpPr>
        <p:spPr>
          <a:xfrm>
            <a:off x="5529440" y="1695419"/>
            <a:ext cx="8255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入学要求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00600" y="1284957"/>
            <a:ext cx="705600" cy="705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17EAB1F3-A4A5-489D-BA38-C341D4C0EED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r="5358" b="4437"/>
          <a:stretch/>
        </p:blipFill>
        <p:spPr>
          <a:xfrm>
            <a:off x="7230056" y="1036201"/>
            <a:ext cx="4429293" cy="33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0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-492105" y="2937021"/>
            <a:ext cx="1969095" cy="98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17410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400" b="1" dirty="0" smtClean="0">
                <a:solidFill>
                  <a:srgbClr val="0054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亚琛工大</a:t>
            </a:r>
            <a:r>
              <a:rPr lang="zh-CN" altLang="en-US" sz="2400" b="1" dirty="0" smtClean="0">
                <a:solidFill>
                  <a:srgbClr val="0054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公共管理类</a:t>
            </a:r>
            <a:r>
              <a:rPr lang="en-US" altLang="zh-CN" sz="2400" b="1" dirty="0" smtClean="0">
                <a:solidFill>
                  <a:srgbClr val="0054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硕士 -- 费用清单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762000" y="1320081"/>
            <a:ext cx="10826363" cy="364458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zh-CN" altLang="en-US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（一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）前</a:t>
            </a:r>
            <a:r>
              <a:rPr lang="zh-CN" altLang="en-US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置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培训费用：</a:t>
            </a:r>
            <a:endParaRPr lang="en-US" altLang="zh-CN" b="1" dirty="0" smtClean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3.8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万元人民币，旨在提升学生关键节点的成功率，官方全流程监管</a:t>
            </a:r>
            <a:endParaRPr lang="zh-CN" altLang="en-US" sz="1600" dirty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endParaRPr lang="zh-CN" altLang="en-US" dirty="0" err="1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spcAft>
                <a:spcPts val="600"/>
              </a:spcAft>
            </a:pPr>
            <a:r>
              <a:rPr lang="zh-CN" altLang="en-US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（二）亚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琛工大联合培养项</a:t>
            </a:r>
            <a:r>
              <a:rPr lang="zh-CN" altLang="en-US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目费用</a:t>
            </a:r>
            <a:r>
              <a:rPr lang="zh-CN" altLang="en-US" sz="1600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（以亚琛工大官网/公众号信息为准，官方公众号：亚琛工大国际硕士）</a:t>
            </a: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MPA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项目前置课程费用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——5000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欧元</a:t>
            </a:r>
            <a:endParaRPr lang="en-US" altLang="zh-CN" dirty="0" smtClean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MPA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项目硕士阶段学费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——6000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欧元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/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学期，共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3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个学期</a:t>
            </a:r>
            <a:endParaRPr lang="en-US" altLang="zh-CN" dirty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endParaRPr lang="zh-CN" altLang="en-US" dirty="0" err="1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 Light" panose="020B0502040204020203" charset="-122"/>
            </a:endParaRPr>
          </a:p>
          <a:p>
            <a:pPr marL="12700">
              <a:spcAft>
                <a:spcPts val="600"/>
              </a:spcAft>
            </a:pPr>
            <a:r>
              <a:rPr lang="zh-CN" altLang="en-US" b="1" dirty="0" err="1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（三）留德生活费用参考</a:t>
            </a:r>
          </a:p>
          <a:p>
            <a:pPr marL="12700">
              <a:lnSpc>
                <a:spcPct val="150000"/>
              </a:lnSpc>
            </a:pPr>
            <a:r>
              <a:rPr lang="zh-CN" altLang="en-US" sz="1600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生活保证金：官方规定，预存第一年生活费</a:t>
            </a:r>
            <a:r>
              <a:rPr lang="zh-CN" altLang="en-US" sz="1600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1</a:t>
            </a:r>
            <a:r>
              <a:rPr lang="en-US" altLang="zh-CN" sz="1600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1904</a:t>
            </a:r>
            <a:r>
              <a:rPr lang="zh-CN" altLang="en-US" sz="1600" dirty="0" smtClean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欧元</a:t>
            </a:r>
            <a:r>
              <a:rPr lang="zh-CN" altLang="en-US" sz="1600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 Light" panose="020B0502040204020203" charset="-122"/>
              </a:rPr>
              <a:t>，到德国后，分12个月取出（含住宿、食、行、保险）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7239635" y="6111240"/>
            <a:ext cx="1413510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3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450" y="359155"/>
            <a:ext cx="53317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亚琛工大</a:t>
            </a:r>
            <a:r>
              <a:rPr lang="zh-CN" altLang="en-US" sz="2400" spc="5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联合培养</a:t>
            </a:r>
            <a:r>
              <a:rPr sz="2400" dirty="0"/>
              <a:t>项目报名要求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2069" y="2318136"/>
            <a:ext cx="4466511" cy="2403222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5"/>
              </a:spcBef>
            </a:pPr>
            <a:r>
              <a:rPr lang="zh-CN" altLang="en-US" sz="2000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咨询老师：张老师</a:t>
            </a:r>
            <a:endParaRPr lang="en-US" altLang="zh-CN" sz="2000" b="1" dirty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487363" lvl="1" indent="-133350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/>
              <a:buChar char="•"/>
              <a:tabLst>
                <a:tab pos="628650" algn="l"/>
                <a:tab pos="717550" algn="l"/>
              </a:tabLst>
            </a:pPr>
            <a:r>
              <a:rPr lang="zh-CN" altLang="en-US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亚琛工大国际学院中</a:t>
            </a:r>
            <a:r>
              <a:rPr lang="zh-CN" altLang="en-US" sz="1600" spc="-5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国办事处</a:t>
            </a:r>
            <a:endParaRPr lang="en-US" altLang="zh-CN" sz="1600" spc="-5" dirty="0"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/>
            </a:endParaRPr>
          </a:p>
          <a:p>
            <a:pPr marL="487363" lvl="1" indent="-133350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/>
              <a:buChar char="•"/>
              <a:tabLst>
                <a:tab pos="628650" algn="l"/>
                <a:tab pos="717550" algn="l"/>
              </a:tabLst>
            </a:pPr>
            <a:r>
              <a:rPr lang="zh-CN" altLang="en-US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电话：</a:t>
            </a:r>
            <a:r>
              <a:rPr lang="en-US" altLang="zh-CN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17805427004</a:t>
            </a:r>
            <a:r>
              <a:rPr lang="zh-CN" altLang="en-US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（</a:t>
            </a:r>
            <a:r>
              <a:rPr lang="zh-CN" altLang="en-US" sz="1600" b="1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同右图微信</a:t>
            </a:r>
            <a:r>
              <a:rPr lang="zh-CN" altLang="en-US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）</a:t>
            </a:r>
            <a:endParaRPr lang="en-US" altLang="zh-CN" sz="1600" spc="-5" dirty="0"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/>
            </a:endParaRPr>
          </a:p>
          <a:p>
            <a:pPr marL="487363" lvl="1" indent="-133350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/>
              <a:buChar char="•"/>
              <a:tabLst>
                <a:tab pos="628650" algn="l"/>
                <a:tab pos="717550" algn="l"/>
              </a:tabLst>
            </a:pPr>
            <a:r>
              <a:rPr lang="en-US" altLang="zh-CN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QQ</a:t>
            </a:r>
            <a:r>
              <a:rPr lang="zh-CN" altLang="en-US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：</a:t>
            </a:r>
            <a:r>
              <a:rPr lang="en-US" altLang="zh-CN" sz="1600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328629615</a:t>
            </a:r>
            <a:endParaRPr lang="en-US" altLang="zh-CN" sz="2000" b="1" dirty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201930">
              <a:lnSpc>
                <a:spcPct val="100000"/>
              </a:lnSpc>
              <a:spcBef>
                <a:spcPts val="1800"/>
              </a:spcBef>
            </a:pPr>
            <a:r>
              <a:rPr lang="zh-CN" altLang="en-US" sz="2000" b="1" dirty="0">
                <a:solidFill>
                  <a:srgbClr val="0054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咨询群：</a:t>
            </a:r>
            <a:endParaRPr lang="en-US" altLang="zh-CN" sz="2000" b="1" dirty="0">
              <a:solidFill>
                <a:srgbClr val="00549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487363" lvl="1" indent="-133350">
              <a:spcBef>
                <a:spcPts val="780"/>
              </a:spcBef>
              <a:buClr>
                <a:srgbClr val="F6A800"/>
              </a:buClr>
              <a:buFont typeface="Arial"/>
              <a:buChar char="•"/>
              <a:tabLst>
                <a:tab pos="487680" algn="l"/>
                <a:tab pos="488315" algn="l"/>
              </a:tabLst>
            </a:pPr>
            <a:r>
              <a:rPr lang="en-US" altLang="zh-CN" sz="1600" b="1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/>
              </a:rPr>
              <a:t>QQ</a:t>
            </a:r>
            <a:r>
              <a:rPr lang="zh-CN" altLang="en-US" sz="1600" b="1" spc="-5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/>
              </a:rPr>
              <a:t>咨询群右图扫码入群</a:t>
            </a:r>
            <a:endParaRPr lang="en-US" altLang="zh-CN" sz="2000" b="1" dirty="0">
              <a:latin typeface="微软雅黑"/>
              <a:cs typeface="微软雅黑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7778" r="10526" b="17778"/>
          <a:stretch/>
        </p:blipFill>
        <p:spPr>
          <a:xfrm>
            <a:off x="4907282" y="1164575"/>
            <a:ext cx="3070746" cy="4114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8208" r="14319" b="28028"/>
          <a:stretch/>
        </p:blipFill>
        <p:spPr>
          <a:xfrm>
            <a:off x="8229600" y="1143000"/>
            <a:ext cx="3048000" cy="4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78260" cy="0"/>
          </a:xfrm>
          <a:custGeom>
            <a:avLst/>
            <a:gdLst/>
            <a:ahLst/>
            <a:cxnLst/>
            <a:rect l="l" t="t" r="r" b="b"/>
            <a:pathLst>
              <a:path w="11478260">
                <a:moveTo>
                  <a:pt x="0" y="0"/>
                </a:moveTo>
                <a:lnTo>
                  <a:pt x="11478118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69563" y="6040437"/>
            <a:ext cx="3404985" cy="815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499" y="2412491"/>
            <a:ext cx="3276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/>
                <a:cs typeface="微软雅黑"/>
              </a:rPr>
              <a:t>德国亚琛工业大学</a:t>
            </a:r>
            <a:endParaRPr sz="3200">
              <a:latin typeface="微软雅黑"/>
              <a:cs typeface="微软雅黑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719" y="3105403"/>
            <a:ext cx="528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7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所欧洲顶尖工业管理者高校（</a:t>
            </a:r>
            <a:r>
              <a:rPr 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TIME）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之一</a:t>
            </a:r>
            <a:endParaRPr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60736" y="2479465"/>
            <a:ext cx="2040682" cy="6517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0894" y="3776614"/>
            <a:ext cx="5401913" cy="2114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98628" y="3575030"/>
            <a:ext cx="5598477" cy="2115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1800"/>
              </a:lnSpc>
              <a:spcBef>
                <a:spcPts val="1105"/>
              </a:spcBef>
            </a:pPr>
            <a:r>
              <a:rPr lang="en-US" sz="1200" spc="380" dirty="0">
                <a:solidFill>
                  <a:srgbClr val="0070C0"/>
                </a:solidFill>
                <a:latin typeface="Microsoft Sans Serif"/>
                <a:cs typeface="Microsoft Sans Serif"/>
              </a:rPr>
              <a:t>U </a:t>
            </a: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中国著名校友：</a:t>
            </a:r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中国科学院前院长路甬祥、教育部副部长韦钰、清华大学前校长王大中、北京科技大学前校长徐金梧</a:t>
            </a:r>
          </a:p>
          <a:p>
            <a:pPr marL="298450" marR="5080" indent="-285750">
              <a:lnSpc>
                <a:spcPct val="151800"/>
              </a:lnSpc>
              <a:spcBef>
                <a:spcPts val="1800"/>
              </a:spcBef>
            </a:pPr>
            <a:r>
              <a:rPr lang="en-US" altLang="zh-CN" sz="1600" spc="380" dirty="0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icrosoft Sans Serif"/>
              </a:rPr>
              <a:t>u</a:t>
            </a:r>
            <a:r>
              <a:rPr lang="en-US" altLang="zh-CN" sz="1600" spc="450" dirty="0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Microsoft Sans Serif"/>
              </a:rPr>
              <a:t> </a:t>
            </a: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/>
              </a:rPr>
              <a:t>欧洲机电一体化研究中心、爱立信德国总部、诺基亚德国分部、福特欧洲总部、三菱德国电子中心等高科技公司均设在亚琛，飞利浦、联合科技等也在亚琛建立了分部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304800" y="6226715"/>
            <a:ext cx="178434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lang="en-US" dirty="0"/>
              <a:t>3</a:t>
            </a:r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Presentation </a:t>
            </a:r>
            <a:r>
              <a:rPr spc="-5" dirty="0"/>
              <a:t>RWTH </a:t>
            </a:r>
            <a:r>
              <a:rPr dirty="0"/>
              <a:t>Aachen </a:t>
            </a:r>
            <a:r>
              <a:rPr spc="-5" dirty="0"/>
              <a:t>University </a:t>
            </a:r>
            <a:r>
              <a:rPr dirty="0"/>
              <a:t>| IAM | International Academy |</a:t>
            </a:r>
            <a:r>
              <a:rPr spc="155" dirty="0"/>
              <a:t> </a:t>
            </a:r>
            <a:r>
              <a:rPr spc="-5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50444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el 9"/>
          <p:cNvSpPr>
            <a:spLocks noGrp="1"/>
          </p:cNvSpPr>
          <p:nvPr>
            <p:ph type="title"/>
          </p:nvPr>
        </p:nvSpPr>
        <p:spPr bwMode="auto">
          <a:xfrm>
            <a:off x="384000" y="391041"/>
            <a:ext cx="11484000" cy="36933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zh-CN" altLang="en-US" sz="2400" dirty="0">
                <a:solidFill>
                  <a:srgbClr val="00549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世界顶尖理工类大学之一，被誉为“欧洲麻省理工”</a:t>
            </a:r>
            <a:endParaRPr lang="de-DE" altLang="de-DE" sz="2400" dirty="0">
              <a:latin typeface="Microsoft YaHei" panose="020B0503020204020204" pitchFamily="34" charset="-122"/>
              <a:ea typeface="Microsoft YaHei" panose="020B0503020204020204" pitchFamily="34" charset="-122"/>
              <a:cs typeface="楷体"/>
            </a:endParaRPr>
          </a:p>
        </p:txBody>
      </p:sp>
      <p:sp>
        <p:nvSpPr>
          <p:cNvPr id="6" name="Textfeld 12">
            <a:extLst>
              <a:ext uri="{FF2B5EF4-FFF2-40B4-BE49-F238E27FC236}">
                <a16:creationId xmlns:a16="http://schemas.microsoft.com/office/drawing/2014/main" id="{CC08B270-2D0C-7015-763E-21AAFBB6BB84}"/>
              </a:ext>
            </a:extLst>
          </p:cNvPr>
          <p:cNvSpPr txBox="1"/>
          <p:nvPr/>
        </p:nvSpPr>
        <p:spPr>
          <a:xfrm>
            <a:off x="6126000" y="4145685"/>
            <a:ext cx="159782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10</a:t>
            </a:r>
            <a:r>
              <a:rPr lang="de-DE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,</a:t>
            </a:r>
            <a:r>
              <a:rPr lang="en-US" altLang="zh-CN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365</a:t>
            </a:r>
            <a:r>
              <a:rPr lang="de-DE" sz="5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CN" alt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员工</a:t>
            </a:r>
            <a:endParaRPr lang="de-DE" sz="900" b="1" dirty="0">
              <a:solidFill>
                <a:srgbClr val="00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D0CBF167-1175-CF7D-2AF8-C4A1D244A773}"/>
              </a:ext>
            </a:extLst>
          </p:cNvPr>
          <p:cNvSpPr txBox="1"/>
          <p:nvPr/>
        </p:nvSpPr>
        <p:spPr>
          <a:xfrm>
            <a:off x="10905345" y="4123423"/>
            <a:ext cx="97501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12.34</a:t>
            </a:r>
            <a:endParaRPr lang="en-US" b="1" dirty="0">
              <a:solidFill>
                <a:srgbClr val="F6A8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algn="ctr"/>
            <a:r>
              <a:rPr lang="zh-CN" alt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总预算</a:t>
            </a:r>
            <a:endParaRPr lang="en-US" altLang="zh-CN" sz="900" b="1" dirty="0">
              <a:solidFill>
                <a:srgbClr val="00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algn="ctr"/>
            <a:r>
              <a:rPr lang="de-DE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(</a:t>
            </a:r>
            <a:r>
              <a:rPr lang="zh-CN" alt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亿欧元</a:t>
            </a:r>
            <a:r>
              <a:rPr lang="de-DE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) </a:t>
            </a:r>
            <a:endParaRPr lang="en-US" sz="900" b="1" dirty="0">
              <a:solidFill>
                <a:srgbClr val="00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40E30EC2-D8F0-4E49-CCEF-5E3005EB4950}"/>
              </a:ext>
            </a:extLst>
          </p:cNvPr>
          <p:cNvGrpSpPr/>
          <p:nvPr/>
        </p:nvGrpSpPr>
        <p:grpSpPr>
          <a:xfrm>
            <a:off x="6446632" y="2058817"/>
            <a:ext cx="5876084" cy="2603215"/>
            <a:chOff x="471407" y="1895677"/>
            <a:chExt cx="8639276" cy="3603864"/>
          </a:xfrm>
        </p:grpSpPr>
        <p:cxnSp>
          <p:nvCxnSpPr>
            <p:cNvPr id="10" name="Gerader Verbinder 40">
              <a:extLst>
                <a:ext uri="{FF2B5EF4-FFF2-40B4-BE49-F238E27FC236}">
                  <a16:creationId xmlns:a16="http://schemas.microsoft.com/office/drawing/2014/main" id="{0E505914-CBB9-A103-56EB-A572448E9487}"/>
                </a:ext>
              </a:extLst>
            </p:cNvPr>
            <p:cNvCxnSpPr/>
            <p:nvPr/>
          </p:nvCxnSpPr>
          <p:spPr>
            <a:xfrm>
              <a:off x="851712" y="4248590"/>
              <a:ext cx="6823587" cy="29496"/>
            </a:xfrm>
            <a:prstGeom prst="line">
              <a:avLst/>
            </a:prstGeom>
            <a:ln w="28575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5">
              <a:extLst>
                <a:ext uri="{FF2B5EF4-FFF2-40B4-BE49-F238E27FC236}">
                  <a16:creationId xmlns:a16="http://schemas.microsoft.com/office/drawing/2014/main" id="{EEADBB2E-E7D1-B3CA-7BB3-D7E2DD65C3C6}"/>
                </a:ext>
              </a:extLst>
            </p:cNvPr>
            <p:cNvSpPr txBox="1"/>
            <p:nvPr/>
          </p:nvSpPr>
          <p:spPr>
            <a:xfrm>
              <a:off x="2578206" y="2846835"/>
              <a:ext cx="3743741" cy="59311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138</a:t>
              </a:r>
              <a:endParaRPr lang="de-DE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  <a:p>
              <a:pPr algn="ctr"/>
              <a:r>
                <a:rPr lang="zh-CN" altLang="en-US" sz="900" b="1" dirty="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国家</a:t>
              </a:r>
              <a:endParaRPr lang="de-DE" sz="9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sp>
          <p:nvSpPr>
            <p:cNvPr id="12" name="Rechteck 2">
              <a:extLst>
                <a:ext uri="{FF2B5EF4-FFF2-40B4-BE49-F238E27FC236}">
                  <a16:creationId xmlns:a16="http://schemas.microsoft.com/office/drawing/2014/main" id="{4C241E1F-200E-F8CB-0CA3-B99F2352928D}"/>
                </a:ext>
              </a:extLst>
            </p:cNvPr>
            <p:cNvSpPr/>
            <p:nvPr/>
          </p:nvSpPr>
          <p:spPr>
            <a:xfrm>
              <a:off x="471407" y="2846835"/>
              <a:ext cx="1244999" cy="553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1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4</a:t>
              </a:r>
              <a:r>
                <a:rPr lang="en-US" altLang="zh-CN" sz="11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5</a:t>
              </a:r>
              <a:r>
                <a:rPr lang="de-DE" sz="11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,</a:t>
              </a:r>
              <a:r>
                <a:rPr lang="en-US" altLang="zh-CN" sz="11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284</a:t>
              </a:r>
              <a:r>
                <a:rPr lang="de-DE" sz="5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 </a:t>
              </a:r>
            </a:p>
            <a:p>
              <a:pPr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在校生</a:t>
              </a:r>
              <a:endParaRPr lang="de-DE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sp>
          <p:nvSpPr>
            <p:cNvPr id="13" name="Textfeld 11">
              <a:extLst>
                <a:ext uri="{FF2B5EF4-FFF2-40B4-BE49-F238E27FC236}">
                  <a16:creationId xmlns:a16="http://schemas.microsoft.com/office/drawing/2014/main" id="{0DB232B9-07E8-178C-42DA-F61A1DAB39D6}"/>
                </a:ext>
              </a:extLst>
            </p:cNvPr>
            <p:cNvSpPr txBox="1"/>
            <p:nvPr/>
          </p:nvSpPr>
          <p:spPr>
            <a:xfrm>
              <a:off x="1960568" y="2846834"/>
              <a:ext cx="1703405" cy="5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de-DE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1</a:t>
              </a:r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4</a:t>
              </a:r>
              <a:r>
                <a:rPr lang="de-DE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,</a:t>
              </a:r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437</a:t>
              </a:r>
              <a:endParaRPr lang="de-DE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  <a:p>
              <a:pPr lvl="0"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国际学生</a:t>
              </a:r>
              <a:endParaRPr 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cxnSp>
          <p:nvCxnSpPr>
            <p:cNvPr id="14" name="Gerader Verbinder 16">
              <a:extLst>
                <a:ext uri="{FF2B5EF4-FFF2-40B4-BE49-F238E27FC236}">
                  <a16:creationId xmlns:a16="http://schemas.microsoft.com/office/drawing/2014/main" id="{6399430E-CBF0-7B1C-2222-A59C26D5C03A}"/>
                </a:ext>
              </a:extLst>
            </p:cNvPr>
            <p:cNvCxnSpPr/>
            <p:nvPr/>
          </p:nvCxnSpPr>
          <p:spPr>
            <a:xfrm>
              <a:off x="1099916" y="2359201"/>
              <a:ext cx="6823587" cy="29496"/>
            </a:xfrm>
            <a:prstGeom prst="line">
              <a:avLst/>
            </a:prstGeom>
            <a:ln w="28575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1">
              <a:extLst>
                <a:ext uri="{FF2B5EF4-FFF2-40B4-BE49-F238E27FC236}">
                  <a16:creationId xmlns:a16="http://schemas.microsoft.com/office/drawing/2014/main" id="{9EFE2DB4-686C-5486-5C16-12DD5E33F4BC}"/>
                </a:ext>
              </a:extLst>
            </p:cNvPr>
            <p:cNvSpPr txBox="1"/>
            <p:nvPr/>
          </p:nvSpPr>
          <p:spPr>
            <a:xfrm>
              <a:off x="6376428" y="2846835"/>
              <a:ext cx="2734255" cy="5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8</a:t>
              </a:r>
              <a:r>
                <a:rPr lang="de-DE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,</a:t>
              </a:r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976</a:t>
              </a:r>
              <a:endParaRPr lang="de-DE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  <a:p>
              <a:pPr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新生人数</a:t>
              </a:r>
              <a:endParaRPr 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sp>
          <p:nvSpPr>
            <p:cNvPr id="16" name="Textfeld 12">
              <a:extLst>
                <a:ext uri="{FF2B5EF4-FFF2-40B4-BE49-F238E27FC236}">
                  <a16:creationId xmlns:a16="http://schemas.microsoft.com/office/drawing/2014/main" id="{0EEFF2EF-D868-BB28-9D27-3ECFDB877D73}"/>
                </a:ext>
              </a:extLst>
            </p:cNvPr>
            <p:cNvSpPr txBox="1"/>
            <p:nvPr/>
          </p:nvSpPr>
          <p:spPr>
            <a:xfrm>
              <a:off x="1719950" y="4765725"/>
              <a:ext cx="2186502" cy="5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572</a:t>
              </a:r>
            </a:p>
            <a:p>
              <a:pPr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教授</a:t>
              </a:r>
              <a:endParaRPr 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sp>
          <p:nvSpPr>
            <p:cNvPr id="17" name="Textfeld 10">
              <a:extLst>
                <a:ext uri="{FF2B5EF4-FFF2-40B4-BE49-F238E27FC236}">
                  <a16:creationId xmlns:a16="http://schemas.microsoft.com/office/drawing/2014/main" id="{E1043F76-FAB8-0D17-F0D2-AA981F3638B4}"/>
                </a:ext>
              </a:extLst>
            </p:cNvPr>
            <p:cNvSpPr txBox="1"/>
            <p:nvPr/>
          </p:nvSpPr>
          <p:spPr>
            <a:xfrm>
              <a:off x="4882554" y="2846835"/>
              <a:ext cx="2428522" cy="5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7</a:t>
              </a:r>
              <a:r>
                <a:rPr lang="de-DE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,</a:t>
              </a:r>
              <a:r>
                <a:rPr lang="en-US" altLang="zh-CN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354</a:t>
              </a:r>
              <a:endParaRPr lang="de-DE" b="1" dirty="0">
                <a:solidFill>
                  <a:srgbClr val="F6A8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  <a:p>
              <a:pPr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应届毕业生</a:t>
              </a:r>
              <a:endParaRPr 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pic>
          <p:nvPicPr>
            <p:cNvPr id="18" name="Grafik 59">
              <a:extLst>
                <a:ext uri="{FF2B5EF4-FFF2-40B4-BE49-F238E27FC236}">
                  <a16:creationId xmlns:a16="http://schemas.microsoft.com/office/drawing/2014/main" id="{D4D30892-9F9C-0B63-C177-0C0433E69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6816" y="1895677"/>
              <a:ext cx="900000" cy="929999"/>
            </a:xfrm>
            <a:prstGeom prst="rect">
              <a:avLst/>
            </a:prstGeom>
          </p:spPr>
        </p:pic>
        <p:pic>
          <p:nvPicPr>
            <p:cNvPr id="19" name="Grafik 60">
              <a:extLst>
                <a:ext uri="{FF2B5EF4-FFF2-40B4-BE49-F238E27FC236}">
                  <a16:creationId xmlns:a16="http://schemas.microsoft.com/office/drawing/2014/main" id="{FC99D376-5DD9-520E-5364-0AA33C27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257" y="3765663"/>
              <a:ext cx="899999" cy="929999"/>
            </a:xfrm>
            <a:prstGeom prst="rect">
              <a:avLst/>
            </a:prstGeom>
          </p:spPr>
        </p:pic>
        <p:pic>
          <p:nvPicPr>
            <p:cNvPr id="20" name="Grafik 62">
              <a:extLst>
                <a:ext uri="{FF2B5EF4-FFF2-40B4-BE49-F238E27FC236}">
                  <a16:creationId xmlns:a16="http://schemas.microsoft.com/office/drawing/2014/main" id="{3034CECE-CEF7-DB98-1834-69BE4D8F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316" y="3762283"/>
              <a:ext cx="936000" cy="967199"/>
            </a:xfrm>
            <a:prstGeom prst="rect">
              <a:avLst/>
            </a:prstGeom>
          </p:spPr>
        </p:pic>
        <p:pic>
          <p:nvPicPr>
            <p:cNvPr id="21" name="Grafik 3">
              <a:extLst>
                <a:ext uri="{FF2B5EF4-FFF2-40B4-BE49-F238E27FC236}">
                  <a16:creationId xmlns:a16="http://schemas.microsoft.com/office/drawing/2014/main" id="{152577B9-B83E-8F6B-710C-073D4B2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3338" y="1910676"/>
              <a:ext cx="900000" cy="900000"/>
            </a:xfrm>
            <a:prstGeom prst="rect">
              <a:avLst/>
            </a:prstGeom>
          </p:spPr>
        </p:pic>
        <p:pic>
          <p:nvPicPr>
            <p:cNvPr id="22" name="Grafik 4">
              <a:extLst>
                <a:ext uri="{FF2B5EF4-FFF2-40B4-BE49-F238E27FC236}">
                  <a16:creationId xmlns:a16="http://schemas.microsoft.com/office/drawing/2014/main" id="{8C95CBF7-BE7B-30CF-DFF1-01D64D03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554" y="3804105"/>
              <a:ext cx="899999" cy="900000"/>
            </a:xfrm>
            <a:prstGeom prst="rect">
              <a:avLst/>
            </a:prstGeom>
          </p:spPr>
        </p:pic>
        <p:pic>
          <p:nvPicPr>
            <p:cNvPr id="23" name="Grafik 8">
              <a:extLst>
                <a:ext uri="{FF2B5EF4-FFF2-40B4-BE49-F238E27FC236}">
                  <a16:creationId xmlns:a16="http://schemas.microsoft.com/office/drawing/2014/main" id="{6A68D28E-625E-91CF-C51A-88663CEED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598" y="3795882"/>
              <a:ext cx="900000" cy="900000"/>
            </a:xfrm>
            <a:prstGeom prst="rect">
              <a:avLst/>
            </a:prstGeom>
          </p:spPr>
        </p:pic>
        <p:pic>
          <p:nvPicPr>
            <p:cNvPr id="24" name="Grafik 9">
              <a:extLst>
                <a:ext uri="{FF2B5EF4-FFF2-40B4-BE49-F238E27FC236}">
                  <a16:creationId xmlns:a16="http://schemas.microsoft.com/office/drawing/2014/main" id="{1C259192-244F-8453-201B-C222BB35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598" y="1928676"/>
              <a:ext cx="864000" cy="864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68B0138-E0C8-0967-F801-D03829CF9E38}"/>
                </a:ext>
              </a:extLst>
            </p:cNvPr>
            <p:cNvSpPr txBox="1"/>
            <p:nvPr/>
          </p:nvSpPr>
          <p:spPr>
            <a:xfrm>
              <a:off x="4905706" y="4793104"/>
              <a:ext cx="2405370" cy="5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260</a:t>
              </a:r>
              <a:r>
                <a:rPr lang="de-DE" sz="1100" b="1" dirty="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 </a:t>
              </a:r>
            </a:p>
            <a:p>
              <a:pPr algn="ctr"/>
              <a:r>
                <a:rPr lang="zh-CN" altLang="en-US" sz="900" b="1" dirty="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研究所</a:t>
              </a:r>
              <a:endParaRPr lang="de-DE" sz="9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  <p:pic>
          <p:nvPicPr>
            <p:cNvPr id="26" name="Grafik 10">
              <a:extLst>
                <a:ext uri="{FF2B5EF4-FFF2-40B4-BE49-F238E27FC236}">
                  <a16:creationId xmlns:a16="http://schemas.microsoft.com/office/drawing/2014/main" id="{490117DD-560A-AC4C-69DF-C668C72E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556" y="1910676"/>
              <a:ext cx="900000" cy="900000"/>
            </a:xfrm>
            <a:prstGeom prst="rect">
              <a:avLst/>
            </a:prstGeom>
          </p:spPr>
        </p:pic>
        <p:pic>
          <p:nvPicPr>
            <p:cNvPr id="27" name="Grafik 11">
              <a:extLst>
                <a:ext uri="{FF2B5EF4-FFF2-40B4-BE49-F238E27FC236}">
                  <a16:creationId xmlns:a16="http://schemas.microsoft.com/office/drawing/2014/main" id="{4F732933-1B63-0394-F4F6-AF79DB0B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077" y="3795882"/>
              <a:ext cx="900000" cy="900000"/>
            </a:xfrm>
            <a:prstGeom prst="rect">
              <a:avLst/>
            </a:prstGeom>
          </p:spPr>
        </p:pic>
        <p:sp>
          <p:nvSpPr>
            <p:cNvPr id="28" name="Textfeld 10">
              <a:extLst>
                <a:ext uri="{FF2B5EF4-FFF2-40B4-BE49-F238E27FC236}">
                  <a16:creationId xmlns:a16="http://schemas.microsoft.com/office/drawing/2014/main" id="{D7DCF3D6-C817-78F0-276B-2AA894A45424}"/>
                </a:ext>
              </a:extLst>
            </p:cNvPr>
            <p:cNvSpPr txBox="1"/>
            <p:nvPr/>
          </p:nvSpPr>
          <p:spPr>
            <a:xfrm>
              <a:off x="3253257" y="4779978"/>
              <a:ext cx="2428522" cy="719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b="1" dirty="0">
                  <a:solidFill>
                    <a:srgbClr val="F6A8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9</a:t>
              </a:r>
              <a:r>
                <a:rPr lang="de-DE" sz="500" b="1" dirty="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 </a:t>
              </a:r>
            </a:p>
            <a:p>
              <a:pPr algn="ctr"/>
              <a:r>
                <a:rPr lang="zh-CN" altLang="en-US" sz="900" b="1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楷体"/>
                </a:rPr>
                <a:t>学院</a:t>
              </a:r>
              <a:endParaRPr lang="en-US" sz="900" b="1" dirty="0">
                <a:solidFill>
                  <a:srgbClr val="0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endParaRPr>
            </a:p>
          </p:txBody>
        </p:sp>
      </p:grpSp>
      <p:sp>
        <p:nvSpPr>
          <p:cNvPr id="29" name="文本框 4">
            <a:extLst>
              <a:ext uri="{FF2B5EF4-FFF2-40B4-BE49-F238E27FC236}">
                <a16:creationId xmlns:a16="http://schemas.microsoft.com/office/drawing/2014/main" id="{6EDB0CB2-1EFC-AB50-E55D-270F9F5A0813}"/>
              </a:ext>
            </a:extLst>
          </p:cNvPr>
          <p:cNvSpPr txBox="1"/>
          <p:nvPr/>
        </p:nvSpPr>
        <p:spPr>
          <a:xfrm>
            <a:off x="315778" y="918383"/>
            <a:ext cx="6757464" cy="4977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zh-CN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所德国精英大学之一，连续三届入选的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6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所大学之一，并拥有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3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个精英集群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9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所顶尖德国理工大学联盟（</a:t>
            </a:r>
            <a:r>
              <a:rPr kumimoji="1" lang="de-DE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TU9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）之一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5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所欧洲顶尖理工大学战略联盟（</a:t>
            </a:r>
            <a:r>
              <a:rPr kumimoji="1" lang="de-DE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IDEA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）之一</a:t>
            </a:r>
            <a:endParaRPr kumimoji="1" lang="de-DE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7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所欧洲顶尖工业管理者高校（</a:t>
            </a:r>
            <a:r>
              <a:rPr kumimoji="1" lang="de-DE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TIME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）之一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2025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年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QS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排名全球第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99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；其中：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                                                 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0000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机械工程全球第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19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、德国第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；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0000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土木与结构工程德国第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2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，化学工程德国第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3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，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0000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计算机科学与信息工程德国第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4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，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0000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电气与电子工程德国第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3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，矿业工程德国第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2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，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0000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     材料科学德国第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2                                      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《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德国经济周刊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》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排名：机械、电子及自然科学全德国第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6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位诺贝尔奖得主，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10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位莱布尼茨奖得主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 3" panose="05040102010807070707" pitchFamily="18" charset="2"/>
              <a:buChar char="u"/>
            </a:pP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与工业企业界密切合作，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2023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年学校总预算中约</a:t>
            </a:r>
            <a:r>
              <a:rPr kumimoji="1" lang="en-US" altLang="zh-CN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51%</a:t>
            </a:r>
            <a:r>
              <a:rPr kumimoji="1" lang="zh-CN" altLang="en-US" sz="15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楷体"/>
              </a:rPr>
              <a:t>来自第三方项目资金</a:t>
            </a:r>
            <a:endParaRPr kumimoji="1" lang="en-US" altLang="zh-CN" sz="15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楷体"/>
            </a:endParaRPr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7FF9A786-1A44-DA42-E3CD-4230A9F4108A}"/>
              </a:ext>
            </a:extLst>
          </p:cNvPr>
          <p:cNvSpPr txBox="1">
            <a:spLocks/>
          </p:cNvSpPr>
          <p:nvPr/>
        </p:nvSpPr>
        <p:spPr bwMode="auto">
          <a:xfrm>
            <a:off x="10636891" y="4769363"/>
            <a:ext cx="1130897" cy="3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216000" indent="1800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432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Symbol" panose="05050102010706020507" pitchFamily="18" charset="2"/>
              <a:buChar char="-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648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4000" indent="1800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1000" b="0" dirty="0">
                <a:solidFill>
                  <a:srgbClr val="00549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楷体"/>
              </a:rPr>
              <a:t>*</a:t>
            </a:r>
            <a:r>
              <a:rPr lang="en-US" altLang="zh-CN" sz="1000" b="0" dirty="0">
                <a:solidFill>
                  <a:srgbClr val="00549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楷体"/>
              </a:rPr>
              <a:t>2023/2024</a:t>
            </a:r>
            <a:r>
              <a:rPr lang="zh-CN" altLang="en-US" sz="1000" b="0" dirty="0">
                <a:solidFill>
                  <a:srgbClr val="00549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楷体"/>
              </a:rPr>
              <a:t>数据</a:t>
            </a:r>
            <a:endParaRPr lang="de-DE" altLang="de-DE" sz="1000" b="0" dirty="0">
              <a:solidFill>
                <a:srgbClr val="00549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楷体"/>
            </a:endParaRPr>
          </a:p>
        </p:txBody>
      </p:sp>
      <p:pic>
        <p:nvPicPr>
          <p:cNvPr id="37" name="Grafik 81">
            <a:extLst>
              <a:ext uri="{FF2B5EF4-FFF2-40B4-BE49-F238E27FC236}">
                <a16:creationId xmlns:a16="http://schemas.microsoft.com/office/drawing/2014/main" id="{BE0DB49C-3E0D-36D6-0612-6FF53C1753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545" y="2082653"/>
            <a:ext cx="618272" cy="6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29146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1.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/>
              <a:t>亚琛工业大学</a:t>
            </a:r>
          </a:p>
        </p:txBody>
      </p:sp>
      <p:sp>
        <p:nvSpPr>
          <p:cNvPr id="3" name="object 3"/>
          <p:cNvSpPr/>
          <p:nvPr/>
        </p:nvSpPr>
        <p:spPr>
          <a:xfrm>
            <a:off x="1030117" y="1980542"/>
            <a:ext cx="4899660" cy="3007360"/>
          </a:xfrm>
          <a:custGeom>
            <a:avLst/>
            <a:gdLst/>
            <a:ahLst/>
            <a:cxnLst/>
            <a:rect l="l" t="t" r="r" b="b"/>
            <a:pathLst>
              <a:path w="4899660" h="3007360">
                <a:moveTo>
                  <a:pt x="0" y="0"/>
                </a:moveTo>
                <a:lnTo>
                  <a:pt x="4899044" y="0"/>
                </a:lnTo>
                <a:lnTo>
                  <a:pt x="4899044" y="3007350"/>
                </a:lnTo>
                <a:lnTo>
                  <a:pt x="0" y="300735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3194" y="1750311"/>
            <a:ext cx="652780" cy="739140"/>
          </a:xfrm>
          <a:custGeom>
            <a:avLst/>
            <a:gdLst/>
            <a:ahLst/>
            <a:cxnLst/>
            <a:rect l="l" t="t" r="r" b="b"/>
            <a:pathLst>
              <a:path w="652780" h="739139">
                <a:moveTo>
                  <a:pt x="0" y="0"/>
                </a:moveTo>
                <a:lnTo>
                  <a:pt x="652583" y="0"/>
                </a:lnTo>
                <a:lnTo>
                  <a:pt x="652583" y="738959"/>
                </a:lnTo>
                <a:lnTo>
                  <a:pt x="0" y="7389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在“欧洲心脏”学习“欧洲研究”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1153795">
              <a:lnSpc>
                <a:spcPct val="100000"/>
              </a:lnSpc>
            </a:pPr>
            <a:r>
              <a:rPr sz="2200" dirty="0">
                <a:solidFill>
                  <a:srgbClr val="000000"/>
                </a:solidFill>
              </a:rPr>
              <a:t>亚琛</a:t>
            </a:r>
            <a:r>
              <a:rPr sz="2200" spc="-5" dirty="0">
                <a:solidFill>
                  <a:srgbClr val="000000"/>
                </a:solidFill>
              </a:rPr>
              <a:t>——</a:t>
            </a:r>
            <a:r>
              <a:rPr sz="2200" dirty="0">
                <a:solidFill>
                  <a:srgbClr val="000000"/>
                </a:solidFill>
              </a:rPr>
              <a:t>欧洲心脏</a:t>
            </a:r>
            <a:endParaRPr sz="2200" dirty="0"/>
          </a:p>
          <a:p>
            <a:pPr marL="1079500" marR="5080" indent="-285750">
              <a:lnSpc>
                <a:spcPct val="103800"/>
              </a:lnSpc>
              <a:spcBef>
                <a:spcPts val="865"/>
              </a:spcBef>
              <a:buFont typeface="Arial"/>
              <a:buChar char="•"/>
              <a:tabLst>
                <a:tab pos="1079500" algn="l"/>
                <a:tab pos="1080135" algn="l"/>
              </a:tabLst>
            </a:pPr>
            <a:r>
              <a:rPr sz="1600" b="0" dirty="0">
                <a:solidFill>
                  <a:srgbClr val="000000"/>
                </a:solidFill>
                <a:latin typeface="微软雅黑"/>
                <a:cs typeface="微软雅黑"/>
              </a:rPr>
              <a:t>欧洲历史遗产：查理曼，神圣罗马帝国皇帝加 冕之城，欧洲和平条约《亚琛合约》签署地</a:t>
            </a:r>
            <a:endParaRPr sz="1600" dirty="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1079500" marR="5080" indent="-285750">
              <a:lnSpc>
                <a:spcPts val="1900"/>
              </a:lnSpc>
              <a:buFont typeface="Arial"/>
              <a:buChar char="•"/>
              <a:tabLst>
                <a:tab pos="1079500" algn="l"/>
                <a:tab pos="1080135" algn="l"/>
              </a:tabLst>
            </a:pPr>
            <a:r>
              <a:rPr sz="1600" b="0" dirty="0">
                <a:solidFill>
                  <a:srgbClr val="000000"/>
                </a:solidFill>
                <a:latin typeface="微软雅黑"/>
                <a:cs typeface="微软雅黑"/>
              </a:rPr>
              <a:t>三国交界：亚琛坐落在德国、比利时、荷兰三 国交界处</a:t>
            </a:r>
            <a:endParaRPr sz="1600" dirty="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1079500" indent="-285750">
              <a:lnSpc>
                <a:spcPts val="1910"/>
              </a:lnSpc>
              <a:buFont typeface="Arial"/>
              <a:buChar char="•"/>
              <a:tabLst>
                <a:tab pos="1079500" algn="l"/>
                <a:tab pos="1080135" algn="l"/>
              </a:tabLst>
            </a:pPr>
            <a:r>
              <a:rPr sz="1600" b="0" dirty="0">
                <a:solidFill>
                  <a:srgbClr val="000000"/>
                </a:solidFill>
                <a:latin typeface="微软雅黑"/>
                <a:cs typeface="微软雅黑"/>
              </a:rPr>
              <a:t>临近欧盟“热点”（布鲁塞尔、马斯特里赫特</a:t>
            </a:r>
            <a:endParaRPr sz="1600" dirty="0">
              <a:latin typeface="微软雅黑"/>
              <a:cs typeface="微软雅黑"/>
            </a:endParaRPr>
          </a:p>
          <a:p>
            <a:pPr marL="1079500">
              <a:lnSpc>
                <a:spcPts val="1910"/>
              </a:lnSpc>
            </a:pPr>
            <a:r>
              <a:rPr sz="1600" b="0" dirty="0">
                <a:solidFill>
                  <a:srgbClr val="000000"/>
                </a:solidFill>
                <a:latin typeface="微软雅黑"/>
                <a:cs typeface="微软雅黑"/>
              </a:rPr>
              <a:t>、安特卫普、科隆）</a:t>
            </a:r>
            <a:endParaRPr sz="1600" dirty="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</a:pPr>
            <a:endParaRPr sz="1650" dirty="0">
              <a:latin typeface="Times New Roman"/>
              <a:cs typeface="Times New Roman"/>
            </a:endParaRPr>
          </a:p>
          <a:p>
            <a:pPr marL="1079500" indent="-285750">
              <a:lnSpc>
                <a:spcPct val="100000"/>
              </a:lnSpc>
              <a:buFont typeface="Arial"/>
              <a:buChar char="•"/>
              <a:tabLst>
                <a:tab pos="1079500" algn="l"/>
                <a:tab pos="1080135" algn="l"/>
              </a:tabLst>
            </a:pPr>
            <a:r>
              <a:rPr sz="1600" b="0" dirty="0">
                <a:solidFill>
                  <a:srgbClr val="000000"/>
                </a:solidFill>
                <a:latin typeface="微软雅黑"/>
                <a:cs typeface="微软雅黑"/>
              </a:rPr>
              <a:t>生机勃勃的国际学生社区</a:t>
            </a:r>
            <a:endParaRPr sz="1600" dirty="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7614" y="1727747"/>
            <a:ext cx="705599" cy="70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0225" y="1956992"/>
            <a:ext cx="4829810" cy="2987675"/>
          </a:xfrm>
          <a:custGeom>
            <a:avLst/>
            <a:gdLst/>
            <a:ahLst/>
            <a:cxnLst/>
            <a:rect l="l" t="t" r="r" b="b"/>
            <a:pathLst>
              <a:path w="4829809" h="2987675">
                <a:moveTo>
                  <a:pt x="0" y="0"/>
                </a:moveTo>
                <a:lnTo>
                  <a:pt x="4829376" y="0"/>
                </a:lnTo>
                <a:lnTo>
                  <a:pt x="4829376" y="2987612"/>
                </a:lnTo>
                <a:lnTo>
                  <a:pt x="0" y="298761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90225" y="1976628"/>
            <a:ext cx="4829810" cy="29569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微软雅黑"/>
                <a:cs typeface="微软雅黑"/>
              </a:rPr>
              <a:t>亚琛工业大学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“欧洲的麻省理工”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20040" marR="95885" indent="-228600">
              <a:lnSpc>
                <a:spcPct val="151300"/>
              </a:lnSpc>
              <a:spcBef>
                <a:spcPts val="2220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spc="-5" dirty="0">
                <a:latin typeface="微软雅黑"/>
                <a:cs typeface="微软雅黑"/>
              </a:rPr>
              <a:t>11</a:t>
            </a:r>
            <a:r>
              <a:rPr sz="1600" dirty="0">
                <a:latin typeface="微软雅黑"/>
                <a:cs typeface="微软雅黑"/>
              </a:rPr>
              <a:t>所德国精英大学之一，连续三届入选的</a:t>
            </a:r>
            <a:r>
              <a:rPr sz="1600" spc="-5" dirty="0">
                <a:latin typeface="微软雅黑"/>
                <a:cs typeface="微软雅黑"/>
              </a:rPr>
              <a:t>6</a:t>
            </a:r>
            <a:r>
              <a:rPr sz="1600" dirty="0">
                <a:latin typeface="微软雅黑"/>
                <a:cs typeface="微软雅黑"/>
              </a:rPr>
              <a:t>所大学 之一，并拥有</a:t>
            </a:r>
            <a:r>
              <a:rPr sz="1600" spc="-5" dirty="0">
                <a:latin typeface="微软雅黑"/>
                <a:cs typeface="微软雅黑"/>
              </a:rPr>
              <a:t>3</a:t>
            </a:r>
            <a:r>
              <a:rPr sz="1600" dirty="0">
                <a:latin typeface="微软雅黑"/>
                <a:cs typeface="微软雅黑"/>
              </a:rPr>
              <a:t>个精英集群</a:t>
            </a: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EBAE5"/>
              </a:buClr>
              <a:buFont typeface="Segoe UI Symbol"/>
              <a:buChar char="✓"/>
            </a:pPr>
            <a:endParaRPr sz="1750" dirty="0">
              <a:latin typeface="Times New Roman"/>
              <a:cs typeface="Times New Roman"/>
            </a:endParaRPr>
          </a:p>
          <a:p>
            <a:pPr marL="320040" indent="-228600">
              <a:lnSpc>
                <a:spcPct val="100000"/>
              </a:lnSpc>
              <a:spcBef>
                <a:spcPts val="5"/>
              </a:spcBef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spc="-5" dirty="0">
                <a:latin typeface="微软雅黑"/>
                <a:cs typeface="微软雅黑"/>
              </a:rPr>
              <a:t>9</a:t>
            </a:r>
            <a:r>
              <a:rPr sz="1600" dirty="0">
                <a:latin typeface="微软雅黑"/>
                <a:cs typeface="微软雅黑"/>
              </a:rPr>
              <a:t>所顶尖德国理工大学联盟</a:t>
            </a:r>
            <a:r>
              <a:rPr sz="1600" spc="-5" dirty="0">
                <a:latin typeface="微软雅黑"/>
                <a:cs typeface="微软雅黑"/>
              </a:rPr>
              <a:t>（TU9）</a:t>
            </a:r>
            <a:r>
              <a:rPr sz="1600" dirty="0">
                <a:latin typeface="微软雅黑"/>
                <a:cs typeface="微软雅黑"/>
              </a:rPr>
              <a:t>之一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8EBAE5"/>
              </a:buClr>
              <a:buFont typeface="Segoe UI Symbol"/>
              <a:buChar char="✓"/>
            </a:pPr>
            <a:endParaRPr sz="1850" dirty="0">
              <a:latin typeface="Times New Roman"/>
              <a:cs typeface="Times New Roman"/>
            </a:endParaRPr>
          </a:p>
          <a:p>
            <a:pPr marL="320040" indent="-228600">
              <a:lnSpc>
                <a:spcPct val="100000"/>
              </a:lnSpc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spc="-5" dirty="0">
                <a:latin typeface="微软雅黑"/>
                <a:cs typeface="微软雅黑"/>
              </a:rPr>
              <a:t>5</a:t>
            </a:r>
            <a:r>
              <a:rPr sz="1600" dirty="0">
                <a:latin typeface="微软雅黑"/>
                <a:cs typeface="微软雅黑"/>
              </a:rPr>
              <a:t>所欧洲顶尖理工大学战略联盟</a:t>
            </a:r>
            <a:r>
              <a:rPr sz="1600" spc="-5" dirty="0">
                <a:latin typeface="微软雅黑"/>
                <a:cs typeface="微软雅黑"/>
              </a:rPr>
              <a:t>（IDEA）</a:t>
            </a:r>
            <a:r>
              <a:rPr sz="1600" dirty="0">
                <a:latin typeface="微软雅黑"/>
                <a:cs typeface="微软雅黑"/>
              </a:rPr>
              <a:t>之一</a:t>
            </a:r>
          </a:p>
          <a:p>
            <a:pPr>
              <a:lnSpc>
                <a:spcPct val="100000"/>
              </a:lnSpc>
              <a:buClr>
                <a:srgbClr val="8EBAE5"/>
              </a:buClr>
              <a:buFont typeface="Segoe UI Symbol"/>
              <a:buChar char="✓"/>
            </a:pPr>
            <a:endParaRPr sz="1900" dirty="0">
              <a:latin typeface="Times New Roman"/>
              <a:cs typeface="Times New Roman"/>
            </a:endParaRPr>
          </a:p>
          <a:p>
            <a:pPr marL="320040" indent="-228600">
              <a:lnSpc>
                <a:spcPct val="100000"/>
              </a:lnSpc>
              <a:buClr>
                <a:srgbClr val="8EBAE5"/>
              </a:buClr>
              <a:buSzPct val="96875"/>
              <a:buFont typeface="Segoe UI Symbol"/>
              <a:buChar char="✓"/>
              <a:tabLst>
                <a:tab pos="304165" algn="l"/>
              </a:tabLst>
            </a:pPr>
            <a:r>
              <a:rPr sz="1600" spc="-5" dirty="0">
                <a:latin typeface="微软雅黑"/>
                <a:cs typeface="微软雅黑"/>
              </a:rPr>
              <a:t>7</a:t>
            </a:r>
            <a:r>
              <a:rPr sz="1600" dirty="0">
                <a:latin typeface="微软雅黑"/>
                <a:cs typeface="微软雅黑"/>
              </a:rPr>
              <a:t>所欧洲顶尖工业管理者高校</a:t>
            </a:r>
            <a:r>
              <a:rPr sz="1600" spc="-5" dirty="0">
                <a:latin typeface="微软雅黑"/>
                <a:cs typeface="微软雅黑"/>
              </a:rPr>
              <a:t>（TIME）</a:t>
            </a:r>
            <a:r>
              <a:rPr sz="1600" dirty="0">
                <a:latin typeface="微软雅黑"/>
                <a:cs typeface="微软雅黑"/>
              </a:rPr>
              <a:t>之一</a:t>
            </a:r>
          </a:p>
        </p:txBody>
      </p:sp>
      <p:sp>
        <p:nvSpPr>
          <p:cNvPr id="9" name="object 9"/>
          <p:cNvSpPr/>
          <p:nvPr/>
        </p:nvSpPr>
        <p:spPr>
          <a:xfrm>
            <a:off x="6332794" y="1732487"/>
            <a:ext cx="705599" cy="70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01" y="4624425"/>
            <a:ext cx="2786454" cy="12177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578793" y="1655497"/>
            <a:ext cx="3847518" cy="3889625"/>
            <a:chOff x="1516674" y="1905000"/>
            <a:chExt cx="3847518" cy="388962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7"/>
            <a:stretch/>
          </p:blipFill>
          <p:spPr>
            <a:xfrm>
              <a:off x="1516674" y="1905000"/>
              <a:ext cx="3847518" cy="3889625"/>
            </a:xfrm>
            <a:prstGeom prst="rect">
              <a:avLst/>
            </a:prstGeom>
          </p:spPr>
        </p:pic>
        <p:sp>
          <p:nvSpPr>
            <p:cNvPr id="13" name="心形 12"/>
            <p:cNvSpPr/>
            <p:nvPr/>
          </p:nvSpPr>
          <p:spPr>
            <a:xfrm>
              <a:off x="3048000" y="4038600"/>
              <a:ext cx="304800" cy="228600"/>
            </a:xfrm>
            <a:prstGeom prst="hear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4" y="1828349"/>
            <a:ext cx="5309505" cy="35439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13" y="3521348"/>
            <a:ext cx="3298222" cy="2206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69138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</a:t>
            </a:r>
            <a:r>
              <a:rPr spc="-5" dirty="0">
                <a:latin typeface="Arial"/>
                <a:cs typeface="Arial"/>
              </a:rPr>
              <a:t>.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/>
              <a:t>公共管理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dirty="0"/>
              <a:t>硕士</a:t>
            </a:r>
            <a:r>
              <a:rPr spc="-55" dirty="0"/>
              <a:t>（MPA</a:t>
            </a:r>
            <a:r>
              <a:rPr spc="-45" dirty="0"/>
              <a:t> </a:t>
            </a:r>
            <a:r>
              <a:rPr spc="-5" dirty="0"/>
              <a:t>ES）</a:t>
            </a:r>
          </a:p>
        </p:txBody>
      </p:sp>
      <p:sp>
        <p:nvSpPr>
          <p:cNvPr id="3" name="object 3"/>
          <p:cNvSpPr/>
          <p:nvPr/>
        </p:nvSpPr>
        <p:spPr>
          <a:xfrm>
            <a:off x="841440" y="3807654"/>
            <a:ext cx="11026775" cy="1984375"/>
          </a:xfrm>
          <a:custGeom>
            <a:avLst/>
            <a:gdLst/>
            <a:ahLst/>
            <a:cxnLst/>
            <a:rect l="l" t="t" r="r" b="b"/>
            <a:pathLst>
              <a:path w="11026775" h="1984375">
                <a:moveTo>
                  <a:pt x="0" y="0"/>
                </a:moveTo>
                <a:lnTo>
                  <a:pt x="11026560" y="0"/>
                </a:lnTo>
                <a:lnTo>
                  <a:pt x="11026560" y="1983812"/>
                </a:lnTo>
                <a:lnTo>
                  <a:pt x="0" y="198381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1440" y="3756405"/>
            <a:ext cx="11026775" cy="197866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47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欧洲研究专业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77190" indent="-28575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跨学科专业：艺术人文学院，机械工程学院，商学院</a:t>
            </a:r>
          </a:p>
          <a:p>
            <a:pPr marL="377190" indent="-28575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重要课题：能源，交通，气候，数字化</a:t>
            </a:r>
          </a:p>
          <a:p>
            <a:pPr marL="377190" indent="-28575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spc="-5" dirty="0">
                <a:latin typeface="微软雅黑"/>
                <a:cs typeface="微软雅黑"/>
              </a:rPr>
              <a:t>2</a:t>
            </a:r>
            <a:r>
              <a:rPr sz="1600" dirty="0">
                <a:latin typeface="微软雅黑"/>
                <a:cs typeface="微软雅黑"/>
              </a:rPr>
              <a:t>个学习方向：能源与气候，数字化转型</a:t>
            </a:r>
          </a:p>
          <a:p>
            <a:pPr marL="377190" indent="-28575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600" dirty="0">
                <a:latin typeface="微软雅黑"/>
                <a:cs typeface="微软雅黑"/>
              </a:rPr>
              <a:t>结合政治与技术视角应对当前挑战</a:t>
            </a:r>
          </a:p>
        </p:txBody>
      </p:sp>
      <p:sp>
        <p:nvSpPr>
          <p:cNvPr id="5" name="object 5"/>
          <p:cNvSpPr/>
          <p:nvPr/>
        </p:nvSpPr>
        <p:spPr>
          <a:xfrm>
            <a:off x="382689" y="1052211"/>
            <a:ext cx="11485309" cy="2332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2689" y="3611736"/>
            <a:ext cx="705599" cy="70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44293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 </a:t>
            </a:r>
            <a:r>
              <a:rPr lang="zh-CN" altLang="en-US" spc="-95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欧洲研究</a:t>
            </a:r>
            <a:r>
              <a:rPr dirty="0"/>
              <a:t>专业方向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1299" y="1126235"/>
            <a:ext cx="4851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/>
                <a:cs typeface="微软雅黑"/>
              </a:rPr>
              <a:t>欧盟当前优先事项，各项政策法规亟需出台</a:t>
            </a:r>
            <a:endParaRPr sz="2000">
              <a:latin typeface="微软雅黑"/>
              <a:cs typeface="微软雅黑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7711" y="2235125"/>
            <a:ext cx="10460355" cy="3539490"/>
          </a:xfrm>
          <a:custGeom>
            <a:avLst/>
            <a:gdLst/>
            <a:ahLst/>
            <a:cxnLst/>
            <a:rect l="l" t="t" r="r" b="b"/>
            <a:pathLst>
              <a:path w="10460355" h="3539490">
                <a:moveTo>
                  <a:pt x="0" y="0"/>
                </a:moveTo>
                <a:lnTo>
                  <a:pt x="10460288" y="0"/>
                </a:lnTo>
                <a:lnTo>
                  <a:pt x="10460288" y="3539429"/>
                </a:lnTo>
                <a:lnTo>
                  <a:pt x="0" y="3539429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4910" y="1882325"/>
            <a:ext cx="705599" cy="70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695" y="3009318"/>
            <a:ext cx="4311304" cy="1484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2148" y="2752178"/>
            <a:ext cx="4869701" cy="2023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07711" y="5183123"/>
            <a:ext cx="10460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11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微软雅黑"/>
                <a:cs typeface="微软雅黑"/>
              </a:rPr>
              <a:t>*</a:t>
            </a:r>
            <a:r>
              <a:rPr sz="1400" spc="-15" dirty="0">
                <a:latin typeface="微软雅黑"/>
                <a:cs typeface="微软雅黑"/>
              </a:rPr>
              <a:t> </a:t>
            </a:r>
            <a:r>
              <a:rPr sz="1400" dirty="0">
                <a:latin typeface="微软雅黑"/>
                <a:cs typeface="微软雅黑"/>
              </a:rPr>
              <a:t>欧盟委员会的优先事项包括</a:t>
            </a:r>
            <a:r>
              <a:rPr sz="1400" b="1" dirty="0">
                <a:latin typeface="微软雅黑"/>
                <a:cs typeface="微软雅黑"/>
              </a:rPr>
              <a:t>欧洲绿色协议</a:t>
            </a:r>
            <a:r>
              <a:rPr sz="1400" dirty="0">
                <a:latin typeface="微软雅黑"/>
                <a:cs typeface="微软雅黑"/>
              </a:rPr>
              <a:t>、</a:t>
            </a:r>
            <a:r>
              <a:rPr sz="1400" b="1" dirty="0">
                <a:latin typeface="微软雅黑"/>
                <a:cs typeface="微软雅黑"/>
              </a:rPr>
              <a:t>打造数字化未来</a:t>
            </a:r>
            <a:r>
              <a:rPr sz="1400" dirty="0">
                <a:latin typeface="微软雅黑"/>
                <a:cs typeface="微软雅黑"/>
              </a:rPr>
              <a:t>、发展稳健的经济、提升和加强欧洲民主。</a:t>
            </a:r>
            <a:endParaRPr sz="1400"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40483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 </a:t>
            </a:r>
            <a:r>
              <a:rPr lang="zh-CN" altLang="en-US" spc="-95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欧洲研究</a:t>
            </a:r>
            <a:r>
              <a:rPr dirty="0"/>
              <a:t>专业方向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1299" y="1126235"/>
            <a:ext cx="2565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/>
                <a:cs typeface="微软雅黑"/>
              </a:rPr>
              <a:t>中欧战略合作优势方向</a:t>
            </a:r>
            <a:endParaRPr sz="2000">
              <a:latin typeface="微软雅黑"/>
              <a:cs typeface="微软雅黑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0676" y="1152000"/>
            <a:ext cx="8057515" cy="4770755"/>
          </a:xfrm>
          <a:custGeom>
            <a:avLst/>
            <a:gdLst/>
            <a:ahLst/>
            <a:cxnLst/>
            <a:rect l="l" t="t" r="r" b="b"/>
            <a:pathLst>
              <a:path w="8057515" h="4770755">
                <a:moveTo>
                  <a:pt x="0" y="0"/>
                </a:moveTo>
                <a:lnTo>
                  <a:pt x="8057320" y="0"/>
                </a:lnTo>
                <a:lnTo>
                  <a:pt x="8057320" y="4770536"/>
                </a:lnTo>
                <a:lnTo>
                  <a:pt x="0" y="4770536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4164" y="1404000"/>
            <a:ext cx="6990342" cy="4315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97874" y="925200"/>
            <a:ext cx="705599" cy="70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9558" y="1617044"/>
            <a:ext cx="4596833" cy="1838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89558" y="3488739"/>
            <a:ext cx="4597400" cy="1847214"/>
          </a:xfrm>
          <a:custGeom>
            <a:avLst/>
            <a:gdLst/>
            <a:ahLst/>
            <a:cxnLst/>
            <a:rect l="l" t="t" r="r" b="b"/>
            <a:pathLst>
              <a:path w="4597400" h="1847214">
                <a:moveTo>
                  <a:pt x="0" y="0"/>
                </a:moveTo>
                <a:lnTo>
                  <a:pt x="4596834" y="0"/>
                </a:lnTo>
                <a:lnTo>
                  <a:pt x="4596834" y="1846658"/>
                </a:lnTo>
                <a:lnTo>
                  <a:pt x="0" y="184665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89558" y="3482085"/>
            <a:ext cx="4597400" cy="179578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110"/>
              </a:spcBef>
            </a:pPr>
            <a:r>
              <a:rPr sz="2000" b="1" dirty="0">
                <a:latin typeface="微软雅黑"/>
                <a:cs typeface="微软雅黑"/>
              </a:rPr>
              <a:t>数字化转型</a:t>
            </a:r>
            <a:endParaRPr sz="2000">
              <a:latin typeface="微软雅黑"/>
              <a:cs typeface="微软雅黑"/>
            </a:endParaRPr>
          </a:p>
          <a:p>
            <a:pPr marL="360680">
              <a:lnSpc>
                <a:spcPct val="100000"/>
              </a:lnSpc>
              <a:spcBef>
                <a:spcPts val="805"/>
              </a:spcBef>
            </a:pPr>
            <a:r>
              <a:rPr sz="1600" dirty="0">
                <a:latin typeface="微软雅黑"/>
                <a:cs typeface="微软雅黑"/>
              </a:rPr>
              <a:t>理论知识与实用知识：</a:t>
            </a:r>
            <a:endParaRPr sz="1600">
              <a:latin typeface="微软雅黑"/>
              <a:cs typeface="微软雅黑"/>
            </a:endParaRPr>
          </a:p>
          <a:p>
            <a:pPr marL="631190" indent="-269875">
              <a:lnSpc>
                <a:spcPct val="100000"/>
              </a:lnSpc>
              <a:spcBef>
                <a:spcPts val="75"/>
              </a:spcBef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数字化转型的模式、策略与设计方法</a:t>
            </a:r>
            <a:endParaRPr sz="1600">
              <a:latin typeface="微软雅黑"/>
              <a:cs typeface="微软雅黑"/>
            </a:endParaRPr>
          </a:p>
          <a:p>
            <a:pPr marL="631190" indent="-269875">
              <a:lnSpc>
                <a:spcPct val="100000"/>
              </a:lnSpc>
              <a:spcBef>
                <a:spcPts val="70"/>
              </a:spcBef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公共部门的数字化管理</a:t>
            </a:r>
            <a:endParaRPr sz="1600">
              <a:latin typeface="微软雅黑"/>
              <a:cs typeface="微软雅黑"/>
            </a:endParaRPr>
          </a:p>
          <a:p>
            <a:pPr marL="631190" marR="97155" indent="-269875">
              <a:lnSpc>
                <a:spcPts val="1900"/>
              </a:lnSpc>
              <a:spcBef>
                <a:spcPts val="80"/>
              </a:spcBef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数据与信息安全，如保密性、完整性、可用 性、不可否认性等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1299" y="230124"/>
            <a:ext cx="40483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/>
                <a:cs typeface="Arial"/>
              </a:rPr>
              <a:t>2.</a:t>
            </a:r>
            <a:r>
              <a:rPr spc="-95" dirty="0">
                <a:latin typeface="Arial"/>
                <a:cs typeface="Arial"/>
              </a:rPr>
              <a:t> </a:t>
            </a:r>
            <a:r>
              <a:rPr lang="zh-CN" altLang="en-US" spc="-95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欧洲研究</a:t>
            </a:r>
            <a:r>
              <a:rPr dirty="0"/>
              <a:t>专业方向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71299" y="1126235"/>
            <a:ext cx="2819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/>
                <a:cs typeface="微软雅黑"/>
              </a:rPr>
              <a:t>欧洲及全球未来发展热点</a:t>
            </a:r>
            <a:endParaRPr sz="2000">
              <a:latin typeface="微软雅黑"/>
              <a:cs typeface="微软雅黑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2749" y="3488739"/>
            <a:ext cx="4597400" cy="1600835"/>
          </a:xfrm>
          <a:custGeom>
            <a:avLst/>
            <a:gdLst/>
            <a:ahLst/>
            <a:cxnLst/>
            <a:rect l="l" t="t" r="r" b="b"/>
            <a:pathLst>
              <a:path w="4597400" h="1600835">
                <a:moveTo>
                  <a:pt x="0" y="0"/>
                </a:moveTo>
                <a:lnTo>
                  <a:pt x="4596834" y="0"/>
                </a:lnTo>
                <a:lnTo>
                  <a:pt x="4596834" y="1600438"/>
                </a:lnTo>
                <a:lnTo>
                  <a:pt x="0" y="160043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2749" y="3482085"/>
            <a:ext cx="4597400" cy="155511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70840">
              <a:lnSpc>
                <a:spcPct val="100000"/>
              </a:lnSpc>
              <a:spcBef>
                <a:spcPts val="1110"/>
              </a:spcBef>
            </a:pPr>
            <a:r>
              <a:rPr sz="2000" b="1" dirty="0">
                <a:latin typeface="微软雅黑"/>
                <a:cs typeface="微软雅黑"/>
              </a:rPr>
              <a:t>能源与气候</a:t>
            </a:r>
            <a:endParaRPr sz="2000">
              <a:latin typeface="微软雅黑"/>
              <a:cs typeface="微软雅黑"/>
            </a:endParaRPr>
          </a:p>
          <a:p>
            <a:pPr marL="361315">
              <a:lnSpc>
                <a:spcPct val="100000"/>
              </a:lnSpc>
              <a:spcBef>
                <a:spcPts val="805"/>
              </a:spcBef>
            </a:pPr>
            <a:r>
              <a:rPr sz="1600" dirty="0">
                <a:latin typeface="微软雅黑"/>
                <a:cs typeface="微软雅黑"/>
              </a:rPr>
              <a:t>理论知识与实用知识</a:t>
            </a:r>
            <a:endParaRPr sz="1600">
              <a:latin typeface="微软雅黑"/>
              <a:cs typeface="微软雅黑"/>
            </a:endParaRPr>
          </a:p>
          <a:p>
            <a:pPr marL="631190" indent="-269875">
              <a:lnSpc>
                <a:spcPct val="100000"/>
              </a:lnSpc>
              <a:spcBef>
                <a:spcPts val="75"/>
              </a:spcBef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能源经济与政策</a:t>
            </a:r>
            <a:r>
              <a:rPr sz="1600" spc="-35" dirty="0">
                <a:latin typeface="微软雅黑"/>
                <a:cs typeface="微软雅黑"/>
              </a:rPr>
              <a:t> </a:t>
            </a:r>
            <a:r>
              <a:rPr sz="1600" dirty="0">
                <a:latin typeface="微软雅黑"/>
                <a:cs typeface="微软雅黑"/>
              </a:rPr>
              <a:t>(聚焦：可持续能源的过渡)</a:t>
            </a:r>
            <a:endParaRPr sz="1600">
              <a:latin typeface="微软雅黑"/>
              <a:cs typeface="微软雅黑"/>
            </a:endParaRPr>
          </a:p>
          <a:p>
            <a:pPr marL="631190" indent="-269875">
              <a:lnSpc>
                <a:spcPct val="100000"/>
              </a:lnSpc>
              <a:spcBef>
                <a:spcPts val="70"/>
              </a:spcBef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电动交通与运输</a:t>
            </a:r>
            <a:endParaRPr sz="1600">
              <a:latin typeface="微软雅黑"/>
              <a:cs typeface="微软雅黑"/>
            </a:endParaRPr>
          </a:p>
          <a:p>
            <a:pPr marL="631190" indent="-269875">
              <a:lnSpc>
                <a:spcPct val="100000"/>
              </a:lnSpc>
              <a:buFont typeface="Arial"/>
              <a:buChar char="•"/>
              <a:tabLst>
                <a:tab pos="630555" algn="l"/>
                <a:tab pos="631190" algn="l"/>
              </a:tabLst>
            </a:pPr>
            <a:r>
              <a:rPr sz="1600" dirty="0">
                <a:latin typeface="微软雅黑"/>
                <a:cs typeface="微软雅黑"/>
              </a:rPr>
              <a:t>气候变化经济与气候变化相关政策设计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0654" y="3292822"/>
            <a:ext cx="705599" cy="70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2749" y="1617044"/>
            <a:ext cx="4596833" cy="1825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3999" y="3292822"/>
            <a:ext cx="705599" cy="705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Master of Public Administration (MPA) </a:t>
            </a:r>
            <a:r>
              <a:rPr dirty="0"/>
              <a:t>| </a:t>
            </a:r>
            <a:r>
              <a:rPr spc="-5" dirty="0"/>
              <a:t>Master‘s Prep Course European Studies </a:t>
            </a:r>
            <a:r>
              <a:rPr dirty="0"/>
              <a:t>| </a:t>
            </a:r>
            <a:r>
              <a:rPr spc="-5" dirty="0"/>
              <a:t>China Office </a:t>
            </a:r>
            <a:r>
              <a:rPr dirty="0"/>
              <a:t>|</a:t>
            </a:r>
            <a:r>
              <a:rPr spc="100" dirty="0"/>
              <a:t> </a:t>
            </a:r>
            <a:r>
              <a:rPr spc="-5" dirty="0"/>
              <a:t>Intake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2115</Words>
  <Application>Microsoft Office PowerPoint</Application>
  <PresentationFormat>宽屏</PresentationFormat>
  <Paragraphs>277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Microsoft YaHei Light</vt:lpstr>
      <vt:lpstr>等线</vt:lpstr>
      <vt:lpstr>黑体</vt:lpstr>
      <vt:lpstr>楷体</vt:lpstr>
      <vt:lpstr>宋体</vt:lpstr>
      <vt:lpstr>微软雅黑</vt:lpstr>
      <vt:lpstr>微软雅黑</vt:lpstr>
      <vt:lpstr>微软雅黑 Light</vt:lpstr>
      <vt:lpstr>Arial</vt:lpstr>
      <vt:lpstr>Calibri</vt:lpstr>
      <vt:lpstr>Microsoft Sans Serif</vt:lpstr>
      <vt:lpstr>Segoe UI Symbol</vt:lpstr>
      <vt:lpstr>Symbol</vt:lpstr>
      <vt:lpstr>Times New Roman</vt:lpstr>
      <vt:lpstr>Wingdings</vt:lpstr>
      <vt:lpstr>Wingdings 3</vt:lpstr>
      <vt:lpstr>Office Theme</vt:lpstr>
      <vt:lpstr>PowerPoint 演示文稿</vt:lpstr>
      <vt:lpstr>PowerPoint 演示文稿</vt:lpstr>
      <vt:lpstr>德国亚琛工业大学</vt:lpstr>
      <vt:lpstr>世界顶尖理工类大学之一，被誉为“欧洲麻省理工”</vt:lpstr>
      <vt:lpstr>1. 亚琛工业大学</vt:lpstr>
      <vt:lpstr>2. 公共管理类硕士（MPA ES）</vt:lpstr>
      <vt:lpstr>2. 欧洲研究专业方向</vt:lpstr>
      <vt:lpstr>2. 欧洲研究专业方向</vt:lpstr>
      <vt:lpstr>2. 欧洲研究专业方向</vt:lpstr>
      <vt:lpstr>PowerPoint 演示文稿</vt:lpstr>
      <vt:lpstr>2. 公共管理类硕士课程部分师资展示</vt:lpstr>
      <vt:lpstr>2. 教学方法</vt:lpstr>
      <vt:lpstr>PowerPoint 演示文稿</vt:lpstr>
      <vt:lpstr>2. 职业发展前景</vt:lpstr>
      <vt:lpstr>2. 职业发展前景</vt:lpstr>
      <vt:lpstr>3. 欧洲研究硕士预备课程</vt:lpstr>
      <vt:lpstr>3. 欧洲研究硕士预备课程</vt:lpstr>
      <vt:lpstr>3. 欧洲研究硕士预备课程</vt:lpstr>
      <vt:lpstr>3. 欧洲研究硕士预备课程</vt:lpstr>
      <vt:lpstr>PowerPoint 演示文稿</vt:lpstr>
      <vt:lpstr>4. 重要信息</vt:lpstr>
      <vt:lpstr>亚琛工大公共管理类硕士 -- 费用清单</vt:lpstr>
      <vt:lpstr>亚琛工大联合培养项目报名要求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LIN</cp:lastModifiedBy>
  <cp:revision>81</cp:revision>
  <dcterms:created xsi:type="dcterms:W3CDTF">2022-09-08T04:03:22Z</dcterms:created>
  <dcterms:modified xsi:type="dcterms:W3CDTF">2025-08-21T02:49:23Z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2022-03-18T00:00:00Z</vt:filetime>
  </property>
  <property fmtid="{D5CDD505-2E9C-101B-9397-08002B2CF9AE}" pid="3" name="LastSaved">
    <vt:filetime>2022-09-08T00:00:00Z</vt:filetime>
  </property>
</Properties>
</file>