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3"/>
    <p:sldId id="289" r:id="rId4"/>
    <p:sldId id="259" r:id="rId5"/>
    <p:sldId id="346" r:id="rId6"/>
    <p:sldId id="347" r:id="rId7"/>
    <p:sldId id="290" r:id="rId8"/>
    <p:sldId id="329" r:id="rId9"/>
    <p:sldId id="292" r:id="rId10"/>
    <p:sldId id="340" r:id="rId11"/>
    <p:sldId id="333" r:id="rId12"/>
    <p:sldId id="334" r:id="rId13"/>
    <p:sldId id="335" r:id="rId14"/>
    <p:sldId id="337" r:id="rId15"/>
    <p:sldId id="338" r:id="rId16"/>
    <p:sldId id="339" r:id="rId17"/>
    <p:sldId id="266" r:id="rId18"/>
    <p:sldId id="288" r:id="rId19"/>
    <p:sldId id="348" r:id="rId20"/>
    <p:sldId id="297" r:id="rId22"/>
    <p:sldId id="264" r:id="rId23"/>
    <p:sldId id="331" r:id="rId24"/>
    <p:sldId id="295" r:id="rId25"/>
    <p:sldId id="276" r:id="rId26"/>
    <p:sldId id="332" r:id="rId27"/>
  </p:sldIdLst>
  <p:sldSz cx="12192000" cy="6858000"/>
  <p:notesSz cx="12192000" cy="6858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3D407D3C-A82E-449C-8028-C028A8FD2DDC}">
          <p14:sldIdLst>
            <p14:sldId id="256"/>
            <p14:sldId id="289"/>
            <p14:sldId id="259"/>
            <p14:sldId id="346"/>
            <p14:sldId id="347"/>
            <p14:sldId id="290"/>
            <p14:sldId id="329"/>
            <p14:sldId id="292"/>
            <p14:sldId id="340"/>
            <p14:sldId id="333"/>
            <p14:sldId id="334"/>
            <p14:sldId id="335"/>
            <p14:sldId id="337"/>
            <p14:sldId id="338"/>
            <p14:sldId id="339"/>
            <p14:sldId id="266"/>
            <p14:sldId id="288"/>
            <p14:sldId id="348"/>
            <p14:sldId id="297"/>
            <p14:sldId id="264"/>
            <p14:sldId id="331"/>
            <p14:sldId id="295"/>
            <p14:sldId id="276"/>
            <p14:sldId id="332"/>
          </p14:sldIdLst>
        </p14:section>
        <p14:section name="无标题节" id="{39C8C85C-BDA9-4DD2-B87E-E6D870669DC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916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1" d="100"/>
          <a:sy n="61" d="100"/>
        </p:scale>
        <p:origin x="788" y="56"/>
      </p:cViewPr>
      <p:guideLst>
        <p:guide orient="horz" pos="2916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91F21B-291A-44B4-A150-131DAFA068A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326A2B-2783-4B58-867A-8EC1D5599EA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26A2B-2783-4B58-867A-8EC1D5599E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549F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RWTH </a:t>
            </a:r>
            <a:r>
              <a:rPr spc="-5" dirty="0"/>
              <a:t>3+1+2 Program </a:t>
            </a:r>
            <a:r>
              <a:rPr dirty="0"/>
              <a:t>| RWTH </a:t>
            </a:r>
            <a:r>
              <a:rPr spc="-5" dirty="0"/>
              <a:t>International Academy </a:t>
            </a:r>
            <a:r>
              <a:rPr dirty="0"/>
              <a:t>|</a:t>
            </a:r>
            <a:r>
              <a:rPr spc="-30" dirty="0"/>
              <a:t> </a:t>
            </a:r>
            <a:r>
              <a:rPr spc="-5" dirty="0"/>
              <a:t>Intake</a:t>
            </a:r>
            <a:endParaRPr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549F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00549F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微软雅黑 Light" panose="020B0502040204020203" charset="-122"/>
                <a:cs typeface="微软雅黑 Light" panose="020B0502040204020203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549F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RWTH </a:t>
            </a:r>
            <a:r>
              <a:rPr spc="-5" dirty="0"/>
              <a:t>3+1+2 Program </a:t>
            </a:r>
            <a:r>
              <a:rPr dirty="0"/>
              <a:t>| RWTH </a:t>
            </a:r>
            <a:r>
              <a:rPr spc="-5" dirty="0"/>
              <a:t>International Academy </a:t>
            </a:r>
            <a:r>
              <a:rPr dirty="0"/>
              <a:t>|</a:t>
            </a:r>
            <a:r>
              <a:rPr spc="-30" dirty="0"/>
              <a:t> </a:t>
            </a:r>
            <a:r>
              <a:rPr spc="-5" dirty="0"/>
              <a:t>Intake</a:t>
            </a:r>
            <a:endParaRPr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549F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00549F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549F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RWTH </a:t>
            </a:r>
            <a:r>
              <a:rPr spc="-5" dirty="0"/>
              <a:t>3+1+2 Program </a:t>
            </a:r>
            <a:r>
              <a:rPr dirty="0"/>
              <a:t>| RWTH </a:t>
            </a:r>
            <a:r>
              <a:rPr spc="-5" dirty="0"/>
              <a:t>International Academy </a:t>
            </a:r>
            <a:r>
              <a:rPr dirty="0"/>
              <a:t>|</a:t>
            </a:r>
            <a:r>
              <a:rPr spc="-30" dirty="0"/>
              <a:t> </a:t>
            </a:r>
            <a:r>
              <a:rPr spc="-5" dirty="0"/>
              <a:t>Intake</a:t>
            </a:r>
            <a:endParaRPr spc="-5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549F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00549F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549F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RWTH </a:t>
            </a:r>
            <a:r>
              <a:rPr spc="-5" dirty="0"/>
              <a:t>3+1+2 Program </a:t>
            </a:r>
            <a:r>
              <a:rPr dirty="0"/>
              <a:t>| RWTH </a:t>
            </a:r>
            <a:r>
              <a:rPr spc="-5" dirty="0"/>
              <a:t>International Academy </a:t>
            </a:r>
            <a:r>
              <a:rPr dirty="0"/>
              <a:t>|</a:t>
            </a:r>
            <a:r>
              <a:rPr spc="-30" dirty="0"/>
              <a:t> </a:t>
            </a:r>
            <a:r>
              <a:rPr spc="-5" dirty="0"/>
              <a:t>Intake</a:t>
            </a:r>
            <a:endParaRPr spc="-5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549F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60363" y="6040437"/>
            <a:ext cx="11483975" cy="0"/>
          </a:xfrm>
          <a:custGeom>
            <a:avLst/>
            <a:gdLst/>
            <a:ahLst/>
            <a:cxnLst/>
            <a:rect l="l" t="t" r="r" b="b"/>
            <a:pathLst>
              <a:path w="11483975">
                <a:moveTo>
                  <a:pt x="0" y="0"/>
                </a:moveTo>
                <a:lnTo>
                  <a:pt x="11483975" y="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9597576" y="6151881"/>
            <a:ext cx="2327204" cy="5470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-1" y="1916112"/>
            <a:ext cx="12192000" cy="4114165"/>
          </a:xfrm>
          <a:custGeom>
            <a:avLst/>
            <a:gdLst/>
            <a:ahLst/>
            <a:cxnLst/>
            <a:rect l="l" t="t" r="r" b="b"/>
            <a:pathLst>
              <a:path w="12192000" h="4114165">
                <a:moveTo>
                  <a:pt x="0" y="0"/>
                </a:moveTo>
                <a:lnTo>
                  <a:pt x="12192001" y="0"/>
                </a:lnTo>
                <a:lnTo>
                  <a:pt x="12192001" y="4113673"/>
                </a:lnTo>
                <a:lnTo>
                  <a:pt x="0" y="4113673"/>
                </a:lnTo>
                <a:lnTo>
                  <a:pt x="0" y="0"/>
                </a:lnTo>
                <a:close/>
              </a:path>
            </a:pathLst>
          </a:custGeom>
          <a:solidFill>
            <a:srgbClr val="D2E3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549F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RWTH </a:t>
            </a:r>
            <a:r>
              <a:rPr spc="-5" dirty="0"/>
              <a:t>3+1+2 Program </a:t>
            </a:r>
            <a:r>
              <a:rPr dirty="0"/>
              <a:t>| RWTH </a:t>
            </a:r>
            <a:r>
              <a:rPr spc="-5" dirty="0"/>
              <a:t>International Academy </a:t>
            </a:r>
            <a:r>
              <a:rPr dirty="0"/>
              <a:t>|</a:t>
            </a:r>
            <a:r>
              <a:rPr spc="-30" dirty="0"/>
              <a:t> </a:t>
            </a:r>
            <a:r>
              <a:rPr spc="-5" dirty="0"/>
              <a:t>Intake</a:t>
            </a:r>
            <a:endParaRPr spc="-5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0549F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B4755-45A1-4ED5-8811-2D79A3E3689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D05D4-A241-4E0B-9D54-FC406C969A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_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73038" y="1684800"/>
            <a:ext cx="11484000" cy="31932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de-DE" dirty="0"/>
              <a:t>Textmasterformat bearbeiten</a:t>
            </a:r>
            <a:endParaRPr lang="de-DE" dirty="0"/>
          </a:p>
          <a:p>
            <a:pPr lvl="1"/>
            <a:r>
              <a:rPr lang="de-DE" dirty="0"/>
              <a:t>Zweite Ebene</a:t>
            </a:r>
            <a:endParaRPr lang="de-DE" dirty="0"/>
          </a:p>
          <a:p>
            <a:pPr lvl="2"/>
            <a:r>
              <a:rPr lang="de-DE" dirty="0"/>
              <a:t>Dritte Ebene</a:t>
            </a:r>
            <a:endParaRPr lang="de-DE" dirty="0"/>
          </a:p>
          <a:p>
            <a:pPr lvl="3"/>
            <a:r>
              <a:rPr lang="de-DE" dirty="0"/>
              <a:t>Vierte Ebene</a:t>
            </a:r>
            <a:endParaRPr lang="de-DE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4000" y="201600"/>
            <a:ext cx="11484000" cy="543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4000" y="1152000"/>
            <a:ext cx="11484000" cy="252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 i="0"/>
            </a:lvl1pPr>
            <a:lvl2pPr marL="215900" indent="179705">
              <a:buClr>
                <a:schemeClr val="tx2"/>
              </a:buClr>
              <a:defRPr sz="1800"/>
            </a:lvl2pPr>
            <a:lvl3pPr marL="431800" indent="179705">
              <a:buClr>
                <a:schemeClr val="tx2"/>
              </a:buClr>
              <a:buFont typeface="Symbol" panose="05050102010706020507" pitchFamily="18" charset="2"/>
              <a:buChar char="-"/>
              <a:defRPr sz="1600"/>
            </a:lvl3pPr>
            <a:lvl4pPr marL="647700" indent="179705"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4pPr>
            <a:lvl5pPr marL="864235" indent="179705">
              <a:buClr>
                <a:schemeClr val="tx2"/>
              </a:buClr>
              <a:buFont typeface="Arial" panose="020B0604020202020204" pitchFamily="34" charset="0"/>
              <a:buChar char="-"/>
              <a:defRPr sz="1600"/>
            </a:lvl5pPr>
          </a:lstStyle>
          <a:p>
            <a:pPr lvl="0"/>
            <a:r>
              <a:rPr lang="de-DE" dirty="0"/>
              <a:t>Textmasterformat bearbeiten</a:t>
            </a:r>
            <a:endParaRPr lang="de-DE" dirty="0"/>
          </a:p>
        </p:txBody>
      </p:sp>
      <p:sp>
        <p:nvSpPr>
          <p:cNvPr id="8" name="文本框 7"/>
          <p:cNvSpPr txBox="1"/>
          <p:nvPr userDrawn="1"/>
        </p:nvSpPr>
        <p:spPr>
          <a:xfrm>
            <a:off x="6350696" y="60250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_1/3 Far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12192000" cy="2312988"/>
          </a:xfrm>
          <a:prstGeom prst="rect">
            <a:avLst/>
          </a:prstGeom>
          <a:solidFill>
            <a:srgbClr val="005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0" rIns="28800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85200" y="2487600"/>
            <a:ext cx="11484000" cy="540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84000" y="2980800"/>
            <a:ext cx="11484000" cy="165576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414906" y="6042813"/>
            <a:ext cx="3560038" cy="813600"/>
          </a:xfrm>
          <a:prstGeom prst="rect">
            <a:avLst/>
          </a:prstGeom>
        </p:spPr>
      </p:pic>
      <p:cxnSp>
        <p:nvCxnSpPr>
          <p:cNvPr id="9" name="Gerader Verbinder 4"/>
          <p:cNvCxnSpPr/>
          <p:nvPr userDrawn="1"/>
        </p:nvCxnSpPr>
        <p:spPr>
          <a:xfrm>
            <a:off x="360363" y="6040438"/>
            <a:ext cx="114839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/>
          <p:cNvSpPr txBox="1"/>
          <p:nvPr userDrawn="1"/>
        </p:nvSpPr>
        <p:spPr>
          <a:xfrm>
            <a:off x="954757" y="6227763"/>
            <a:ext cx="7002462" cy="63023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de-DE" altLang="de-DE" sz="900" baseline="0" dirty="0">
                <a:solidFill>
                  <a:schemeClr val="tx1"/>
                </a:solidFill>
              </a:rPr>
              <a:t>RWTH Aachen University | International Academy </a:t>
            </a:r>
            <a:endParaRPr lang="de-DE" altLang="de-DE" sz="900" dirty="0">
              <a:solidFill>
                <a:schemeClr val="tx1"/>
              </a:solidFill>
            </a:endParaRPr>
          </a:p>
        </p:txBody>
      </p:sp>
      <p:sp>
        <p:nvSpPr>
          <p:cNvPr id="11" name="Textfeld 13"/>
          <p:cNvSpPr txBox="1">
            <a:spLocks noChangeArrowheads="1"/>
          </p:cNvSpPr>
          <p:nvPr userDrawn="1"/>
        </p:nvSpPr>
        <p:spPr bwMode="auto">
          <a:xfrm>
            <a:off x="360363" y="6227763"/>
            <a:ext cx="730250" cy="3952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098625E-664F-4FA4-A405-1CA5D786A485}" type="slidenum">
              <a:rPr lang="de-DE" altLang="de-DE" sz="900">
                <a:solidFill>
                  <a:schemeClr val="tx1"/>
                </a:solidFill>
              </a:rPr>
            </a:fld>
            <a:endParaRPr lang="de-DE" altLang="de-DE" sz="9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jpeg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60363" y="6040437"/>
            <a:ext cx="11483975" cy="0"/>
          </a:xfrm>
          <a:custGeom>
            <a:avLst/>
            <a:gdLst/>
            <a:ahLst/>
            <a:cxnLst/>
            <a:rect l="l" t="t" r="r" b="b"/>
            <a:pathLst>
              <a:path w="11483975">
                <a:moveTo>
                  <a:pt x="0" y="0"/>
                </a:moveTo>
                <a:lnTo>
                  <a:pt x="11483975" y="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9597576" y="6151881"/>
            <a:ext cx="2327204" cy="54704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42359" y="462788"/>
            <a:ext cx="10507281" cy="299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00549F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62738" y="1582420"/>
            <a:ext cx="5040630" cy="1845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微软雅黑 Light" panose="020B0502040204020203" charset="-122"/>
                <a:cs typeface="微软雅黑 Light" panose="020B0502040204020203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182687" y="6226715"/>
            <a:ext cx="3204210" cy="153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00549F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RWTH </a:t>
            </a:r>
            <a:r>
              <a:rPr spc="-5" dirty="0"/>
              <a:t>3+1+2 Program </a:t>
            </a:r>
            <a:r>
              <a:rPr dirty="0"/>
              <a:t>| RWTH </a:t>
            </a:r>
            <a:r>
              <a:rPr spc="-5" dirty="0"/>
              <a:t>International Academy </a:t>
            </a:r>
            <a:r>
              <a:rPr dirty="0"/>
              <a:t>|</a:t>
            </a:r>
            <a:r>
              <a:rPr spc="-30" dirty="0"/>
              <a:t> </a:t>
            </a:r>
            <a:r>
              <a:rPr spc="-5" dirty="0"/>
              <a:t>Intake</a:t>
            </a:r>
            <a:endParaRPr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34963" y="6226715"/>
            <a:ext cx="178434" cy="153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00549F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5.tiff"/><Relationship Id="rId3" Type="http://schemas.openxmlformats.org/officeDocument/2006/relationships/image" Target="../media/image34.png"/><Relationship Id="rId2" Type="http://schemas.openxmlformats.org/officeDocument/2006/relationships/image" Target="../media/image22.jpeg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image" Target="../media/image49.png"/><Relationship Id="rId7" Type="http://schemas.openxmlformats.org/officeDocument/2006/relationships/image" Target="../media/image48.png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51.png"/><Relationship Id="rId1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.xml"/><Relationship Id="rId1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6.jpeg"/><Relationship Id="rId1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4.jpeg"/><Relationship Id="rId1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52551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481448" y="6208853"/>
            <a:ext cx="3393680" cy="4981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04800" y="4841399"/>
            <a:ext cx="6486702" cy="1051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830"/>
              </a:lnSpc>
              <a:spcBef>
                <a:spcPts val="100"/>
              </a:spcBef>
            </a:pPr>
            <a:r>
              <a:rPr sz="3200" b="1" dirty="0">
                <a:solidFill>
                  <a:srgbClr val="00549F"/>
                </a:solidFill>
                <a:latin typeface="微软雅黑" panose="020B0503020204020204" charset="-122"/>
                <a:cs typeface="微软雅黑" panose="020B0503020204020204" charset="-122"/>
              </a:rPr>
              <a:t>德国亚琛工业大学</a:t>
            </a:r>
            <a:endParaRPr sz="3200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ts val="3710"/>
              </a:lnSpc>
              <a:spcBef>
                <a:spcPts val="600"/>
              </a:spcBef>
            </a:pPr>
            <a:r>
              <a:rPr lang="zh-CN" altLang="en-US" sz="2800" b="1" spc="-10" dirty="0" smtClean="0">
                <a:solidFill>
                  <a:srgbClr val="F6A8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联合培养</a:t>
            </a:r>
            <a:r>
              <a:rPr sz="2800" b="1" dirty="0" smtClean="0">
                <a:solidFill>
                  <a:srgbClr val="F6A800"/>
                </a:solidFill>
                <a:latin typeface="微软雅黑" panose="020B0503020204020204" charset="-122"/>
                <a:cs typeface="微软雅黑" panose="020B0503020204020204" charset="-122"/>
              </a:rPr>
              <a:t>项目</a:t>
            </a:r>
            <a:endParaRPr sz="2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z="2400" b="0" dirty="0">
                <a:latin typeface="微软雅黑" panose="020B0503020204020204" charset="-122"/>
                <a:ea typeface="微软雅黑" panose="020B0503020204020204" charset="-122"/>
              </a:rPr>
              <a:t>工程类硕士</a:t>
            </a:r>
            <a:endParaRPr kumimoji="1" lang="zh-CN" altLang="en-US" sz="2400" b="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4001" y="986011"/>
            <a:ext cx="674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机械工程计算机辅助设计与制造</a:t>
            </a:r>
            <a:r>
              <a:rPr kumimoji="1" lang="en-US" altLang="zh-CN" sz="2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(CAME</a:t>
            </a:r>
            <a:r>
              <a:rPr kumimoji="1" lang="en-US" altLang="zh-CN" sz="2000" b="1" dirty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)</a:t>
            </a:r>
            <a:endParaRPr kumimoji="1" lang="en-US" altLang="zh-CN" dirty="0">
              <a:solidFill>
                <a:srgbClr val="00549F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7496" y="2691438"/>
            <a:ext cx="3024982" cy="419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i="1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机械工程学院通用力学研究所</a:t>
            </a:r>
            <a:endParaRPr lang="en-US" altLang="zh-CN" sz="1600" i="1" dirty="0"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</p:txBody>
      </p:sp>
      <p:sp>
        <p:nvSpPr>
          <p:cNvPr id="8" name="文本框 1"/>
          <p:cNvSpPr txBox="1"/>
          <p:nvPr/>
        </p:nvSpPr>
        <p:spPr>
          <a:xfrm>
            <a:off x="3820368" y="1481267"/>
            <a:ext cx="8047631" cy="2420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de-DE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针对未来学科交叉的高度融合，结合电动汽车和智能制造的发展趋势，</a:t>
            </a:r>
            <a:r>
              <a:rPr lang="zh-CN" altLang="en-US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培养</a:t>
            </a:r>
            <a:r>
              <a:rPr lang="zh-CN" altLang="de-DE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行业新型仿真工程师和专业研究人才。</a:t>
            </a:r>
            <a:endParaRPr lang="en-US" altLang="zh-CN" sz="1600" dirty="0"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b="1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机械设计</a:t>
            </a:r>
            <a:r>
              <a:rPr lang="en-US" altLang="zh-CN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——</a:t>
            </a:r>
            <a:r>
              <a:rPr lang="zh-CN" altLang="en-US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开发和应用创新</a:t>
            </a:r>
            <a:r>
              <a:rPr lang="zh-CN" altLang="de-DE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产品设计理论，计算方法和人工智能</a:t>
            </a:r>
            <a:r>
              <a:rPr lang="zh-CN" altLang="en-US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，</a:t>
            </a:r>
            <a:r>
              <a:rPr lang="zh-CN" altLang="de-DE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高效的</a:t>
            </a:r>
            <a:r>
              <a:rPr lang="zh-CN" altLang="en-US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实现</a:t>
            </a:r>
            <a:r>
              <a:rPr lang="zh-CN" altLang="de-DE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未来更复杂的</a:t>
            </a:r>
            <a:r>
              <a:rPr lang="zh-CN" altLang="en-US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机械结构和系统的构造及设计。</a:t>
            </a:r>
            <a:endParaRPr lang="zh-CN" altLang="en-US" sz="1600" dirty="0"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b="1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机械制造</a:t>
            </a:r>
            <a:r>
              <a:rPr lang="en-US" altLang="zh-CN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——</a:t>
            </a:r>
            <a:r>
              <a:rPr lang="zh-CN" altLang="de-DE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结合</a:t>
            </a:r>
            <a:r>
              <a:rPr lang="zh-CN" altLang="en-US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现代工业先进生产制造技术</a:t>
            </a:r>
            <a:r>
              <a:rPr lang="zh-CN" altLang="de-DE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发展</a:t>
            </a:r>
            <a:r>
              <a:rPr lang="zh-CN" altLang="en-US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和</a:t>
            </a:r>
            <a:r>
              <a:rPr lang="zh-CN" altLang="de-DE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虚拟现实</a:t>
            </a:r>
            <a:r>
              <a:rPr lang="zh-CN" altLang="en-US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系统</a:t>
            </a:r>
            <a:r>
              <a:rPr lang="zh-CN" altLang="de-DE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的应用</a:t>
            </a:r>
            <a:r>
              <a:rPr lang="zh-CN" altLang="en-US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，</a:t>
            </a:r>
            <a:r>
              <a:rPr lang="zh-CN" altLang="de-DE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实施工业</a:t>
            </a:r>
            <a:r>
              <a:rPr lang="de-DE" altLang="zh-CN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4.0</a:t>
            </a:r>
            <a:r>
              <a:rPr lang="zh-CN" altLang="de-DE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变革下</a:t>
            </a:r>
            <a:r>
              <a:rPr lang="zh-CN" altLang="en-US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制造技术</a:t>
            </a:r>
            <a:r>
              <a:rPr lang="zh-CN" altLang="de-DE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的智能化</a:t>
            </a:r>
            <a:r>
              <a:rPr lang="zh-CN" altLang="en-US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、生产系统和工业管理</a:t>
            </a:r>
            <a:r>
              <a:rPr lang="zh-CN" altLang="de-DE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的数字化</a:t>
            </a:r>
            <a:r>
              <a:rPr lang="zh-CN" altLang="en-US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。</a:t>
            </a:r>
            <a:endParaRPr lang="zh-CN" altLang="en-US" sz="1600" dirty="0"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</p:txBody>
      </p:sp>
      <p:pic>
        <p:nvPicPr>
          <p:cNvPr id="10" name="Picture 9" descr="Text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67" y="2177227"/>
            <a:ext cx="2818690" cy="687428"/>
          </a:xfrm>
          <a:prstGeom prst="rect">
            <a:avLst/>
          </a:prstGeom>
        </p:spPr>
      </p:pic>
      <p:sp>
        <p:nvSpPr>
          <p:cNvPr id="4" name="Textfeld 6"/>
          <p:cNvSpPr txBox="1"/>
          <p:nvPr/>
        </p:nvSpPr>
        <p:spPr>
          <a:xfrm>
            <a:off x="340367" y="4169972"/>
            <a:ext cx="3496367" cy="1257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marL="285750" indent="-285750">
              <a:lnSpc>
                <a:spcPct val="12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Wingdings 3" panose="05040102010807070707" pitchFamily="18" charset="2"/>
              <a:buChar char="u"/>
            </a:pPr>
            <a:r>
              <a:rPr lang="zh-CN" altLang="de-DE" sz="1200" i="1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创新医疗器械，电动汽车和航空航天飞行器</a:t>
            </a:r>
            <a:r>
              <a:rPr lang="zh-CN" altLang="en-US" sz="1200" i="1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的设计、应用和优化</a:t>
            </a:r>
            <a:endParaRPr lang="en-US" altLang="zh-CN" sz="1200" i="1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lnSpc>
                <a:spcPct val="12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Wingdings 3" panose="05040102010807070707" pitchFamily="18" charset="2"/>
              <a:buChar char="u"/>
            </a:pPr>
            <a:r>
              <a:rPr lang="zh-CN" altLang="de-DE" sz="1200" i="1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大型计算仿真软件的开发工程师和行业仿真专家</a:t>
            </a:r>
            <a:endParaRPr lang="de-DE" altLang="zh-CN" sz="1200" i="1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lnSpc>
                <a:spcPct val="12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Wingdings 3" panose="05040102010807070707" pitchFamily="18" charset="2"/>
              <a:buChar char="u"/>
            </a:pPr>
            <a:r>
              <a:rPr lang="zh-CN" altLang="en-US" sz="1200" i="1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职业发展方向：研究机构</a:t>
            </a:r>
            <a:r>
              <a:rPr lang="zh-CN" altLang="de-DE" sz="1200" i="1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高级研究人才</a:t>
            </a:r>
            <a:r>
              <a:rPr lang="zh-CN" altLang="en-US" sz="1200" i="1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、企业的技术顾问、</a:t>
            </a:r>
            <a:r>
              <a:rPr lang="zh-CN" altLang="de-DE" sz="1200" i="1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仿真设计平台专家</a:t>
            </a:r>
            <a:endParaRPr lang="en-US" altLang="zh-CN" sz="1200" i="1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pic>
        <p:nvPicPr>
          <p:cNvPr id="9" name="Picture 2" descr="Person walking with a rolla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9" t="4824" r="16417" b="11301"/>
          <a:stretch>
            <a:fillRect/>
          </a:stretch>
        </p:blipFill>
        <p:spPr bwMode="auto">
          <a:xfrm>
            <a:off x="3893270" y="4155418"/>
            <a:ext cx="3421929" cy="171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"/>
          <p:cNvPicPr>
            <a:picLocks noChangeAspect="1"/>
          </p:cNvPicPr>
          <p:nvPr/>
        </p:nvPicPr>
        <p:blipFill rotWithShape="1">
          <a:blip r:embed="rId3" cstate="print"/>
          <a:srcRect r="25582"/>
          <a:stretch>
            <a:fillRect/>
          </a:stretch>
        </p:blipFill>
        <p:spPr bwMode="auto">
          <a:xfrm>
            <a:off x="7371735" y="4145992"/>
            <a:ext cx="4496264" cy="1715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z="2400" b="0" dirty="0">
                <a:latin typeface="微软雅黑" panose="020B0503020204020204" charset="-122"/>
                <a:ea typeface="微软雅黑" panose="020B0503020204020204" charset="-122"/>
              </a:rPr>
              <a:t>工程类硕士</a:t>
            </a:r>
            <a:endParaRPr kumimoji="1" lang="zh-CN" altLang="en-US" sz="2400" b="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4001" y="986011"/>
            <a:ext cx="674485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智能制造工程</a:t>
            </a:r>
            <a:r>
              <a:rPr kumimoji="1" lang="en-US" altLang="zh-CN" sz="2000" b="1" dirty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(SPE)</a:t>
            </a:r>
            <a:endParaRPr kumimoji="1" lang="en-US" altLang="zh-CN" sz="2000" b="1" dirty="0">
              <a:solidFill>
                <a:srgbClr val="00549F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  <a:p>
            <a:endParaRPr kumimoji="1" lang="en-US" altLang="zh-CN" dirty="0">
              <a:solidFill>
                <a:srgbClr val="00549F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31507" y="2691438"/>
            <a:ext cx="3241250" cy="419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i="1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机械工程学院生产制造技术实验室</a:t>
            </a:r>
            <a:endParaRPr lang="zh-CN" altLang="en-US" sz="1600" i="1" dirty="0"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</p:txBody>
      </p:sp>
      <p:sp>
        <p:nvSpPr>
          <p:cNvPr id="8" name="文本框 1"/>
          <p:cNvSpPr txBox="1"/>
          <p:nvPr/>
        </p:nvSpPr>
        <p:spPr>
          <a:xfrm>
            <a:off x="3820368" y="1481267"/>
            <a:ext cx="8047631" cy="2574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面向未来的智能制造，学习物联网与先进制造工程的开发、设计和管理；涵盖当今欧洲及全球工业相关重大课题。</a:t>
            </a:r>
            <a:endParaRPr lang="en-US" altLang="zh-CN" sz="1600" dirty="0"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b="1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智能工厂</a:t>
            </a:r>
            <a:r>
              <a:rPr lang="en-US" altLang="zh-CN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——</a:t>
            </a:r>
            <a:r>
              <a:rPr lang="zh-CN" altLang="en-US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所有厂房、产品及生产流程互联的自组织工厂</a:t>
            </a:r>
            <a:endParaRPr lang="zh-CN" altLang="en-US" sz="1600" dirty="0"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b="1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增材制造</a:t>
            </a:r>
            <a:r>
              <a:rPr lang="en-US" altLang="zh-CN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——</a:t>
            </a:r>
            <a:r>
              <a:rPr lang="zh-CN" altLang="en-US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最新技术和材料的制造。</a:t>
            </a:r>
            <a:endParaRPr lang="zh-CN" altLang="en-US" sz="1600" dirty="0"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b="1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电动交通工具生产</a:t>
            </a:r>
            <a:r>
              <a:rPr lang="en-US" altLang="zh-CN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——</a:t>
            </a:r>
            <a:r>
              <a:rPr lang="zh-CN" altLang="en-US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交通工具全球趋势。</a:t>
            </a:r>
            <a:endParaRPr lang="zh-CN" altLang="en-US" sz="1600" dirty="0"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zh-CN" altLang="en-US" sz="1600" dirty="0"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</p:txBody>
      </p:sp>
      <p:pic>
        <p:nvPicPr>
          <p:cNvPr id="10" name="Picture 9" descr="Text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67" y="2177227"/>
            <a:ext cx="2818690" cy="687428"/>
          </a:xfrm>
          <a:prstGeom prst="rect">
            <a:avLst/>
          </a:prstGeom>
        </p:spPr>
      </p:pic>
      <p:sp>
        <p:nvSpPr>
          <p:cNvPr id="4" name="Textfeld 6"/>
          <p:cNvSpPr txBox="1"/>
          <p:nvPr/>
        </p:nvSpPr>
        <p:spPr>
          <a:xfrm>
            <a:off x="324001" y="4204943"/>
            <a:ext cx="3974622" cy="1257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marL="285750" indent="-285750">
              <a:lnSpc>
                <a:spcPct val="12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Wingdings 3" panose="05040102010807070707" pitchFamily="18" charset="2"/>
              <a:buChar char="u"/>
            </a:pPr>
            <a:r>
              <a:rPr lang="zh-CN" altLang="en-US" sz="1200" i="1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开发灵活、数字化、互联的先进制造系统</a:t>
            </a:r>
            <a:endParaRPr lang="zh-CN" altLang="en-US" sz="1200" i="1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lnSpc>
                <a:spcPct val="12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Wingdings 3" panose="05040102010807070707" pitchFamily="18" charset="2"/>
              <a:buChar char="u"/>
            </a:pPr>
            <a:r>
              <a:rPr lang="zh-CN" altLang="en-US" sz="1200" i="1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生产流程的设计、指导和优化</a:t>
            </a:r>
            <a:endParaRPr lang="zh-CN" altLang="en-US" sz="1200" i="1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lnSpc>
                <a:spcPct val="12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Wingdings 3" panose="05040102010807070707" pitchFamily="18" charset="2"/>
              <a:buChar char="u"/>
            </a:pPr>
            <a:r>
              <a:rPr lang="zh-CN" altLang="en-US" sz="1200" i="1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开发先进的加工制造技术</a:t>
            </a:r>
            <a:endParaRPr lang="zh-CN" altLang="en-US" sz="1200" i="1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lnSpc>
                <a:spcPct val="12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Wingdings 3" panose="05040102010807070707" pitchFamily="18" charset="2"/>
              <a:buChar char="u"/>
            </a:pPr>
            <a:r>
              <a:rPr lang="zh-CN" altLang="en-US" sz="1200" i="1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智能制造领域的解决方案提供者、决策者</a:t>
            </a:r>
            <a:endParaRPr lang="zh-CN" altLang="en-US" sz="1200" i="1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lnSpc>
                <a:spcPct val="12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Wingdings 3" panose="05040102010807070707" pitchFamily="18" charset="2"/>
              <a:buChar char="u"/>
            </a:pPr>
            <a:r>
              <a:rPr lang="zh-CN" altLang="en-US" sz="1200" i="1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电动交通领域跨学科生产管理专家</a:t>
            </a:r>
            <a:endParaRPr lang="zh-CN" altLang="en-US" sz="1200" i="1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lnSpc>
                <a:spcPct val="12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Wingdings 3" panose="05040102010807070707" pitchFamily="18" charset="2"/>
              <a:buChar char="u"/>
            </a:pPr>
            <a:endParaRPr lang="en-US" altLang="zh-CN" sz="1200" i="1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pic>
        <p:nvPicPr>
          <p:cNvPr id="6" name="Picture 5" descr="A picture containing diagram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96" y="1930648"/>
            <a:ext cx="3047972" cy="859685"/>
          </a:xfrm>
          <a:prstGeom prst="rect">
            <a:avLst/>
          </a:prstGeom>
        </p:spPr>
      </p:pic>
      <p:pic>
        <p:nvPicPr>
          <p:cNvPr id="7" name="Picture 11" descr="A white car driving down a road&#10;&#10;Description automatically generated with medium confidenc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3" t="13312" b="7443"/>
          <a:stretch>
            <a:fillRect/>
          </a:stretch>
        </p:blipFill>
        <p:spPr>
          <a:xfrm>
            <a:off x="3902697" y="3774690"/>
            <a:ext cx="2578382" cy="2097299"/>
          </a:xfrm>
          <a:prstGeom prst="rect">
            <a:avLst/>
          </a:prstGeom>
        </p:spPr>
      </p:pic>
      <p:pic>
        <p:nvPicPr>
          <p:cNvPr id="12" name="图片 11" descr="图片包含 游戏机, 桌子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8"/>
          <a:stretch>
            <a:fillRect/>
          </a:stretch>
        </p:blipFill>
        <p:spPr>
          <a:xfrm>
            <a:off x="6561056" y="3792157"/>
            <a:ext cx="2656989" cy="2083184"/>
          </a:xfrm>
          <a:prstGeom prst="rect">
            <a:avLst/>
          </a:prstGeom>
        </p:spPr>
      </p:pic>
      <p:pic>
        <p:nvPicPr>
          <p:cNvPr id="13" name="Picture 6" descr="A picture containing text, person, indoor, ceiling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616" y="3774690"/>
            <a:ext cx="2578383" cy="20972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z="2400" b="0" dirty="0">
                <a:latin typeface="微软雅黑" panose="020B0503020204020204" charset="-122"/>
                <a:ea typeface="微软雅黑" panose="020B0503020204020204" charset="-122"/>
              </a:rPr>
              <a:t>工程类硕士</a:t>
            </a:r>
            <a:endParaRPr kumimoji="1" lang="zh-CN" altLang="en-US" sz="2400" b="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4001" y="986011"/>
            <a:ext cx="674485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机器人与自动化系统工程</a:t>
            </a:r>
            <a:r>
              <a:rPr kumimoji="1" lang="en-US" altLang="zh-CN" sz="2000" b="1" dirty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(</a:t>
            </a:r>
            <a:r>
              <a:rPr kumimoji="1" lang="en-US" altLang="zh-CN" sz="2000" b="1" dirty="0" err="1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RoboSys</a:t>
            </a:r>
            <a:r>
              <a:rPr kumimoji="1" lang="en-US" altLang="zh-CN" sz="2000" b="1" dirty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)</a:t>
            </a:r>
            <a:endParaRPr kumimoji="1" lang="zh-CN" altLang="en-US" sz="2000" b="1" dirty="0">
              <a:solidFill>
                <a:srgbClr val="00549F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  <a:p>
            <a:endParaRPr kumimoji="1" lang="en-US" altLang="zh-CN" dirty="0">
              <a:solidFill>
                <a:srgbClr val="00549F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4743" y="2667956"/>
            <a:ext cx="3674883" cy="419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i="1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机械工程学院机械设计与机器人研究所 </a:t>
            </a:r>
            <a:endParaRPr lang="zh-CN" altLang="en-US" sz="1600" i="1" dirty="0"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</p:txBody>
      </p:sp>
      <p:sp>
        <p:nvSpPr>
          <p:cNvPr id="8" name="文本框 1"/>
          <p:cNvSpPr txBox="1"/>
          <p:nvPr/>
        </p:nvSpPr>
        <p:spPr>
          <a:xfrm>
            <a:off x="4383464" y="1481267"/>
            <a:ext cx="7484535" cy="2497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聚焦工业机器人的优化应用，以及下一代机器人系统的开发和构建。开发创新、智能机器人解决方案和系统，以应对当今最紧迫的全球挑战：工业生产力、能源效率、环境责任和移动服务等。</a:t>
            </a:r>
            <a:endParaRPr lang="en-US" altLang="zh-CN" sz="1600" dirty="0"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b="1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工业方向</a:t>
            </a:r>
            <a:r>
              <a:rPr lang="en-US" altLang="zh-CN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——12</a:t>
            </a:r>
            <a:r>
              <a:rPr lang="zh-CN" altLang="en-US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周企业实习，提前进入工业实践。</a:t>
            </a:r>
            <a:endParaRPr lang="en-US" altLang="zh-CN" sz="1600" dirty="0"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b="1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学术方向</a:t>
            </a:r>
            <a:r>
              <a:rPr lang="en-US" altLang="zh-CN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——</a:t>
            </a:r>
            <a:r>
              <a:rPr lang="zh-CN" altLang="en-US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完成自选课题的研究和论文。</a:t>
            </a:r>
            <a:endParaRPr lang="zh-CN" altLang="en-US" sz="1600" dirty="0"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zh-CN" altLang="en-US" sz="1600" dirty="0"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</p:txBody>
      </p:sp>
      <p:sp>
        <p:nvSpPr>
          <p:cNvPr id="4" name="Textfeld 6"/>
          <p:cNvSpPr txBox="1"/>
          <p:nvPr/>
        </p:nvSpPr>
        <p:spPr>
          <a:xfrm>
            <a:off x="234743" y="4151082"/>
            <a:ext cx="4606218" cy="1257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marL="285750" indent="-285750">
              <a:lnSpc>
                <a:spcPct val="12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Wingdings 3" panose="05040102010807070707" pitchFamily="18" charset="2"/>
              <a:buChar char="u"/>
            </a:pPr>
            <a:r>
              <a:rPr lang="zh-CN" altLang="en-US" sz="1200" i="1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不同自主级别机器人系统的开发、架构和编程</a:t>
            </a:r>
            <a:endParaRPr lang="zh-CN" altLang="en-US" sz="1200" i="1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lnSpc>
                <a:spcPct val="12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Wingdings 3" panose="05040102010807070707" pitchFamily="18" charset="2"/>
              <a:buChar char="u"/>
            </a:pPr>
            <a:r>
              <a:rPr lang="zh-CN" altLang="en-US" sz="1200" i="1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工业机器人设计</a:t>
            </a:r>
            <a:endParaRPr lang="zh-CN" altLang="en-US" sz="1200" i="1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lnSpc>
                <a:spcPct val="12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Wingdings 3" panose="05040102010807070707" pitchFamily="18" charset="2"/>
              <a:buChar char="u"/>
            </a:pPr>
            <a:r>
              <a:rPr lang="zh-CN" altLang="en-US" sz="1200" i="1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不同领域机器人的优化</a:t>
            </a:r>
            <a:endParaRPr lang="zh-CN" altLang="en-US" sz="1200" i="1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lnSpc>
                <a:spcPct val="12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Wingdings 3" panose="05040102010807070707" pitchFamily="18" charset="2"/>
              <a:buChar char="u"/>
            </a:pPr>
            <a:r>
              <a:rPr lang="zh-CN" altLang="en-US" sz="1200" i="1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嵌入式生产系统或智能仓库的机器人系统开发</a:t>
            </a:r>
            <a:endParaRPr lang="zh-CN" altLang="en-US" sz="1200" i="1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lnSpc>
                <a:spcPct val="12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Wingdings 3" panose="05040102010807070707" pitchFamily="18" charset="2"/>
              <a:buChar char="u"/>
            </a:pPr>
            <a:endParaRPr lang="en-US" altLang="zh-CN" sz="1200" i="1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pic>
        <p:nvPicPr>
          <p:cNvPr id="6" name="Picture 9" descr="Text, logo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46" y="1938062"/>
            <a:ext cx="3098478" cy="973807"/>
          </a:xfrm>
          <a:prstGeom prst="rect">
            <a:avLst/>
          </a:prstGeom>
        </p:spPr>
      </p:pic>
      <p:pic>
        <p:nvPicPr>
          <p:cNvPr id="7" name="Grafik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463" y="3713136"/>
            <a:ext cx="4798243" cy="214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4" descr="图片包含 室内, 建筑, 窗户, 桌子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7" r="36736"/>
          <a:stretch>
            <a:fillRect/>
          </a:stretch>
        </p:blipFill>
        <p:spPr>
          <a:xfrm>
            <a:off x="9263277" y="3713136"/>
            <a:ext cx="2604722" cy="2145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z="2400" b="0" dirty="0">
                <a:latin typeface="微软雅黑" panose="020B0503020204020204" charset="-122"/>
                <a:ea typeface="微软雅黑" panose="020B0503020204020204" charset="-122"/>
              </a:rPr>
              <a:t>工程类硕士</a:t>
            </a:r>
            <a:endParaRPr kumimoji="1" lang="zh-CN" altLang="en-US" sz="2400" b="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4001" y="986011"/>
            <a:ext cx="674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韧性土木工程（</a:t>
            </a:r>
            <a:r>
              <a:rPr kumimoji="1" lang="en-US" altLang="zh-CN" sz="2000" b="1" dirty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RCE</a:t>
            </a:r>
            <a:r>
              <a:rPr kumimoji="1" lang="zh-CN" altLang="en-US" sz="2000" b="1" dirty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）</a:t>
            </a:r>
            <a:endParaRPr kumimoji="1" lang="zh-CN" altLang="en-US" sz="2000" b="1" dirty="0">
              <a:solidFill>
                <a:srgbClr val="00549F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4001" y="2895426"/>
            <a:ext cx="378232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sz="1600" i="1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土木工程学院结构分析与动力学研究所</a:t>
            </a:r>
            <a:endParaRPr lang="en-US" altLang="zh-CN" sz="1600" i="1" dirty="0"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>
              <a:spcAft>
                <a:spcPts val="600"/>
              </a:spcAft>
            </a:pPr>
            <a:r>
              <a:rPr lang="zh-CN" altLang="en-US" sz="1600" i="1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土木工程学院风力与地震工程研究所</a:t>
            </a:r>
            <a:endParaRPr lang="zh-CN" altLang="en-US" sz="1600" i="1" dirty="0"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</p:txBody>
      </p:sp>
      <p:sp>
        <p:nvSpPr>
          <p:cNvPr id="8" name="文本框 1"/>
          <p:cNvSpPr txBox="1"/>
          <p:nvPr/>
        </p:nvSpPr>
        <p:spPr>
          <a:xfrm>
            <a:off x="4343408" y="1120943"/>
            <a:ext cx="7484535" cy="2050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结合土木工程与建筑设计，聚焦于大型基础设施的韧性设计、选材和施工的可持续方法、数字化规划设计，致力于应对</a:t>
            </a:r>
            <a:r>
              <a:rPr lang="en-US" altLang="zh-CN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21</a:t>
            </a:r>
            <a:r>
              <a:rPr lang="zh-CN" altLang="en-US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世纪持续城市化发展过程中建筑物在极端气候和地质事件 的环境中保持“韧性”。</a:t>
            </a:r>
            <a:endParaRPr lang="zh-CN" altLang="en-US" sz="1600" dirty="0"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b="1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研究项目 </a:t>
            </a:r>
            <a:r>
              <a:rPr lang="en-US" altLang="zh-CN" sz="1600" b="1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(Research</a:t>
            </a:r>
            <a:r>
              <a:rPr lang="zh-CN" altLang="en-US" sz="1600" b="1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 </a:t>
            </a:r>
            <a:r>
              <a:rPr lang="en-US" altLang="zh-CN" sz="1600" b="1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Work)</a:t>
            </a:r>
            <a:endParaRPr lang="zh-CN" altLang="en-US" sz="1600" dirty="0"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b="1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设计项目 </a:t>
            </a:r>
            <a:r>
              <a:rPr lang="en-US" altLang="zh-CN" sz="1600" b="1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(Design Process of Building Construction)</a:t>
            </a:r>
            <a:endParaRPr lang="zh-CN" altLang="en-US" sz="1600" dirty="0"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</p:txBody>
      </p:sp>
      <p:sp>
        <p:nvSpPr>
          <p:cNvPr id="4" name="Textfeld 6"/>
          <p:cNvSpPr txBox="1"/>
          <p:nvPr/>
        </p:nvSpPr>
        <p:spPr>
          <a:xfrm>
            <a:off x="384000" y="4378877"/>
            <a:ext cx="4606218" cy="1257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marL="285750" indent="-285750">
              <a:lnSpc>
                <a:spcPct val="12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Wingdings 3" panose="05040102010807070707" pitchFamily="18" charset="2"/>
              <a:buChar char="u"/>
            </a:pPr>
            <a:r>
              <a:rPr lang="zh-CN" altLang="en-US" sz="1200" i="1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大型基础设施和复杂建筑的韧性设计</a:t>
            </a:r>
            <a:endParaRPr lang="zh-CN" altLang="en-US" sz="1200" i="1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lnSpc>
                <a:spcPct val="12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Wingdings 3" panose="05040102010807070707" pitchFamily="18" charset="2"/>
              <a:buChar char="u"/>
            </a:pPr>
            <a:r>
              <a:rPr lang="zh-CN" altLang="en-US" sz="1200" i="1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新型零污染、可再生建筑材料</a:t>
            </a:r>
            <a:endParaRPr lang="zh-CN" altLang="en-US" sz="1200" i="1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lnSpc>
                <a:spcPct val="12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Wingdings 3" panose="05040102010807070707" pitchFamily="18" charset="2"/>
              <a:buChar char="u"/>
            </a:pPr>
            <a:r>
              <a:rPr lang="zh-CN" altLang="en-US" sz="1200" i="1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数字化与人工智能方案下的建筑设计、施工、监控</a:t>
            </a:r>
            <a:endParaRPr lang="zh-CN" altLang="en-US" sz="1200" i="1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pic>
        <p:nvPicPr>
          <p:cNvPr id="15" name="Picture 4" descr="Golden Gate Bridge in San Francisco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754" y="3686112"/>
            <a:ext cx="3339785" cy="218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Modell eines Auslegerkra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808" y="3686114"/>
            <a:ext cx="3791295" cy="218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9" b="18500"/>
          <a:stretch>
            <a:fillRect/>
          </a:stretch>
        </p:blipFill>
        <p:spPr bwMode="auto">
          <a:xfrm>
            <a:off x="164222" y="1530470"/>
            <a:ext cx="3842088" cy="149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z="2400" b="0" dirty="0">
                <a:latin typeface="微软雅黑" panose="020B0503020204020204" charset="-122"/>
                <a:ea typeface="微软雅黑" panose="020B0503020204020204" charset="-122"/>
              </a:rPr>
              <a:t>工程管理类硕士</a:t>
            </a:r>
            <a:endParaRPr kumimoji="1" lang="zh-CN" altLang="en-US" sz="2400" b="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4001" y="986011"/>
            <a:ext cx="674485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机械工程数字化工业管理</a:t>
            </a:r>
            <a:r>
              <a:rPr kumimoji="1" lang="en-US" altLang="zh-CN" sz="2000" b="1" dirty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(MME-CAME)</a:t>
            </a:r>
            <a:endParaRPr kumimoji="1" lang="zh-CN" altLang="en-US" sz="2000" b="1" dirty="0">
              <a:solidFill>
                <a:srgbClr val="00549F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  <a:p>
            <a:endParaRPr kumimoji="1" lang="en-US" altLang="zh-CN" dirty="0">
              <a:solidFill>
                <a:srgbClr val="00549F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7496" y="2691438"/>
            <a:ext cx="3024982" cy="419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i="1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机械工程学院通用力学研究所</a:t>
            </a:r>
            <a:endParaRPr lang="en-US" altLang="zh-CN" sz="1600" i="1" dirty="0"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</p:txBody>
      </p:sp>
      <p:sp>
        <p:nvSpPr>
          <p:cNvPr id="8" name="文本框 1"/>
          <p:cNvSpPr txBox="1"/>
          <p:nvPr/>
        </p:nvSpPr>
        <p:spPr>
          <a:xfrm>
            <a:off x="3893270" y="1864767"/>
            <a:ext cx="8047631" cy="1312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根据行业工程管理人才发展趋势，学习最新的工业技术发展，以及核心管理技能。</a:t>
            </a:r>
            <a:endParaRPr lang="zh-CN" altLang="en-US" sz="1600" dirty="0"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b="1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工程模拟与仿真</a:t>
            </a:r>
            <a:r>
              <a:rPr lang="en-US" altLang="zh-CN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——</a:t>
            </a:r>
            <a:r>
              <a:rPr lang="zh-CN" altLang="en-US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利用计算机辅助设计软件为复杂问题开发解决方案。</a:t>
            </a:r>
            <a:endParaRPr lang="zh-CN" altLang="en-US" sz="1600" dirty="0"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b="1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数字化工程</a:t>
            </a:r>
            <a:r>
              <a:rPr lang="en-US" altLang="zh-CN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——</a:t>
            </a:r>
            <a:r>
              <a:rPr lang="zh-CN" altLang="en-US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先进生产网络的技术应用，集成式生产链的管理与设计。</a:t>
            </a:r>
            <a:endParaRPr lang="zh-CN" altLang="en-US" sz="1600" dirty="0"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</p:txBody>
      </p:sp>
      <p:pic>
        <p:nvPicPr>
          <p:cNvPr id="10" name="Picture 9" descr="Text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67" y="2177227"/>
            <a:ext cx="2818690" cy="687428"/>
          </a:xfrm>
          <a:prstGeom prst="rect">
            <a:avLst/>
          </a:prstGeom>
        </p:spPr>
      </p:pic>
      <p:sp>
        <p:nvSpPr>
          <p:cNvPr id="4" name="Textfeld 6"/>
          <p:cNvSpPr txBox="1"/>
          <p:nvPr/>
        </p:nvSpPr>
        <p:spPr>
          <a:xfrm>
            <a:off x="340367" y="4103831"/>
            <a:ext cx="3496367" cy="1257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marL="285750" indent="-285750">
              <a:lnSpc>
                <a:spcPct val="12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Wingdings 3" panose="05040102010807070707" pitchFamily="18" charset="2"/>
              <a:buChar char="u"/>
            </a:pPr>
            <a:r>
              <a:rPr lang="zh-CN" altLang="en-US" sz="1200" i="1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生产数据管理和生产规划</a:t>
            </a:r>
            <a:endParaRPr lang="zh-CN" altLang="en-US" sz="1200" i="1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lnSpc>
                <a:spcPct val="12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Wingdings 3" panose="05040102010807070707" pitchFamily="18" charset="2"/>
              <a:buChar char="u"/>
            </a:pPr>
            <a:r>
              <a:rPr lang="zh-CN" altLang="en-US" sz="1200" i="1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仿真项目的规划、评估和执行</a:t>
            </a:r>
            <a:endParaRPr lang="zh-CN" altLang="en-US" sz="1200" i="1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lnSpc>
                <a:spcPct val="12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Wingdings 3" panose="05040102010807070707" pitchFamily="18" charset="2"/>
              <a:buChar char="u"/>
            </a:pPr>
            <a:r>
              <a:rPr lang="zh-CN" altLang="en-US" sz="1200" i="1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企业未来发展的技术战略开发</a:t>
            </a:r>
            <a:endParaRPr lang="zh-CN" altLang="en-US" sz="1200" i="1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3270" y="3593285"/>
            <a:ext cx="5699747" cy="2278704"/>
          </a:xfrm>
          <a:prstGeom prst="rect">
            <a:avLst/>
          </a:prstGeom>
        </p:spPr>
      </p:pic>
      <p:pic>
        <p:nvPicPr>
          <p:cNvPr id="7" name="Grafik 54"/>
          <p:cNvPicPr>
            <a:picLocks noChangeAspect="1"/>
          </p:cNvPicPr>
          <p:nvPr/>
        </p:nvPicPr>
        <p:blipFill rotWithShape="1">
          <a:blip r:embed="rId3"/>
          <a:srcRect l="6611"/>
          <a:stretch>
            <a:fillRect/>
          </a:stretch>
        </p:blipFill>
        <p:spPr>
          <a:xfrm>
            <a:off x="9593017" y="3593285"/>
            <a:ext cx="2258616" cy="20095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z="2400" b="0" dirty="0">
                <a:latin typeface="微软雅黑" panose="020B0503020204020204" charset="-122"/>
                <a:ea typeface="微软雅黑" panose="020B0503020204020204" charset="-122"/>
              </a:rPr>
              <a:t>工程管理类硕士</a:t>
            </a:r>
            <a:endParaRPr kumimoji="1" lang="zh-CN" altLang="en-US" sz="2400" b="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4001" y="986011"/>
            <a:ext cx="674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先进制造技术与工业管理</a:t>
            </a:r>
            <a:r>
              <a:rPr kumimoji="1" lang="en-US" altLang="zh-CN" sz="2000" b="1" dirty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(MME-PS)</a:t>
            </a:r>
            <a:endParaRPr kumimoji="1" lang="zh-CN" altLang="en-US" sz="2000" b="1" dirty="0">
              <a:solidFill>
                <a:srgbClr val="00549F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9960" y="2709294"/>
            <a:ext cx="3260104" cy="419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i="1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机械工程学院生产制造技术实验室</a:t>
            </a:r>
            <a:endParaRPr lang="zh-CN" altLang="en-US" sz="1600" i="1" dirty="0"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</p:txBody>
      </p:sp>
      <p:sp>
        <p:nvSpPr>
          <p:cNvPr id="8" name="文本框 1"/>
          <p:cNvSpPr txBox="1"/>
          <p:nvPr/>
        </p:nvSpPr>
        <p:spPr>
          <a:xfrm>
            <a:off x="3893270" y="1719424"/>
            <a:ext cx="8047631" cy="160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聚焦于研发工作的四个方面：生产组织、先进制造技术、生产机器和原料、质量管理。</a:t>
            </a:r>
            <a:r>
              <a:rPr lang="en-US" altLang="zh-CN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WZL</a:t>
            </a:r>
            <a:r>
              <a:rPr lang="zh-CN" altLang="en-US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的科研经验直接融入教学内容。</a:t>
            </a:r>
            <a:endParaRPr lang="zh-CN" altLang="en-US" sz="1600" dirty="0"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1600" dirty="0"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结合以工业实践为导向的管理课程，学习从技术视角和管理视角理解先进制造流程的开发与管理，解锁万物互联的巨大潜力。</a:t>
            </a:r>
            <a:endParaRPr lang="zh-CN" altLang="en-US" sz="1600" dirty="0"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</p:txBody>
      </p:sp>
      <p:pic>
        <p:nvPicPr>
          <p:cNvPr id="10" name="Picture 9" descr="Text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67" y="2177227"/>
            <a:ext cx="2818690" cy="687428"/>
          </a:xfrm>
          <a:prstGeom prst="rect">
            <a:avLst/>
          </a:prstGeom>
        </p:spPr>
      </p:pic>
      <p:sp>
        <p:nvSpPr>
          <p:cNvPr id="4" name="Textfeld 6"/>
          <p:cNvSpPr txBox="1"/>
          <p:nvPr/>
        </p:nvSpPr>
        <p:spPr>
          <a:xfrm>
            <a:off x="324001" y="4017048"/>
            <a:ext cx="3496367" cy="1257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marL="285750" indent="-285750">
              <a:lnSpc>
                <a:spcPct val="12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Wingdings 3" panose="05040102010807070707" pitchFamily="18" charset="2"/>
              <a:buChar char="u"/>
            </a:pPr>
            <a:r>
              <a:rPr lang="zh-CN" altLang="en-US" sz="1200" i="1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跨专业团队管理</a:t>
            </a:r>
            <a:endParaRPr lang="zh-CN" altLang="en-US" sz="1200" i="1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lnSpc>
                <a:spcPct val="12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Wingdings 3" panose="05040102010807070707" pitchFamily="18" charset="2"/>
              <a:buChar char="u"/>
            </a:pPr>
            <a:r>
              <a:rPr lang="zh-CN" altLang="en-US" sz="1200" i="1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优化管理控制系统以提高产能和效率</a:t>
            </a:r>
            <a:endParaRPr lang="zh-CN" altLang="en-US" sz="1200" i="1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lnSpc>
                <a:spcPct val="12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Wingdings 3" panose="05040102010807070707" pitchFamily="18" charset="2"/>
              <a:buChar char="u"/>
            </a:pPr>
            <a:r>
              <a:rPr lang="zh-CN" altLang="en-US" sz="1200" i="1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在先进制造工厂规划中采用新型机器和装配系统</a:t>
            </a:r>
            <a:endParaRPr lang="zh-CN" altLang="en-US" sz="1200" i="1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lnSpc>
                <a:spcPct val="12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Wingdings 3" panose="05040102010807070707" pitchFamily="18" charset="2"/>
              <a:buChar char="u"/>
            </a:pPr>
            <a:endParaRPr lang="zh-CN" altLang="en-US" sz="1200" i="1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pic>
        <p:nvPicPr>
          <p:cNvPr id="9" name="Picture 5" descr="A picture containing diagram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96" y="1951678"/>
            <a:ext cx="2933550" cy="827412"/>
          </a:xfrm>
          <a:prstGeom prst="rect">
            <a:avLst/>
          </a:prstGeom>
        </p:spPr>
      </p:pic>
      <p:pic>
        <p:nvPicPr>
          <p:cNvPr id="11" name="Picture 9" descr="A person standing next to a helicopter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270" y="3533842"/>
            <a:ext cx="2827553" cy="22240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r="4999"/>
          <a:stretch>
            <a:fillRect/>
          </a:stretch>
        </p:blipFill>
        <p:spPr>
          <a:xfrm>
            <a:off x="6793726" y="3533842"/>
            <a:ext cx="5074274" cy="2224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68690" y="6040438"/>
            <a:ext cx="175895" cy="0"/>
          </a:xfrm>
          <a:custGeom>
            <a:avLst/>
            <a:gdLst/>
            <a:ahLst/>
            <a:cxnLst/>
            <a:rect l="l" t="t" r="r" b="b"/>
            <a:pathLst>
              <a:path w="175895">
                <a:moveTo>
                  <a:pt x="0" y="0"/>
                </a:moveTo>
                <a:lnTo>
                  <a:pt x="175648" y="0"/>
                </a:lnTo>
              </a:path>
            </a:pathLst>
          </a:custGeom>
          <a:ln w="635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60363" y="6040438"/>
            <a:ext cx="8165465" cy="0"/>
          </a:xfrm>
          <a:custGeom>
            <a:avLst/>
            <a:gdLst/>
            <a:ahLst/>
            <a:cxnLst/>
            <a:rect l="l" t="t" r="r" b="b"/>
            <a:pathLst>
              <a:path w="8165465">
                <a:moveTo>
                  <a:pt x="0" y="0"/>
                </a:moveTo>
                <a:lnTo>
                  <a:pt x="8165154" y="0"/>
                </a:lnTo>
              </a:path>
            </a:pathLst>
          </a:custGeom>
          <a:ln w="635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597576" y="6151881"/>
            <a:ext cx="2327204" cy="547047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668690" y="914054"/>
            <a:ext cx="523875" cy="2515235"/>
          </a:xfrm>
          <a:custGeom>
            <a:avLst/>
            <a:gdLst/>
            <a:ahLst/>
            <a:cxnLst/>
            <a:rect l="l" t="t" r="r" b="b"/>
            <a:pathLst>
              <a:path w="523875" h="2515235">
                <a:moveTo>
                  <a:pt x="0" y="2514944"/>
                </a:moveTo>
                <a:lnTo>
                  <a:pt x="523309" y="2514944"/>
                </a:lnTo>
                <a:lnTo>
                  <a:pt x="523309" y="0"/>
                </a:lnTo>
                <a:lnTo>
                  <a:pt x="0" y="0"/>
                </a:lnTo>
                <a:lnTo>
                  <a:pt x="0" y="2514944"/>
                </a:lnTo>
                <a:close/>
              </a:path>
            </a:pathLst>
          </a:custGeom>
          <a:solidFill>
            <a:srgbClr val="E8F1F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-1" y="914054"/>
            <a:ext cx="8526145" cy="2515235"/>
          </a:xfrm>
          <a:custGeom>
            <a:avLst/>
            <a:gdLst/>
            <a:ahLst/>
            <a:cxnLst/>
            <a:rect l="l" t="t" r="r" b="b"/>
            <a:pathLst>
              <a:path w="8526145" h="2515235">
                <a:moveTo>
                  <a:pt x="0" y="2514944"/>
                </a:moveTo>
                <a:lnTo>
                  <a:pt x="8525518" y="2514944"/>
                </a:lnTo>
                <a:lnTo>
                  <a:pt x="8525518" y="0"/>
                </a:lnTo>
                <a:lnTo>
                  <a:pt x="0" y="0"/>
                </a:lnTo>
                <a:lnTo>
                  <a:pt x="0" y="2514944"/>
                </a:lnTo>
                <a:close/>
              </a:path>
            </a:pathLst>
          </a:custGeom>
          <a:solidFill>
            <a:srgbClr val="E8F1F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04881" y="3422686"/>
            <a:ext cx="5019040" cy="2447290"/>
          </a:xfrm>
          <a:prstGeom prst="rect">
            <a:avLst/>
          </a:prstGeom>
        </p:spPr>
        <p:txBody>
          <a:bodyPr vert="horz" wrap="square" lIns="0" tIns="191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sz="2000" b="1" dirty="0">
                <a:solidFill>
                  <a:srgbClr val="00549F"/>
                </a:solidFill>
                <a:latin typeface="微软雅黑" panose="020B0503020204020204" charset="-122"/>
                <a:cs typeface="微软雅黑" panose="020B0503020204020204" charset="-122"/>
              </a:rPr>
              <a:t>项目费用16,500欧元，包含</a:t>
            </a:r>
            <a:endParaRPr sz="2000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372110" indent="-179705">
              <a:lnSpc>
                <a:spcPct val="100000"/>
              </a:lnSpc>
              <a:spcBef>
                <a:spcPts val="985"/>
              </a:spcBef>
              <a:buClr>
                <a:srgbClr val="00549F"/>
              </a:buClr>
              <a:buFont typeface="Arial" panose="020B0604020202020204"/>
              <a:buChar char="•"/>
              <a:tabLst>
                <a:tab pos="372110" algn="l"/>
              </a:tabLst>
            </a:pPr>
            <a:r>
              <a:rPr lang="en-US" sz="1400" spc="-5" dirty="0" smtClean="0">
                <a:latin typeface="微软雅黑" panose="020B0503020204020204" charset="-122"/>
                <a:cs typeface="微软雅黑" panose="020B0503020204020204" charset="-122"/>
              </a:rPr>
              <a:t>35/</a:t>
            </a:r>
            <a:r>
              <a:rPr sz="1400" spc="-5" dirty="0" smtClean="0">
                <a:latin typeface="微软雅黑" panose="020B0503020204020204" charset="-122"/>
                <a:cs typeface="微软雅黑" panose="020B0503020204020204" charset="-122"/>
              </a:rPr>
              <a:t>41.5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学分的课程和实习（英语教学）</a:t>
            </a:r>
            <a:endParaRPr sz="1400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372110" indent="-179705">
              <a:lnSpc>
                <a:spcPct val="100000"/>
              </a:lnSpc>
              <a:spcBef>
                <a:spcPts val="840"/>
              </a:spcBef>
              <a:buClr>
                <a:srgbClr val="00549F"/>
              </a:buClr>
              <a:buFont typeface="Arial" panose="020B0604020202020204"/>
              <a:buChar char="•"/>
              <a:tabLst>
                <a:tab pos="372110" algn="l"/>
              </a:tabLst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亚琛工业大学的学期费</a:t>
            </a:r>
            <a:endParaRPr sz="1400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372110" indent="-179705">
              <a:lnSpc>
                <a:spcPct val="100000"/>
              </a:lnSpc>
              <a:spcBef>
                <a:spcPts val="815"/>
              </a:spcBef>
              <a:buClr>
                <a:srgbClr val="00549F"/>
              </a:buClr>
              <a:buFont typeface="Arial" panose="020B0604020202020204"/>
              <a:buChar char="•"/>
              <a:tabLst>
                <a:tab pos="372110" algn="l"/>
              </a:tabLst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亚琛工业大学学生卡</a:t>
            </a:r>
            <a:endParaRPr sz="1400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372110" indent="-179705">
              <a:lnSpc>
                <a:spcPct val="100000"/>
              </a:lnSpc>
              <a:spcBef>
                <a:spcPts val="910"/>
              </a:spcBef>
              <a:buClr>
                <a:srgbClr val="00549F"/>
              </a:buClr>
              <a:buFont typeface="Arial" panose="020B0604020202020204"/>
              <a:buChar char="•"/>
              <a:tabLst>
                <a:tab pos="372110" algn="l"/>
              </a:tabLst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北威州内的公共交通卡</a:t>
            </a:r>
            <a:endParaRPr sz="1400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372110" indent="-179705">
              <a:lnSpc>
                <a:spcPct val="100000"/>
              </a:lnSpc>
              <a:spcBef>
                <a:spcPts val="815"/>
              </a:spcBef>
              <a:buClr>
                <a:srgbClr val="00549F"/>
              </a:buClr>
              <a:buFont typeface="Arial" panose="020B0604020202020204"/>
              <a:buChar char="•"/>
              <a:tabLst>
                <a:tab pos="372110" algn="l"/>
              </a:tabLst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在德国学习2个月期间</a:t>
            </a:r>
            <a:r>
              <a:rPr sz="1400" spc="-6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spc="-5" dirty="0">
                <a:latin typeface="微软雅黑" panose="020B0503020204020204" charset="-122"/>
                <a:cs typeface="微软雅黑" panose="020B0503020204020204" charset="-122"/>
              </a:rPr>
              <a:t>“Mensa”（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学生食堂）的就餐额度</a:t>
            </a:r>
            <a:endParaRPr sz="1400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372110" indent="-179705">
              <a:lnSpc>
                <a:spcPct val="100000"/>
              </a:lnSpc>
              <a:spcBef>
                <a:spcPts val="820"/>
              </a:spcBef>
              <a:buClr>
                <a:srgbClr val="00549F"/>
              </a:buClr>
              <a:buFont typeface="Arial" panose="020B0604020202020204"/>
              <a:buChar char="•"/>
              <a:tabLst>
                <a:tab pos="372110" algn="l"/>
              </a:tabLst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双人间住宿</a:t>
            </a:r>
            <a:endParaRPr sz="1400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1298" y="353059"/>
            <a:ext cx="728398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dirty="0" smtClean="0"/>
              <a:t>3+1+2</a:t>
            </a:r>
            <a:r>
              <a:rPr sz="2400" dirty="0" smtClean="0"/>
              <a:t>项目结构</a:t>
            </a:r>
            <a:endParaRPr sz="24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525517" y="201599"/>
            <a:ext cx="3143250" cy="5849620"/>
          </a:xfrm>
          <a:custGeom>
            <a:avLst/>
            <a:gdLst/>
            <a:ahLst/>
            <a:cxnLst/>
            <a:rect l="l" t="t" r="r" b="b"/>
            <a:pathLst>
              <a:path w="3143250" h="5849620">
                <a:moveTo>
                  <a:pt x="0" y="0"/>
                </a:moveTo>
                <a:lnTo>
                  <a:pt x="3143172" y="0"/>
                </a:lnTo>
                <a:lnTo>
                  <a:pt x="3143172" y="5849576"/>
                </a:lnTo>
                <a:lnTo>
                  <a:pt x="0" y="5849576"/>
                </a:lnTo>
                <a:lnTo>
                  <a:pt x="0" y="0"/>
                </a:lnTo>
                <a:close/>
              </a:path>
            </a:pathLst>
          </a:custGeom>
          <a:solidFill>
            <a:srgbClr val="00549F">
              <a:alpha val="901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396380" y="1279933"/>
            <a:ext cx="1397881" cy="14693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59653" y="1458261"/>
            <a:ext cx="539999" cy="539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138498" y="1458261"/>
            <a:ext cx="539998" cy="539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2039404" y="2196084"/>
            <a:ext cx="7385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0549F"/>
                </a:solidFill>
                <a:latin typeface="微软雅黑" panose="020B0503020204020204" charset="-122"/>
                <a:cs typeface="微软雅黑" panose="020B0503020204020204" charset="-122"/>
              </a:rPr>
              <a:t>G</a:t>
            </a:r>
            <a:r>
              <a:rPr sz="1400" b="1" spc="-5" dirty="0">
                <a:solidFill>
                  <a:srgbClr val="00549F"/>
                </a:solidFill>
                <a:latin typeface="微软雅黑" panose="020B0503020204020204" charset="-122"/>
                <a:cs typeface="微软雅黑" panose="020B0503020204020204" charset="-122"/>
              </a:rPr>
              <a:t>EC</a:t>
            </a:r>
            <a:r>
              <a:rPr sz="1400" b="1" dirty="0">
                <a:solidFill>
                  <a:srgbClr val="00549F"/>
                </a:solidFill>
                <a:latin typeface="微软雅黑" panose="020B0503020204020204" charset="-122"/>
                <a:cs typeface="微软雅黑" panose="020B0503020204020204" charset="-122"/>
              </a:rPr>
              <a:t>学习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717343" y="1458261"/>
            <a:ext cx="539998" cy="539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296188" y="1458261"/>
            <a:ext cx="539998" cy="539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875032" y="1458261"/>
            <a:ext cx="539999" cy="539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355670" y="1592591"/>
            <a:ext cx="527050" cy="271780"/>
          </a:xfrm>
          <a:custGeom>
            <a:avLst/>
            <a:gdLst/>
            <a:ahLst/>
            <a:cxnLst/>
            <a:rect l="l" t="t" r="r" b="b"/>
            <a:pathLst>
              <a:path w="527050" h="271780">
                <a:moveTo>
                  <a:pt x="391142" y="0"/>
                </a:moveTo>
                <a:lnTo>
                  <a:pt x="391142" y="67834"/>
                </a:lnTo>
                <a:lnTo>
                  <a:pt x="0" y="67834"/>
                </a:lnTo>
                <a:lnTo>
                  <a:pt x="0" y="203503"/>
                </a:lnTo>
                <a:lnTo>
                  <a:pt x="391142" y="203503"/>
                </a:lnTo>
                <a:lnTo>
                  <a:pt x="391142" y="271338"/>
                </a:lnTo>
                <a:lnTo>
                  <a:pt x="526809" y="135669"/>
                </a:lnTo>
                <a:lnTo>
                  <a:pt x="391142" y="0"/>
                </a:lnTo>
                <a:close/>
              </a:path>
            </a:pathLst>
          </a:custGeom>
          <a:solidFill>
            <a:srgbClr val="BBD6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940583" y="1587130"/>
            <a:ext cx="527050" cy="271780"/>
          </a:xfrm>
          <a:custGeom>
            <a:avLst/>
            <a:gdLst/>
            <a:ahLst/>
            <a:cxnLst/>
            <a:rect l="l" t="t" r="r" b="b"/>
            <a:pathLst>
              <a:path w="527050" h="271780">
                <a:moveTo>
                  <a:pt x="391142" y="0"/>
                </a:moveTo>
                <a:lnTo>
                  <a:pt x="391142" y="67834"/>
                </a:lnTo>
                <a:lnTo>
                  <a:pt x="0" y="67834"/>
                </a:lnTo>
                <a:lnTo>
                  <a:pt x="0" y="203503"/>
                </a:lnTo>
                <a:lnTo>
                  <a:pt x="391142" y="203503"/>
                </a:lnTo>
                <a:lnTo>
                  <a:pt x="391142" y="271338"/>
                </a:lnTo>
                <a:lnTo>
                  <a:pt x="526809" y="135669"/>
                </a:lnTo>
                <a:lnTo>
                  <a:pt x="391142" y="0"/>
                </a:lnTo>
                <a:close/>
              </a:path>
            </a:pathLst>
          </a:custGeom>
          <a:solidFill>
            <a:srgbClr val="BBD6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501145" y="1587130"/>
            <a:ext cx="527050" cy="271780"/>
          </a:xfrm>
          <a:custGeom>
            <a:avLst/>
            <a:gdLst/>
            <a:ahLst/>
            <a:cxnLst/>
            <a:rect l="l" t="t" r="r" b="b"/>
            <a:pathLst>
              <a:path w="527050" h="271780">
                <a:moveTo>
                  <a:pt x="391142" y="0"/>
                </a:moveTo>
                <a:lnTo>
                  <a:pt x="391142" y="67834"/>
                </a:lnTo>
                <a:lnTo>
                  <a:pt x="0" y="67834"/>
                </a:lnTo>
                <a:lnTo>
                  <a:pt x="0" y="203503"/>
                </a:lnTo>
                <a:lnTo>
                  <a:pt x="391142" y="203503"/>
                </a:lnTo>
                <a:lnTo>
                  <a:pt x="391142" y="271338"/>
                </a:lnTo>
                <a:lnTo>
                  <a:pt x="526811" y="135669"/>
                </a:lnTo>
                <a:lnTo>
                  <a:pt x="391142" y="0"/>
                </a:lnTo>
                <a:close/>
              </a:path>
            </a:pathLst>
          </a:custGeom>
          <a:solidFill>
            <a:srgbClr val="BBD6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101065" y="1587130"/>
            <a:ext cx="527050" cy="271780"/>
          </a:xfrm>
          <a:custGeom>
            <a:avLst/>
            <a:gdLst/>
            <a:ahLst/>
            <a:cxnLst/>
            <a:rect l="l" t="t" r="r" b="b"/>
            <a:pathLst>
              <a:path w="527050" h="271780">
                <a:moveTo>
                  <a:pt x="391142" y="0"/>
                </a:moveTo>
                <a:lnTo>
                  <a:pt x="391142" y="67834"/>
                </a:lnTo>
                <a:lnTo>
                  <a:pt x="0" y="67834"/>
                </a:lnTo>
                <a:lnTo>
                  <a:pt x="0" y="203503"/>
                </a:lnTo>
                <a:lnTo>
                  <a:pt x="391142" y="203503"/>
                </a:lnTo>
                <a:lnTo>
                  <a:pt x="391142" y="271338"/>
                </a:lnTo>
                <a:lnTo>
                  <a:pt x="526811" y="135669"/>
                </a:lnTo>
                <a:lnTo>
                  <a:pt x="391142" y="0"/>
                </a:lnTo>
                <a:close/>
              </a:path>
            </a:pathLst>
          </a:custGeom>
          <a:solidFill>
            <a:srgbClr val="BBD6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3645248" y="2196084"/>
            <a:ext cx="736600" cy="455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858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00549F"/>
                </a:solidFill>
                <a:latin typeface="微软雅黑" panose="020B0503020204020204" charset="-122"/>
                <a:cs typeface="微软雅黑" panose="020B0503020204020204" charset="-122"/>
              </a:rPr>
              <a:t>3+1+2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400" b="1" dirty="0">
                <a:solidFill>
                  <a:srgbClr val="00549F"/>
                </a:solidFill>
                <a:latin typeface="微软雅黑" panose="020B0503020204020204" charset="-122"/>
                <a:cs typeface="微软雅黑" panose="020B0503020204020204" charset="-122"/>
              </a:rPr>
              <a:t>课程模块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373375" y="2196084"/>
            <a:ext cx="3810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0549F"/>
                </a:solidFill>
                <a:latin typeface="微软雅黑" panose="020B0503020204020204" charset="-122"/>
                <a:cs typeface="微软雅黑" panose="020B0503020204020204" charset="-122"/>
              </a:rPr>
              <a:t>实习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596260" y="2186097"/>
            <a:ext cx="1092200" cy="23916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b="1" spc="-55" dirty="0">
                <a:solidFill>
                  <a:srgbClr val="00549F"/>
                </a:solidFill>
                <a:latin typeface="微软雅黑" panose="020B0503020204020204" charset="-122"/>
                <a:cs typeface="微软雅黑" panose="020B0503020204020204" charset="-122"/>
              </a:rPr>
              <a:t>亚琛工大硕士</a:t>
            </a:r>
            <a:endParaRPr sz="1450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81606" y="2196084"/>
            <a:ext cx="3810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0549F"/>
                </a:solidFill>
                <a:latin typeface="微软雅黑" panose="020B0503020204020204" charset="-122"/>
                <a:cs typeface="微软雅黑" panose="020B0503020204020204" charset="-122"/>
              </a:rPr>
              <a:t>注册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90708" y="2806700"/>
            <a:ext cx="8782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0549F"/>
                </a:solidFill>
                <a:latin typeface="微软雅黑" panose="020B0503020204020204" charset="-122"/>
                <a:cs typeface="微软雅黑" panose="020B0503020204020204" charset="-122"/>
              </a:rPr>
              <a:t>本科第</a:t>
            </a:r>
            <a:r>
              <a:rPr sz="1200" spc="-5" dirty="0">
                <a:solidFill>
                  <a:srgbClr val="00549F"/>
                </a:solidFill>
                <a:latin typeface="微软雅黑" panose="020B0503020204020204" charset="-122"/>
                <a:cs typeface="微软雅黑" panose="020B0503020204020204" charset="-122"/>
              </a:rPr>
              <a:t>2/3</a:t>
            </a:r>
            <a:r>
              <a:rPr sz="1200" dirty="0">
                <a:solidFill>
                  <a:srgbClr val="00549F"/>
                </a:solidFill>
                <a:latin typeface="微软雅黑" panose="020B0503020204020204" charset="-122"/>
                <a:cs typeface="微软雅黑" panose="020B0503020204020204" charset="-122"/>
              </a:rPr>
              <a:t>年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029614" y="2812796"/>
            <a:ext cx="7239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0549F"/>
                </a:solidFill>
                <a:latin typeface="微软雅黑" panose="020B0503020204020204" charset="-122"/>
                <a:cs typeface="微软雅黑" panose="020B0503020204020204" charset="-122"/>
              </a:rPr>
              <a:t>本科第</a:t>
            </a:r>
            <a:r>
              <a:rPr sz="1200" spc="-5" dirty="0">
                <a:solidFill>
                  <a:srgbClr val="00549F"/>
                </a:solidFill>
                <a:latin typeface="微软雅黑" panose="020B0503020204020204" charset="-122"/>
                <a:cs typeface="微软雅黑" panose="020B0503020204020204" charset="-122"/>
              </a:rPr>
              <a:t>3</a:t>
            </a:r>
            <a:r>
              <a:rPr sz="1200" dirty="0">
                <a:solidFill>
                  <a:srgbClr val="00549F"/>
                </a:solidFill>
                <a:latin typeface="微软雅黑" panose="020B0503020204020204" charset="-122"/>
                <a:cs typeface="微软雅黑" panose="020B0503020204020204" charset="-122"/>
              </a:rPr>
              <a:t>年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332558" y="2812796"/>
            <a:ext cx="7239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0549F"/>
                </a:solidFill>
                <a:latin typeface="微软雅黑" panose="020B0503020204020204" charset="-122"/>
                <a:cs typeface="微软雅黑" panose="020B0503020204020204" charset="-122"/>
              </a:rPr>
              <a:t>本科第</a:t>
            </a:r>
            <a:r>
              <a:rPr sz="1200" spc="-5" dirty="0">
                <a:solidFill>
                  <a:srgbClr val="00549F"/>
                </a:solidFill>
                <a:latin typeface="微软雅黑" panose="020B0503020204020204" charset="-122"/>
                <a:cs typeface="微软雅黑" panose="020B0503020204020204" charset="-122"/>
              </a:rPr>
              <a:t>4</a:t>
            </a:r>
            <a:r>
              <a:rPr sz="1200" dirty="0">
                <a:solidFill>
                  <a:srgbClr val="00549F"/>
                </a:solidFill>
                <a:latin typeface="微软雅黑" panose="020B0503020204020204" charset="-122"/>
                <a:cs typeface="微软雅黑" panose="020B0503020204020204" charset="-122"/>
              </a:rPr>
              <a:t>年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286492" y="2940123"/>
            <a:ext cx="720090" cy="0"/>
          </a:xfrm>
          <a:custGeom>
            <a:avLst/>
            <a:gdLst/>
            <a:ahLst/>
            <a:cxnLst/>
            <a:rect l="l" t="t" r="r" b="b"/>
            <a:pathLst>
              <a:path w="720089">
                <a:moveTo>
                  <a:pt x="0" y="0"/>
                </a:moveTo>
                <a:lnTo>
                  <a:pt x="720000" y="1"/>
                </a:lnTo>
              </a:path>
            </a:pathLst>
          </a:custGeom>
          <a:ln w="6350">
            <a:solidFill>
              <a:srgbClr val="00549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769198" y="2940124"/>
            <a:ext cx="1488440" cy="4445"/>
          </a:xfrm>
          <a:custGeom>
            <a:avLst/>
            <a:gdLst/>
            <a:ahLst/>
            <a:cxnLst/>
            <a:rect l="l" t="t" r="r" b="b"/>
            <a:pathLst>
              <a:path w="1488439" h="4444">
                <a:moveTo>
                  <a:pt x="0" y="4089"/>
                </a:moveTo>
                <a:lnTo>
                  <a:pt x="1488145" y="0"/>
                </a:lnTo>
              </a:path>
            </a:pathLst>
          </a:custGeom>
          <a:ln w="6350">
            <a:solidFill>
              <a:srgbClr val="00549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159943" y="2940123"/>
            <a:ext cx="1421765" cy="0"/>
          </a:xfrm>
          <a:custGeom>
            <a:avLst/>
            <a:gdLst/>
            <a:ahLst/>
            <a:cxnLst/>
            <a:rect l="l" t="t" r="r" b="b"/>
            <a:pathLst>
              <a:path w="1421765">
                <a:moveTo>
                  <a:pt x="0" y="0"/>
                </a:moveTo>
                <a:lnTo>
                  <a:pt x="1421333" y="1"/>
                </a:lnTo>
              </a:path>
            </a:pathLst>
          </a:custGeom>
          <a:ln w="6350">
            <a:solidFill>
              <a:srgbClr val="00549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6986116" y="2798139"/>
            <a:ext cx="330200" cy="2190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50" i="1" spc="-50" dirty="0">
                <a:solidFill>
                  <a:srgbClr val="00549F"/>
                </a:solidFill>
                <a:latin typeface="微软雅黑" panose="020B0503020204020204" charset="-122"/>
                <a:cs typeface="微软雅黑" panose="020B0503020204020204" charset="-122"/>
              </a:rPr>
              <a:t>两年</a:t>
            </a:r>
            <a:endParaRPr sz="12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</a:fld>
            <a:endParaRPr dirty="0"/>
          </a:p>
        </p:txBody>
      </p:sp>
      <p:sp>
        <p:nvSpPr>
          <p:cNvPr id="34" name="object 3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RWTH </a:t>
            </a:r>
            <a:r>
              <a:rPr spc="-5" dirty="0"/>
              <a:t>3+1+2 Program </a:t>
            </a:r>
            <a:r>
              <a:rPr dirty="0"/>
              <a:t>| RWTH </a:t>
            </a:r>
            <a:r>
              <a:rPr spc="-5" dirty="0"/>
              <a:t>International Academy </a:t>
            </a:r>
            <a:r>
              <a:rPr dirty="0"/>
              <a:t>|</a:t>
            </a:r>
            <a:r>
              <a:rPr spc="-30" dirty="0"/>
              <a:t> </a:t>
            </a:r>
            <a:r>
              <a:rPr spc="-5" dirty="0"/>
              <a:t>Intake</a:t>
            </a:r>
            <a:endParaRPr spc="-5" dirty="0"/>
          </a:p>
        </p:txBody>
      </p:sp>
      <p:sp>
        <p:nvSpPr>
          <p:cNvPr id="32" name="object 32"/>
          <p:cNvSpPr txBox="1"/>
          <p:nvPr/>
        </p:nvSpPr>
        <p:spPr>
          <a:xfrm>
            <a:off x="8838989" y="3619500"/>
            <a:ext cx="2516505" cy="2143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indent="-179705">
              <a:lnSpc>
                <a:spcPct val="100000"/>
              </a:lnSpc>
              <a:spcBef>
                <a:spcPts val="100"/>
              </a:spcBef>
              <a:buFont typeface="Arial" panose="020B0604020202020204"/>
              <a:buChar char="•"/>
              <a:tabLst>
                <a:tab pos="193040" algn="l"/>
              </a:tabLst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熟悉亚琛工大教学模式和标准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92405" indent="-179705">
              <a:lnSpc>
                <a:spcPct val="100000"/>
              </a:lnSpc>
              <a:spcBef>
                <a:spcPts val="1440"/>
              </a:spcBef>
              <a:buFont typeface="Arial" panose="020B0604020202020204"/>
              <a:buChar char="•"/>
              <a:tabLst>
                <a:tab pos="193040" algn="l"/>
              </a:tabLst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适应英语教学环境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92405" indent="-179705">
              <a:lnSpc>
                <a:spcPct val="100000"/>
              </a:lnSpc>
              <a:spcBef>
                <a:spcPts val="1415"/>
              </a:spcBef>
              <a:buFont typeface="Arial" panose="020B0604020202020204"/>
              <a:buChar char="•"/>
              <a:tabLst>
                <a:tab pos="193040" algn="l"/>
              </a:tabLst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通过实习获得专业实践经验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92405" indent="-179705">
              <a:lnSpc>
                <a:spcPct val="100000"/>
              </a:lnSpc>
              <a:spcBef>
                <a:spcPts val="1510"/>
              </a:spcBef>
              <a:buFont typeface="Arial" panose="020B0604020202020204"/>
              <a:buChar char="•"/>
              <a:tabLst>
                <a:tab pos="193040" algn="l"/>
              </a:tabLst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双导师指导完成科研论文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92405" marR="5080" indent="-179705">
              <a:lnSpc>
                <a:spcPct val="149000"/>
              </a:lnSpc>
              <a:spcBef>
                <a:spcPts val="600"/>
              </a:spcBef>
              <a:buFont typeface="Arial" panose="020B0604020202020204"/>
              <a:buChar char="•"/>
              <a:tabLst>
                <a:tab pos="193040" algn="l"/>
              </a:tabLst>
            </a:pP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亚琛工大理工类英授硕士专业 学习位置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0038" y="2847339"/>
            <a:ext cx="28702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/>
              <a:t>亚琛工大课程证书</a:t>
            </a:r>
            <a:endParaRPr sz="2800" dirty="0"/>
          </a:p>
        </p:txBody>
      </p:sp>
      <p:sp>
        <p:nvSpPr>
          <p:cNvPr id="3" name="object 3"/>
          <p:cNvSpPr txBox="1"/>
          <p:nvPr/>
        </p:nvSpPr>
        <p:spPr>
          <a:xfrm>
            <a:off x="1764634" y="3996436"/>
            <a:ext cx="3950365" cy="1479892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90500" indent="-177800">
              <a:lnSpc>
                <a:spcPct val="100000"/>
              </a:lnSpc>
              <a:spcBef>
                <a:spcPts val="960"/>
              </a:spcBef>
              <a:buClr>
                <a:srgbClr val="00549F"/>
              </a:buClr>
              <a:buFont typeface="Arial" panose="020B0604020202020204"/>
              <a:buChar char="•"/>
              <a:tabLst>
                <a:tab pos="190500" algn="l"/>
              </a:tabLst>
            </a:pPr>
            <a:r>
              <a:rPr lang="en-US" sz="1600" spc="-5" dirty="0" smtClean="0">
                <a:latin typeface="微软雅黑" panose="020B0503020204020204" charset="-122"/>
                <a:cs typeface="微软雅黑" panose="020B0503020204020204" charset="-122"/>
              </a:rPr>
              <a:t>ECTS</a:t>
            </a:r>
            <a:r>
              <a:rPr sz="1600" dirty="0" smtClean="0">
                <a:latin typeface="微软雅黑" panose="020B0503020204020204" charset="-122"/>
                <a:cs typeface="微软雅黑" panose="020B0503020204020204" charset="-122"/>
              </a:rPr>
              <a:t>学分课程证书及成绩</a:t>
            </a:r>
            <a:endParaRPr sz="1600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190500" indent="-177800">
              <a:lnSpc>
                <a:spcPct val="100000"/>
              </a:lnSpc>
              <a:spcBef>
                <a:spcPts val="865"/>
              </a:spcBef>
              <a:buClr>
                <a:srgbClr val="00549F"/>
              </a:buClr>
              <a:buFont typeface="Arial" panose="020B0604020202020204"/>
              <a:buChar char="•"/>
              <a:tabLst>
                <a:tab pos="190500" algn="l"/>
              </a:tabLst>
            </a:pP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每门课程的课程描述</a:t>
            </a:r>
            <a:endParaRPr sz="1600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190500" indent="-177800">
              <a:lnSpc>
                <a:spcPct val="100000"/>
              </a:lnSpc>
              <a:spcBef>
                <a:spcPts val="985"/>
              </a:spcBef>
              <a:buClr>
                <a:srgbClr val="00549F"/>
              </a:buClr>
              <a:buFont typeface="Arial" panose="020B0604020202020204"/>
              <a:buChar char="•"/>
              <a:tabLst>
                <a:tab pos="190500" algn="l"/>
              </a:tabLst>
            </a:pP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亚琛工大签章</a:t>
            </a:r>
            <a:endParaRPr sz="1600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190500" indent="-177800">
              <a:lnSpc>
                <a:spcPct val="100000"/>
              </a:lnSpc>
              <a:spcBef>
                <a:spcPts val="985"/>
              </a:spcBef>
              <a:buClr>
                <a:srgbClr val="00549F"/>
              </a:buClr>
              <a:buFont typeface="Arial" panose="020B0604020202020204"/>
              <a:buChar char="•"/>
              <a:tabLst>
                <a:tab pos="190500" algn="l"/>
              </a:tabLst>
            </a:pP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国际认可</a:t>
            </a:r>
            <a:endParaRPr sz="1600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42738" y="4245518"/>
            <a:ext cx="1017260" cy="101726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3275"/>
            <a:ext cx="12192000" cy="25256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019288" y="396240"/>
            <a:ext cx="1908048" cy="2651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072973" y="409379"/>
            <a:ext cx="1800581" cy="25469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9951719" y="377952"/>
            <a:ext cx="1905000" cy="2651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002873" y="391314"/>
            <a:ext cx="1800580" cy="25469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028431" y="3054095"/>
            <a:ext cx="1905000" cy="26517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080971" y="3068960"/>
            <a:ext cx="1800580" cy="25469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951719" y="3054095"/>
            <a:ext cx="1905000" cy="26517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002873" y="3068960"/>
            <a:ext cx="1800580" cy="25469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</a:fld>
            <a:endParaRPr dirty="0"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RWTH </a:t>
            </a:r>
            <a:r>
              <a:rPr spc="-5" dirty="0"/>
              <a:t>3+1+2 Program </a:t>
            </a:r>
            <a:r>
              <a:rPr dirty="0"/>
              <a:t>| RWTH </a:t>
            </a:r>
            <a:r>
              <a:rPr spc="-5" dirty="0"/>
              <a:t>International Academy </a:t>
            </a:r>
            <a:r>
              <a:rPr dirty="0"/>
              <a:t>|</a:t>
            </a:r>
            <a:r>
              <a:rPr spc="-30" dirty="0"/>
              <a:t> </a:t>
            </a:r>
            <a:r>
              <a:rPr spc="-5" dirty="0"/>
              <a:t>Intake</a:t>
            </a:r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84000" y="375868"/>
            <a:ext cx="11484000" cy="369332"/>
          </a:xfrm>
        </p:spPr>
        <p:txBody>
          <a:bodyPr/>
          <a:lstStyle/>
          <a:p>
            <a:r>
              <a:rPr kumimoji="1"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亚琛工大国际硕士学位证书</a:t>
            </a:r>
            <a:endParaRPr kumimoji="1"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Picture 6" descr="Graphical user interface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663" y="1324532"/>
            <a:ext cx="2955624" cy="41185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 descr="Graphical user interface, text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715" y="1324532"/>
            <a:ext cx="2912408" cy="41185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</a:fld>
            <a:endParaRPr dirty="0"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RWTH </a:t>
            </a:r>
            <a:r>
              <a:rPr spc="-5" dirty="0"/>
              <a:t>3+1+2 Program </a:t>
            </a:r>
            <a:r>
              <a:rPr dirty="0"/>
              <a:t>| RWTH </a:t>
            </a:r>
            <a:r>
              <a:rPr spc="-5" dirty="0"/>
              <a:t>International Academy </a:t>
            </a:r>
            <a:r>
              <a:rPr dirty="0"/>
              <a:t>|</a:t>
            </a:r>
            <a:r>
              <a:rPr spc="-30" dirty="0"/>
              <a:t> </a:t>
            </a:r>
            <a:r>
              <a:rPr spc="-5" dirty="0"/>
              <a:t>Intake</a:t>
            </a:r>
            <a:endParaRPr spc="-5" dirty="0"/>
          </a:p>
        </p:txBody>
      </p:sp>
      <p:sp>
        <p:nvSpPr>
          <p:cNvPr id="17" name="object 2"/>
          <p:cNvSpPr txBox="1"/>
          <p:nvPr/>
        </p:nvSpPr>
        <p:spPr>
          <a:xfrm>
            <a:off x="363866" y="381000"/>
            <a:ext cx="9313534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1800" b="1" i="0">
                <a:solidFill>
                  <a:srgbClr val="00549F"/>
                </a:solidFill>
                <a:latin typeface="微软雅黑" panose="020B0503020204020204" charset="-122"/>
                <a:ea typeface="+mj-ea"/>
                <a:cs typeface="微软雅黑" panose="020B0503020204020204" charset="-122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zh-CN" altLang="en-US" sz="2800" kern="0" dirty="0" smtClean="0">
                <a:latin typeface="微软雅黑" panose="020B0503020204020204" charset="-122"/>
                <a:ea typeface="微软雅黑" panose="020B0503020204020204" charset="-122"/>
              </a:rPr>
              <a:t>亚琛工大联合培养项目奖学金</a:t>
            </a:r>
            <a:r>
              <a:rPr lang="en-US" altLang="zh-CN" sz="2800" kern="0" dirty="0" smtClean="0">
                <a:latin typeface="微软雅黑" panose="020B0503020204020204" charset="-122"/>
                <a:ea typeface="微软雅黑" panose="020B0503020204020204" charset="-122"/>
              </a:rPr>
              <a:t>-2023</a:t>
            </a:r>
            <a:r>
              <a:rPr lang="zh-CN" altLang="en-US" sz="2800" kern="0" dirty="0" smtClean="0">
                <a:latin typeface="微软雅黑" panose="020B0503020204020204" charset="-122"/>
                <a:ea typeface="微软雅黑" panose="020B0503020204020204" charset="-122"/>
              </a:rPr>
              <a:t>届硕士生部分举例</a:t>
            </a:r>
            <a:endParaRPr lang="zh-CN" altLang="en-US" sz="2800" kern="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object 4"/>
          <p:cNvSpPr txBox="1"/>
          <p:nvPr/>
        </p:nvSpPr>
        <p:spPr>
          <a:xfrm>
            <a:off x="838200" y="1524000"/>
            <a:ext cx="5610225" cy="3793090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sz="1100" spc="350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Sans Serif" panose="020B0604020202020204"/>
                <a:cs typeface="Microsoft Sans Serif" panose="020B0604020202020204"/>
              </a:rPr>
              <a:t>u</a:t>
            </a:r>
            <a:r>
              <a:rPr sz="1100" spc="580" dirty="0">
                <a:solidFill>
                  <a:srgbClr val="F6A800"/>
                </a:solidFill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lang="zh-CN" altLang="en-US" sz="1550" b="1" spc="25" dirty="0">
                <a:latin typeface="微软雅黑 Light" panose="020B0502040204020203" charset="-122"/>
                <a:ea typeface="微软雅黑 Light" panose="020B0502040204020203" charset="-122"/>
                <a:cs typeface="Microsoft Sans Serif" panose="020B0604020202020204"/>
              </a:rPr>
              <a:t>联合培养</a:t>
            </a:r>
            <a:r>
              <a:rPr sz="1550" b="1" spc="40" dirty="0" smtClean="0">
                <a:latin typeface="微软雅黑 Light" panose="020B0502040204020203" charset="-122"/>
                <a:cs typeface="微软雅黑 Light" panose="020B0502040204020203" charset="-122"/>
              </a:rPr>
              <a:t>项目专属奖学金</a:t>
            </a:r>
            <a:endParaRPr sz="1550" dirty="0"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314325">
              <a:lnSpc>
                <a:spcPct val="100000"/>
              </a:lnSpc>
              <a:spcBef>
                <a:spcPts val="585"/>
              </a:spcBef>
            </a:pPr>
            <a:r>
              <a:rPr sz="1600" b="0" dirty="0" smtClean="0">
                <a:latin typeface="微软雅黑 Light" panose="020B0502040204020203" charset="-122"/>
                <a:cs typeface="微软雅黑 Light" panose="020B0502040204020203" charset="-122"/>
              </a:rPr>
              <a:t>奖学金|</a:t>
            </a:r>
            <a:r>
              <a:rPr sz="1600" b="0" spc="-10" dirty="0" smtClean="0">
                <a:latin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sz="1600" b="0" dirty="0">
                <a:latin typeface="微软雅黑 Light" panose="020B0502040204020203" charset="-122"/>
                <a:cs typeface="微软雅黑 Light" panose="020B0502040204020203" charset="-122"/>
              </a:rPr>
              <a:t>优秀学生奖</a:t>
            </a:r>
            <a:endParaRPr sz="1600" dirty="0"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1100" spc="350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Sans Serif" panose="020B0604020202020204"/>
                <a:cs typeface="Microsoft Sans Serif" panose="020B0604020202020204"/>
              </a:rPr>
              <a:t>u</a:t>
            </a:r>
            <a:r>
              <a:rPr sz="1100" spc="580" dirty="0">
                <a:solidFill>
                  <a:srgbClr val="F6A800"/>
                </a:solidFill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sz="1550" b="1" spc="40" dirty="0">
                <a:latin typeface="微软雅黑 Light" panose="020B0502040204020203" charset="-122"/>
                <a:cs typeface="微软雅黑 Light" panose="020B0502040204020203" charset="-122"/>
              </a:rPr>
              <a:t>工程类硕士奖学金</a:t>
            </a:r>
            <a:endParaRPr sz="1550" dirty="0"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314325" marR="2240915">
              <a:lnSpc>
                <a:spcPct val="130000"/>
              </a:lnSpc>
              <a:spcBef>
                <a:spcPts val="10"/>
              </a:spcBef>
            </a:pPr>
            <a:r>
              <a:rPr sz="1600" b="0" dirty="0" smtClean="0">
                <a:latin typeface="微软雅黑 Light" panose="020B0502040204020203" charset="-122"/>
                <a:cs typeface="微软雅黑 Light" panose="020B0502040204020203" charset="-122"/>
              </a:rPr>
              <a:t>女性工程师奖学金</a:t>
            </a:r>
            <a:endParaRPr lang="en-US" sz="1600" b="0" dirty="0" smtClean="0"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314325" marR="2240915">
              <a:lnSpc>
                <a:spcPct val="130000"/>
              </a:lnSpc>
              <a:spcBef>
                <a:spcPts val="10"/>
              </a:spcBef>
            </a:pPr>
            <a:r>
              <a:rPr sz="1600" b="0" dirty="0" smtClean="0">
                <a:latin typeface="微软雅黑 Light" panose="020B0502040204020203" charset="-122"/>
                <a:cs typeface="微软雅黑 Light" panose="020B0502040204020203" charset="-122"/>
              </a:rPr>
              <a:t>最具潜力学生奖学金</a:t>
            </a:r>
            <a:endParaRPr lang="en-US" sz="1600" b="0" dirty="0" smtClean="0"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314325" marR="2240915">
              <a:lnSpc>
                <a:spcPct val="130000"/>
              </a:lnSpc>
              <a:spcBef>
                <a:spcPts val="10"/>
              </a:spcBef>
            </a:pPr>
            <a:r>
              <a:rPr sz="1600" b="0" dirty="0" smtClean="0">
                <a:latin typeface="微软雅黑 Light" panose="020B0502040204020203" charset="-122"/>
                <a:cs typeface="微软雅黑 Light" panose="020B0502040204020203" charset="-122"/>
              </a:rPr>
              <a:t>住房奖学金</a:t>
            </a:r>
            <a:endParaRPr sz="1600" dirty="0"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1100" spc="350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Sans Serif" panose="020B0604020202020204"/>
                <a:cs typeface="Microsoft Sans Serif" panose="020B0604020202020204"/>
              </a:rPr>
              <a:t>u</a:t>
            </a:r>
            <a:r>
              <a:rPr sz="1100" spc="580" dirty="0">
                <a:solidFill>
                  <a:srgbClr val="F6A800"/>
                </a:solidFill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sz="1550" b="1" spc="40" dirty="0">
                <a:latin typeface="微软雅黑 Light" panose="020B0502040204020203" charset="-122"/>
                <a:cs typeface="微软雅黑 Light" panose="020B0502040204020203" charset="-122"/>
              </a:rPr>
              <a:t>硕士学习期间奖学金</a:t>
            </a:r>
            <a:endParaRPr sz="1550" dirty="0"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314325" marR="5080">
              <a:lnSpc>
                <a:spcPts val="1900"/>
              </a:lnSpc>
              <a:spcBef>
                <a:spcPts val="785"/>
              </a:spcBef>
            </a:pPr>
            <a:r>
              <a:rPr sz="1600" b="0" dirty="0">
                <a:latin typeface="微软雅黑 Light" panose="020B0502040204020203" charset="-122"/>
                <a:cs typeface="微软雅黑 Light" panose="020B0502040204020203" charset="-122"/>
              </a:rPr>
              <a:t>优秀学生奖学金（学期成绩，社会活动，综合表现，常规学 制毕业等类别奖学金）</a:t>
            </a:r>
            <a:endParaRPr sz="1600" dirty="0"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314325">
              <a:lnSpc>
                <a:spcPct val="100000"/>
              </a:lnSpc>
              <a:spcBef>
                <a:spcPts val="515"/>
              </a:spcBef>
            </a:pPr>
            <a:r>
              <a:rPr sz="1600" b="0" dirty="0">
                <a:latin typeface="微软雅黑 Light" panose="020B0502040204020203" charset="-122"/>
                <a:cs typeface="微软雅黑 Light" panose="020B0502040204020203" charset="-122"/>
              </a:rPr>
              <a:t>优秀德语奖学金</a:t>
            </a:r>
            <a:r>
              <a:rPr sz="1600" b="0" spc="-5" dirty="0">
                <a:latin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sz="1600" b="0" dirty="0">
                <a:latin typeface="微软雅黑 Light" panose="020B0502040204020203" charset="-122"/>
                <a:cs typeface="微软雅黑 Light" panose="020B0502040204020203" charset="-122"/>
              </a:rPr>
              <a:t>|</a:t>
            </a:r>
            <a:r>
              <a:rPr sz="1600" b="0" spc="-10" dirty="0">
                <a:latin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sz="1600" b="0" dirty="0">
                <a:latin typeface="微软雅黑 Light" panose="020B0502040204020203" charset="-122"/>
                <a:cs typeface="微软雅黑 Light" panose="020B0502040204020203" charset="-122"/>
              </a:rPr>
              <a:t>学生项目奖学金</a:t>
            </a:r>
            <a:endParaRPr sz="1600" dirty="0"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1100" spc="350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Sans Serif" panose="020B0604020202020204"/>
                <a:cs typeface="Microsoft Sans Serif" panose="020B0604020202020204"/>
              </a:rPr>
              <a:t>u</a:t>
            </a:r>
            <a:r>
              <a:rPr sz="1100" spc="580" dirty="0">
                <a:solidFill>
                  <a:srgbClr val="F6A800"/>
                </a:solidFill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sz="1550" b="1" spc="40" dirty="0">
                <a:latin typeface="微软雅黑 Light" panose="020B0502040204020203" charset="-122"/>
                <a:cs typeface="微软雅黑 Light" panose="020B0502040204020203" charset="-122"/>
              </a:rPr>
              <a:t>硕士毕业后奖学金</a:t>
            </a:r>
            <a:endParaRPr sz="1550" dirty="0"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314325">
              <a:lnSpc>
                <a:spcPct val="100000"/>
              </a:lnSpc>
              <a:spcBef>
                <a:spcPts val="585"/>
              </a:spcBef>
            </a:pPr>
            <a:r>
              <a:rPr sz="1600" b="0" dirty="0">
                <a:latin typeface="微软雅黑 Light" panose="020B0502040204020203" charset="-122"/>
                <a:cs typeface="微软雅黑 Light" panose="020B0502040204020203" charset="-122"/>
              </a:rPr>
              <a:t>校友科研奖学金</a:t>
            </a:r>
            <a:endParaRPr sz="1600" dirty="0">
              <a:latin typeface="微软雅黑 Light" panose="020B0502040204020203" charset="-122"/>
              <a:cs typeface="微软雅黑 Light" panose="020B0502040204020203" charset="-122"/>
            </a:endParaRPr>
          </a:p>
        </p:txBody>
      </p:sp>
      <p:graphicFrame>
        <p:nvGraphicFramePr>
          <p:cNvPr id="19" name="表格 18"/>
          <p:cNvGraphicFramePr>
            <a:graphicFrameLocks noGrp="1"/>
          </p:cNvGraphicFramePr>
          <p:nvPr/>
        </p:nvGraphicFramePr>
        <p:xfrm>
          <a:off x="6781800" y="1680549"/>
          <a:ext cx="4800600" cy="3520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1133"/>
                <a:gridCol w="2235762"/>
                <a:gridCol w="1243705"/>
              </a:tblGrid>
              <a:tr h="262548"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姓名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奖学金名称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金额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2548"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金瑞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GEC</a:t>
                      </a:r>
                      <a:r>
                        <a:rPr 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奖学金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11000</a:t>
                      </a:r>
                      <a:r>
                        <a:rPr 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欧元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2548"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薄茜予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127000" algn="just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GEC</a:t>
                      </a:r>
                      <a:r>
                        <a:rPr lang="zh-CN" altLang="zh-CN" sz="1400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奖学金</a:t>
                      </a:r>
                      <a:endParaRPr lang="zh-CN" altLang="zh-CN" sz="1400" kern="100" dirty="0" smtClean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11000</a:t>
                      </a:r>
                      <a:r>
                        <a:rPr lang="zh-CN" altLang="en-US" sz="14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欧元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2548"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何蕾蕾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女性工程师奖学金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5500</a:t>
                      </a:r>
                      <a:r>
                        <a:rPr lang="zh-CN" sz="14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欧元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2548"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杨佐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最具潜力学生奖学金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5500</a:t>
                      </a:r>
                      <a:r>
                        <a:rPr lang="zh-CN" sz="14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欧元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2548"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孟子博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127000" algn="just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400" kern="1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最具潜力学生奖学金</a:t>
                      </a:r>
                      <a:endParaRPr lang="zh-CN" altLang="zh-CN" sz="1400" kern="100" dirty="0" smtClean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5500</a:t>
                      </a:r>
                      <a:r>
                        <a:rPr lang="zh-CN" altLang="en-US" sz="1400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欧元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2548"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齐沐言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早鸟优惠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2200</a:t>
                      </a:r>
                      <a:r>
                        <a:rPr lang="zh-CN" sz="14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欧元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2548"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余嵩泳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早鸟优惠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2200</a:t>
                      </a:r>
                      <a:r>
                        <a:rPr 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欧元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2548"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覃泽康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早鸟优惠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2200</a:t>
                      </a:r>
                      <a:r>
                        <a:rPr 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欧元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2548"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俞裕威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早鸟优惠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2200</a:t>
                      </a:r>
                      <a:r>
                        <a:rPr 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欧元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2548"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陈诗文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早鸟优惠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2200</a:t>
                      </a:r>
                      <a:r>
                        <a:rPr 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欧元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2313305"/>
          </a:xfrm>
          <a:custGeom>
            <a:avLst/>
            <a:gdLst/>
            <a:ahLst/>
            <a:cxnLst/>
            <a:rect l="l" t="t" r="r" b="b"/>
            <a:pathLst>
              <a:path w="12192000" h="2313305">
                <a:moveTo>
                  <a:pt x="0" y="0"/>
                </a:moveTo>
                <a:lnTo>
                  <a:pt x="12192000" y="0"/>
                </a:lnTo>
                <a:lnTo>
                  <a:pt x="12192000" y="2312987"/>
                </a:lnTo>
                <a:lnTo>
                  <a:pt x="0" y="2312987"/>
                </a:lnTo>
                <a:lnTo>
                  <a:pt x="0" y="0"/>
                </a:lnTo>
                <a:close/>
              </a:path>
            </a:pathLst>
          </a:custGeom>
          <a:solidFill>
            <a:srgbClr val="0054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481448" y="6208853"/>
            <a:ext cx="3393680" cy="49812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60363" y="6040437"/>
            <a:ext cx="11483975" cy="0"/>
          </a:xfrm>
          <a:custGeom>
            <a:avLst/>
            <a:gdLst/>
            <a:ahLst/>
            <a:cxnLst/>
            <a:rect l="l" t="t" r="r" b="b"/>
            <a:pathLst>
              <a:path w="11483975">
                <a:moveTo>
                  <a:pt x="0" y="0"/>
                </a:moveTo>
                <a:lnTo>
                  <a:pt x="11483975" y="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41299" y="1580388"/>
            <a:ext cx="408940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德国亚琛工业大学介绍</a:t>
            </a:r>
            <a:endParaRPr sz="3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53998" y="3073674"/>
            <a:ext cx="3748918" cy="22240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089082" y="3073674"/>
            <a:ext cx="3748918" cy="2224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221539" y="3073674"/>
            <a:ext cx="3748919" cy="22131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5"/>
              </a:spcBef>
            </a:pPr>
            <a:r>
              <a:rPr dirty="0"/>
              <a:t>3</a:t>
            </a:r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RWTH </a:t>
            </a:r>
            <a:r>
              <a:rPr spc="-5" dirty="0"/>
              <a:t>Aachen University </a:t>
            </a:r>
            <a:r>
              <a:rPr dirty="0"/>
              <a:t>| </a:t>
            </a:r>
            <a:r>
              <a:rPr spc="-5" dirty="0"/>
              <a:t>International</a:t>
            </a:r>
            <a:r>
              <a:rPr spc="-25" dirty="0"/>
              <a:t> </a:t>
            </a:r>
            <a:r>
              <a:rPr spc="-5" dirty="0"/>
              <a:t>Academy</a:t>
            </a:r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8822" y="380491"/>
            <a:ext cx="3683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亚琛工大国际硕士毕业前景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383997" y="3613818"/>
            <a:ext cx="5268595" cy="526415"/>
          </a:xfrm>
          <a:prstGeom prst="rect">
            <a:avLst/>
          </a:prstGeom>
          <a:solidFill>
            <a:srgbClr val="0054A0"/>
          </a:solidFill>
        </p:spPr>
        <p:txBody>
          <a:bodyPr vert="horz" wrap="square" lIns="0" tIns="116839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920"/>
              </a:spcBef>
            </a:pPr>
            <a:r>
              <a:rPr sz="1750" b="1" spc="40" dirty="0">
                <a:solidFill>
                  <a:srgbClr val="FFFFFF"/>
                </a:solidFill>
                <a:latin typeface="微软雅黑 Light" panose="020B0502040204020203" charset="-122"/>
                <a:cs typeface="微软雅黑 Light" panose="020B0502040204020203" charset="-122"/>
              </a:rPr>
              <a:t>就业市场上中国学生的多种选择</a:t>
            </a:r>
            <a:endParaRPr sz="1750">
              <a:latin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462738" y="1582420"/>
            <a:ext cx="5040630" cy="1857560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985"/>
              </a:spcBef>
              <a:buClr>
                <a:srgbClr val="3760A5"/>
              </a:buClr>
              <a:buFont typeface="Arial" panose="020B0604020202020204"/>
              <a:buChar char="•"/>
              <a:tabLst>
                <a:tab pos="297815" algn="l"/>
                <a:tab pos="298450" algn="l"/>
              </a:tabLst>
            </a:pPr>
            <a:r>
              <a:rPr spc="-5" dirty="0"/>
              <a:t>21%</a:t>
            </a:r>
            <a:r>
              <a:rPr dirty="0"/>
              <a:t>的学生在完成毕业论文前，就已经找到工作</a:t>
            </a:r>
            <a:endParaRPr dirty="0"/>
          </a:p>
          <a:p>
            <a:pPr marL="298450" indent="-285750">
              <a:lnSpc>
                <a:spcPct val="100000"/>
              </a:lnSpc>
              <a:spcBef>
                <a:spcPts val="890"/>
              </a:spcBef>
              <a:buClr>
                <a:srgbClr val="3760A5"/>
              </a:buClr>
              <a:buFont typeface="Arial" panose="020B0604020202020204"/>
              <a:buChar char="•"/>
              <a:tabLst>
                <a:tab pos="297815" algn="l"/>
                <a:tab pos="298450" algn="l"/>
              </a:tabLst>
            </a:pPr>
            <a:r>
              <a:rPr spc="-5" dirty="0"/>
              <a:t>90%</a:t>
            </a:r>
            <a:r>
              <a:rPr dirty="0"/>
              <a:t>的学生在毕业后</a:t>
            </a:r>
            <a:r>
              <a:rPr spc="-5" dirty="0"/>
              <a:t>6</a:t>
            </a:r>
            <a:r>
              <a:rPr dirty="0"/>
              <a:t>个月内找到工作位置</a:t>
            </a:r>
            <a:endParaRPr dirty="0"/>
          </a:p>
          <a:p>
            <a:pPr marL="298450" indent="-285750">
              <a:lnSpc>
                <a:spcPct val="100000"/>
              </a:lnSpc>
              <a:spcBef>
                <a:spcPts val="985"/>
              </a:spcBef>
              <a:buClr>
                <a:srgbClr val="3760A5"/>
              </a:buClr>
              <a:buFont typeface="Arial" panose="020B0604020202020204"/>
              <a:buChar char="•"/>
              <a:tabLst>
                <a:tab pos="297815" algn="l"/>
                <a:tab pos="298450" algn="l"/>
              </a:tabLst>
            </a:pPr>
            <a:r>
              <a:rPr spc="-5" dirty="0"/>
              <a:t>70%</a:t>
            </a:r>
            <a:r>
              <a:rPr dirty="0"/>
              <a:t>的学生在德国找到工作</a:t>
            </a:r>
            <a:r>
              <a:rPr spc="-5" dirty="0"/>
              <a:t>，15%</a:t>
            </a:r>
            <a:r>
              <a:rPr dirty="0"/>
              <a:t>回本国就业，还有</a:t>
            </a:r>
            <a:endParaRPr dirty="0"/>
          </a:p>
          <a:p>
            <a:pPr marL="298450">
              <a:lnSpc>
                <a:spcPct val="100000"/>
              </a:lnSpc>
              <a:spcBef>
                <a:spcPts val="980"/>
              </a:spcBef>
            </a:pPr>
            <a:r>
              <a:rPr spc="-10" dirty="0"/>
              <a:t>15%</a:t>
            </a:r>
            <a:r>
              <a:rPr dirty="0"/>
              <a:t>学生去其他国家工作</a:t>
            </a:r>
            <a:endParaRPr dirty="0"/>
          </a:p>
          <a:p>
            <a:pPr marL="298450" indent="-285750">
              <a:lnSpc>
                <a:spcPct val="100000"/>
              </a:lnSpc>
              <a:spcBef>
                <a:spcPts val="985"/>
              </a:spcBef>
              <a:buClr>
                <a:srgbClr val="3760A5"/>
              </a:buClr>
              <a:buFont typeface="Arial" panose="020B0604020202020204"/>
              <a:buChar char="•"/>
              <a:tabLst>
                <a:tab pos="297815" algn="l"/>
                <a:tab pos="298450" algn="l"/>
              </a:tabLst>
            </a:pPr>
            <a:r>
              <a:rPr dirty="0" smtClean="0"/>
              <a:t>起步年薪在</a:t>
            </a:r>
            <a:r>
              <a:rPr spc="-5" dirty="0" smtClean="0"/>
              <a:t>50000-65000</a:t>
            </a:r>
            <a:r>
              <a:rPr dirty="0" smtClean="0"/>
              <a:t>欧元</a:t>
            </a:r>
            <a:r>
              <a:rPr lang="zh-CN" altLang="en-US" dirty="0">
                <a:latin typeface="微软雅黑 Light" panose="020B0502040204020203" charset="-122"/>
                <a:ea typeface="微软雅黑 Light" panose="020B0502040204020203" charset="-122"/>
              </a:rPr>
              <a:t>（机械类应届毕业生</a:t>
            </a:r>
            <a:r>
              <a:rPr lang="zh-CN" altLang="en-US" dirty="0" smtClean="0">
                <a:latin typeface="微软雅黑 Light" panose="020B0502040204020203" charset="-122"/>
                <a:ea typeface="微软雅黑 Light" panose="020B0502040204020203" charset="-122"/>
              </a:rPr>
              <a:t>）</a:t>
            </a:r>
            <a:endParaRPr lang="zh-CN" altLang="en-US" dirty="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0260" y="4127500"/>
            <a:ext cx="5029200" cy="1838960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960"/>
              </a:spcBef>
              <a:buClr>
                <a:srgbClr val="00549F"/>
              </a:buClr>
              <a:buFont typeface="Arial" panose="020B0604020202020204"/>
              <a:buChar char="•"/>
              <a:tabLst>
                <a:tab pos="297815" algn="l"/>
                <a:tab pos="298450" algn="l"/>
              </a:tabLst>
            </a:pPr>
            <a:r>
              <a:rPr sz="1600" b="0" dirty="0">
                <a:latin typeface="微软雅黑 Light" panose="020B0502040204020203" charset="-122"/>
                <a:cs typeface="微软雅黑 Light" panose="020B0502040204020203" charset="-122"/>
              </a:rPr>
              <a:t>德国本土企业对亚琛工大学历认可度极高</a:t>
            </a:r>
            <a:endParaRPr sz="1600"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298450" marR="5080" indent="-285750">
              <a:lnSpc>
                <a:spcPts val="2900"/>
              </a:lnSpc>
              <a:spcBef>
                <a:spcPts val="145"/>
              </a:spcBef>
              <a:buClr>
                <a:srgbClr val="00549F"/>
              </a:buClr>
              <a:buFont typeface="Arial" panose="020B0604020202020204"/>
              <a:buChar char="•"/>
              <a:tabLst>
                <a:tab pos="297815" algn="l"/>
                <a:tab pos="298450" algn="l"/>
              </a:tabLst>
            </a:pPr>
            <a:r>
              <a:rPr sz="1600" b="0" dirty="0">
                <a:latin typeface="微软雅黑 Light" panose="020B0502040204020203" charset="-122"/>
                <a:cs typeface="微软雅黑 Light" panose="020B0502040204020203" charset="-122"/>
              </a:rPr>
              <a:t>德国中国企业已有</a:t>
            </a:r>
            <a:r>
              <a:rPr sz="1600" b="0" spc="-5" dirty="0">
                <a:latin typeface="微软雅黑 Light" panose="020B0502040204020203" charset="-122"/>
                <a:cs typeface="微软雅黑 Light" panose="020B0502040204020203" charset="-122"/>
              </a:rPr>
              <a:t>2500</a:t>
            </a:r>
            <a:r>
              <a:rPr sz="1600" b="0" dirty="0">
                <a:latin typeface="微软雅黑 Light" panose="020B0502040204020203" charset="-122"/>
                <a:cs typeface="微软雅黑 Light" panose="020B0502040204020203" charset="-122"/>
              </a:rPr>
              <a:t>家并大部分在持续扩大经营， 有德国教育背景的中国学生应聘更有优势</a:t>
            </a:r>
            <a:endParaRPr sz="1600"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298450" marR="50165" indent="-285750">
              <a:lnSpc>
                <a:spcPts val="2900"/>
              </a:lnSpc>
              <a:spcBef>
                <a:spcPts val="10"/>
              </a:spcBef>
              <a:buClr>
                <a:srgbClr val="00549F"/>
              </a:buClr>
              <a:buFont typeface="Arial" panose="020B0604020202020204"/>
              <a:buChar char="•"/>
              <a:tabLst>
                <a:tab pos="297815" algn="l"/>
                <a:tab pos="298450" algn="l"/>
              </a:tabLst>
            </a:pPr>
            <a:r>
              <a:rPr sz="1600" b="0" dirty="0">
                <a:latin typeface="微软雅黑 Light" panose="020B0502040204020203" charset="-122"/>
                <a:cs typeface="微软雅黑 Light" panose="020B0502040204020203" charset="-122"/>
              </a:rPr>
              <a:t>亚琛工大极高含金量的硕士文凭对回国工作的毕业生 也非常具有竞争力</a:t>
            </a:r>
            <a:endParaRPr sz="1600">
              <a:latin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18518" y="4139691"/>
            <a:ext cx="4984750" cy="1476375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985"/>
              </a:spcBef>
              <a:buClr>
                <a:srgbClr val="00549F"/>
              </a:buClr>
              <a:buFont typeface="Arial" panose="020B0604020202020204"/>
              <a:buChar char="•"/>
              <a:tabLst>
                <a:tab pos="297815" algn="l"/>
                <a:tab pos="298450" algn="l"/>
              </a:tabLst>
            </a:pPr>
            <a:r>
              <a:rPr sz="1600" b="0" dirty="0">
                <a:latin typeface="微软雅黑 Light" panose="020B0502040204020203" charset="-122"/>
                <a:cs typeface="微软雅黑 Light" panose="020B0502040204020203" charset="-122"/>
              </a:rPr>
              <a:t>继续深造，攻读博士学位</a:t>
            </a:r>
            <a:endParaRPr sz="1600"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298450" indent="-285750">
              <a:lnSpc>
                <a:spcPct val="100000"/>
              </a:lnSpc>
              <a:spcBef>
                <a:spcPts val="890"/>
              </a:spcBef>
              <a:buClr>
                <a:srgbClr val="00549F"/>
              </a:buClr>
              <a:buFont typeface="Arial" panose="020B0604020202020204"/>
              <a:buChar char="•"/>
              <a:tabLst>
                <a:tab pos="297815" algn="l"/>
                <a:tab pos="298450" algn="l"/>
              </a:tabLst>
            </a:pPr>
            <a:r>
              <a:rPr sz="1600" b="0" dirty="0">
                <a:latin typeface="微软雅黑 Light" panose="020B0502040204020203" charset="-122"/>
                <a:cs typeface="微软雅黑 Light" panose="020B0502040204020203" charset="-122"/>
              </a:rPr>
              <a:t>可直接申请亚琛工大或国家研究所的博士位置</a:t>
            </a:r>
            <a:endParaRPr sz="1600"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298450" marR="5080" indent="-285750">
              <a:lnSpc>
                <a:spcPct val="151000"/>
              </a:lnSpc>
              <a:buClr>
                <a:srgbClr val="00549F"/>
              </a:buClr>
              <a:buFont typeface="Arial" panose="020B0604020202020204"/>
              <a:buChar char="•"/>
              <a:tabLst>
                <a:tab pos="297815" algn="l"/>
                <a:tab pos="298450" algn="l"/>
              </a:tabLst>
            </a:pPr>
            <a:r>
              <a:rPr sz="1600" b="0" dirty="0">
                <a:latin typeface="微软雅黑 Light" panose="020B0502040204020203" charset="-122"/>
                <a:cs typeface="微软雅黑 Light" panose="020B0502040204020203" charset="-122"/>
              </a:rPr>
              <a:t>攻读博士的同时负责科研项目和部分教学，亚琛工大 的博士年薪为</a:t>
            </a:r>
            <a:r>
              <a:rPr sz="1600" b="0" spc="-5" dirty="0">
                <a:latin typeface="微软雅黑 Light" panose="020B0502040204020203" charset="-122"/>
                <a:cs typeface="微软雅黑 Light" panose="020B0502040204020203" charset="-122"/>
              </a:rPr>
              <a:t>48000-62000</a:t>
            </a:r>
            <a:r>
              <a:rPr sz="1600" b="0" dirty="0">
                <a:latin typeface="微软雅黑 Light" panose="020B0502040204020203" charset="-122"/>
                <a:cs typeface="微软雅黑 Light" panose="020B0502040204020203" charset="-122"/>
              </a:rPr>
              <a:t>欧</a:t>
            </a:r>
            <a:endParaRPr sz="1600">
              <a:latin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39781" y="3613818"/>
            <a:ext cx="5268595" cy="526415"/>
          </a:xfrm>
          <a:prstGeom prst="rect">
            <a:avLst/>
          </a:prstGeom>
          <a:solidFill>
            <a:srgbClr val="0054A0"/>
          </a:solidFill>
        </p:spPr>
        <p:txBody>
          <a:bodyPr vert="horz" wrap="square" lIns="0" tIns="116839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920"/>
              </a:spcBef>
            </a:pPr>
            <a:r>
              <a:rPr sz="1750" b="1" spc="40" dirty="0">
                <a:solidFill>
                  <a:srgbClr val="FFFFFF"/>
                </a:solidFill>
                <a:latin typeface="微软雅黑 Light" panose="020B0502040204020203" charset="-122"/>
                <a:cs typeface="微软雅黑 Light" panose="020B0502040204020203" charset="-122"/>
              </a:rPr>
              <a:t>科研机会</a:t>
            </a:r>
            <a:endParaRPr sz="1750">
              <a:latin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37830" y="1079865"/>
            <a:ext cx="4870168" cy="240768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81521" y="1079864"/>
            <a:ext cx="5268595" cy="526415"/>
          </a:xfrm>
          <a:prstGeom prst="rect">
            <a:avLst/>
          </a:prstGeom>
          <a:solidFill>
            <a:srgbClr val="0054A0"/>
          </a:solidFill>
        </p:spPr>
        <p:txBody>
          <a:bodyPr vert="horz" wrap="square" lIns="0" tIns="11493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905"/>
              </a:spcBef>
            </a:pPr>
            <a:r>
              <a:rPr sz="1750" b="1" spc="40" dirty="0">
                <a:solidFill>
                  <a:srgbClr val="FFFFFF"/>
                </a:solidFill>
                <a:latin typeface="微软雅黑 Light" panose="020B0502040204020203" charset="-122"/>
                <a:cs typeface="微软雅黑 Light" panose="020B0502040204020203" charset="-122"/>
              </a:rPr>
              <a:t>就业与薪资总体情况</a:t>
            </a:r>
            <a:endParaRPr sz="1750">
              <a:latin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</a:fld>
            <a:endParaRPr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RWTH </a:t>
            </a:r>
            <a:r>
              <a:rPr spc="-5" dirty="0"/>
              <a:t>3+1+2 Program </a:t>
            </a:r>
            <a:r>
              <a:rPr dirty="0"/>
              <a:t>| RWTH </a:t>
            </a:r>
            <a:r>
              <a:rPr spc="-5" dirty="0"/>
              <a:t>International Academy </a:t>
            </a:r>
            <a:r>
              <a:rPr dirty="0"/>
              <a:t>|</a:t>
            </a:r>
            <a:r>
              <a:rPr spc="-30" dirty="0"/>
              <a:t> </a:t>
            </a:r>
            <a:r>
              <a:rPr spc="-5" dirty="0"/>
              <a:t>Intake</a:t>
            </a:r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 rot="5400000">
            <a:off x="-492105" y="2937021"/>
            <a:ext cx="1969095" cy="984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6174105" cy="381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2400" b="1" dirty="0" smtClean="0">
                <a:solidFill>
                  <a:srgbClr val="00549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亚琛工大国际硕士 -- 费用清单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object 3"/>
          <p:cNvSpPr txBox="1"/>
          <p:nvPr/>
        </p:nvSpPr>
        <p:spPr>
          <a:xfrm>
            <a:off x="762000" y="999970"/>
            <a:ext cx="10826363" cy="4475584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>
              <a:spcAft>
                <a:spcPts val="600"/>
              </a:spcAft>
            </a:pPr>
            <a:r>
              <a:rPr lang="zh-CN" altLang="en-US" b="1" dirty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（一</a:t>
            </a:r>
            <a:r>
              <a:rPr lang="zh-CN" altLang="en-US" b="1" dirty="0" smtClean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）前</a:t>
            </a:r>
            <a:r>
              <a:rPr lang="zh-CN" altLang="en-US" b="1" dirty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置</a:t>
            </a:r>
            <a:r>
              <a:rPr lang="zh-CN" altLang="en-US" b="1" dirty="0" smtClean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培训费用：</a:t>
            </a:r>
            <a:endParaRPr lang="en-US" altLang="zh-CN" b="1" dirty="0" smtClean="0">
              <a:solidFill>
                <a:srgbClr val="00549F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12700">
              <a:lnSpc>
                <a:spcPct val="150000"/>
              </a:lnSpc>
            </a:pPr>
            <a:r>
              <a:rPr lang="en-US" altLang="zh-CN" dirty="0" smtClean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3.8</a:t>
            </a:r>
            <a:r>
              <a:rPr lang="zh-CN" altLang="en-US" dirty="0" smtClean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万元人民币，旨</a:t>
            </a:r>
            <a:r>
              <a:rPr lang="zh-CN" altLang="en-US" dirty="0" smtClean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在关键节点提高学生的成功率</a:t>
            </a:r>
            <a:endParaRPr lang="en-US" altLang="zh-CN" dirty="0" smtClean="0">
              <a:solidFill>
                <a:srgbClr val="00549F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12700">
              <a:lnSpc>
                <a:spcPct val="150000"/>
              </a:lnSpc>
            </a:pPr>
            <a:endParaRPr lang="zh-CN" altLang="en-US" dirty="0" err="1">
              <a:solidFill>
                <a:srgbClr val="00549F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12700">
              <a:spcAft>
                <a:spcPts val="600"/>
              </a:spcAft>
            </a:pPr>
            <a:r>
              <a:rPr lang="zh-CN" altLang="en-US" b="1" dirty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（二）亚</a:t>
            </a:r>
            <a:r>
              <a:rPr lang="zh-CN" altLang="en-US" b="1" dirty="0" smtClean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琛工大联合培养项</a:t>
            </a:r>
            <a:r>
              <a:rPr lang="zh-CN" altLang="en-US" b="1" dirty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目费用</a:t>
            </a:r>
            <a:r>
              <a:rPr lang="zh-CN" altLang="en-US" sz="1600" dirty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（以亚琛工大官网/公众号信息为准，官方公众号：亚琛工大国际硕士）</a:t>
            </a:r>
            <a:endParaRPr lang="zh-CN" altLang="en-US" sz="1600" dirty="0">
              <a:solidFill>
                <a:srgbClr val="00549F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12700">
              <a:lnSpc>
                <a:spcPct val="150000"/>
              </a:lnSpc>
            </a:pPr>
            <a:r>
              <a:rPr lang="en-US" altLang="zh-CN" dirty="0" smtClean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3+1+2</a:t>
            </a:r>
            <a:r>
              <a:rPr lang="zh-CN" altLang="en-US" dirty="0" smtClean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项目大四交流费用</a:t>
            </a:r>
            <a:r>
              <a:rPr lang="en-US" altLang="zh-CN" dirty="0" smtClean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——16</a:t>
            </a:r>
            <a:r>
              <a:rPr lang="en-US" dirty="0" smtClean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500</a:t>
            </a:r>
            <a:r>
              <a:rPr lang="zh-CN" altLang="en-US" dirty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欧</a:t>
            </a:r>
            <a:r>
              <a:rPr lang="zh-CN" altLang="en-US" dirty="0" smtClean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元</a:t>
            </a:r>
            <a:endParaRPr lang="en-US" altLang="zh-CN" dirty="0" smtClean="0">
              <a:solidFill>
                <a:srgbClr val="00549F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12700">
              <a:lnSpc>
                <a:spcPct val="150000"/>
              </a:lnSpc>
            </a:pPr>
            <a:r>
              <a:rPr lang="en-US" altLang="zh-CN" dirty="0" smtClean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3+1+2</a:t>
            </a:r>
            <a:r>
              <a:rPr lang="zh-CN" altLang="en-US" dirty="0" smtClean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项目硕</a:t>
            </a:r>
            <a:r>
              <a:rPr lang="zh-CN" altLang="en-US" dirty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士阶段学费</a:t>
            </a:r>
            <a:r>
              <a:rPr lang="en-US" altLang="zh-CN" dirty="0" smtClean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——600</a:t>
            </a:r>
            <a:r>
              <a:rPr lang="zh-CN" altLang="en-US" dirty="0" smtClean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0 </a:t>
            </a:r>
            <a:r>
              <a:rPr lang="zh-CN" altLang="en-US" dirty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欧元/学期，</a:t>
            </a:r>
            <a:r>
              <a:rPr lang="zh-CN" altLang="en-US" dirty="0" smtClean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共</a:t>
            </a:r>
            <a:r>
              <a:rPr lang="en-US" altLang="zh-CN" dirty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4</a:t>
            </a:r>
            <a:r>
              <a:rPr lang="zh-CN" altLang="en-US" dirty="0" smtClean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个</a:t>
            </a:r>
            <a:r>
              <a:rPr lang="zh-CN" altLang="en-US" dirty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学</a:t>
            </a:r>
            <a:r>
              <a:rPr lang="zh-CN" altLang="en-US" dirty="0" smtClean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期</a:t>
            </a:r>
            <a:endParaRPr lang="en-US" altLang="zh-CN" dirty="0" smtClean="0">
              <a:solidFill>
                <a:srgbClr val="00549F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12700">
              <a:lnSpc>
                <a:spcPct val="150000"/>
              </a:lnSpc>
            </a:pPr>
            <a:r>
              <a:rPr lang="en-US" altLang="zh-CN" dirty="0" smtClean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MPA</a:t>
            </a:r>
            <a:r>
              <a:rPr lang="zh-CN" altLang="en-US" dirty="0" smtClean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项目前置课程费用</a:t>
            </a:r>
            <a:r>
              <a:rPr lang="en-US" altLang="zh-CN" dirty="0" smtClean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——5000</a:t>
            </a:r>
            <a:r>
              <a:rPr lang="zh-CN" altLang="en-US" dirty="0" smtClean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欧元</a:t>
            </a:r>
            <a:endParaRPr lang="en-US" altLang="zh-CN" dirty="0" smtClean="0">
              <a:solidFill>
                <a:srgbClr val="00549F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12700">
              <a:lnSpc>
                <a:spcPct val="150000"/>
              </a:lnSpc>
            </a:pPr>
            <a:r>
              <a:rPr lang="en-US" altLang="zh-CN" dirty="0" smtClean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MPA</a:t>
            </a:r>
            <a:r>
              <a:rPr lang="zh-CN" altLang="en-US" dirty="0" smtClean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项目硕士阶段学费</a:t>
            </a:r>
            <a:r>
              <a:rPr lang="en-US" altLang="zh-CN" dirty="0" smtClean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——6000</a:t>
            </a:r>
            <a:r>
              <a:rPr lang="zh-CN" altLang="en-US" dirty="0" smtClean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欧元</a:t>
            </a:r>
            <a:r>
              <a:rPr lang="en-US" altLang="zh-CN" dirty="0" smtClean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/</a:t>
            </a:r>
            <a:r>
              <a:rPr lang="zh-CN" altLang="en-US" dirty="0" smtClean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学期，共</a:t>
            </a:r>
            <a:r>
              <a:rPr lang="en-US" altLang="zh-CN" dirty="0" smtClean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3</a:t>
            </a:r>
            <a:r>
              <a:rPr lang="zh-CN" altLang="en-US" dirty="0" smtClean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个学期</a:t>
            </a:r>
            <a:endParaRPr lang="en-US" altLang="zh-CN" dirty="0">
              <a:solidFill>
                <a:srgbClr val="00549F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12700">
              <a:lnSpc>
                <a:spcPct val="150000"/>
              </a:lnSpc>
            </a:pPr>
            <a:endParaRPr lang="zh-CN" altLang="en-US" dirty="0" err="1">
              <a:solidFill>
                <a:srgbClr val="00549F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12700">
              <a:spcAft>
                <a:spcPts val="600"/>
              </a:spcAft>
            </a:pPr>
            <a:r>
              <a:rPr lang="zh-CN" altLang="en-US" b="1" dirty="0" err="1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（三）留德生活费用参考</a:t>
            </a:r>
            <a:endParaRPr lang="zh-CN" altLang="en-US" b="1" dirty="0" err="1">
              <a:solidFill>
                <a:srgbClr val="00549F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12700">
              <a:lnSpc>
                <a:spcPct val="150000"/>
              </a:lnSpc>
            </a:pPr>
            <a:r>
              <a:rPr lang="zh-CN" altLang="en-US" sz="1600" dirty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生活保证金：官方规定，预存第一年生活费</a:t>
            </a:r>
            <a:r>
              <a:rPr lang="zh-CN" altLang="en-US" sz="1600" dirty="0" smtClean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1</a:t>
            </a:r>
            <a:r>
              <a:rPr lang="en-US" altLang="zh-CN" sz="1600" dirty="0" smtClean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1208</a:t>
            </a:r>
            <a:r>
              <a:rPr lang="zh-CN" altLang="en-US" sz="1600" dirty="0" smtClean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欧元</a:t>
            </a:r>
            <a:r>
              <a:rPr lang="zh-CN" altLang="en-US" sz="1600" dirty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，到德国后，分12个月取出（含住宿、食、行、保险）</a:t>
            </a:r>
            <a:endParaRPr lang="zh-CN" altLang="en-US" sz="1600" dirty="0">
              <a:solidFill>
                <a:srgbClr val="00549F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7239635" y="6111240"/>
            <a:ext cx="1413510" cy="587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2313305"/>
          </a:xfrm>
          <a:custGeom>
            <a:avLst/>
            <a:gdLst/>
            <a:ahLst/>
            <a:cxnLst/>
            <a:rect l="l" t="t" r="r" b="b"/>
            <a:pathLst>
              <a:path w="12192000" h="2313305">
                <a:moveTo>
                  <a:pt x="0" y="0"/>
                </a:moveTo>
                <a:lnTo>
                  <a:pt x="12192000" y="0"/>
                </a:lnTo>
                <a:lnTo>
                  <a:pt x="12192000" y="2312987"/>
                </a:lnTo>
                <a:lnTo>
                  <a:pt x="0" y="2312987"/>
                </a:lnTo>
                <a:lnTo>
                  <a:pt x="0" y="0"/>
                </a:lnTo>
                <a:close/>
              </a:path>
            </a:pathLst>
          </a:custGeom>
          <a:solidFill>
            <a:srgbClr val="0054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481448" y="6208853"/>
            <a:ext cx="3393680" cy="49812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60363" y="6040437"/>
            <a:ext cx="11483975" cy="0"/>
          </a:xfrm>
          <a:custGeom>
            <a:avLst/>
            <a:gdLst/>
            <a:ahLst/>
            <a:cxnLst/>
            <a:rect l="l" t="t" r="r" b="b"/>
            <a:pathLst>
              <a:path w="11483975">
                <a:moveTo>
                  <a:pt x="0" y="0"/>
                </a:moveTo>
                <a:lnTo>
                  <a:pt x="11483975" y="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41299" y="1580388"/>
            <a:ext cx="4088129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32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申请与录取</a:t>
            </a:r>
            <a:endParaRPr sz="3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5"/>
              </a:spcBef>
            </a:pPr>
            <a:r>
              <a:rPr dirty="0"/>
              <a:t>17</a:t>
            </a:r>
            <a:endParaRPr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RWTH </a:t>
            </a:r>
            <a:r>
              <a:rPr spc="-5" dirty="0"/>
              <a:t>Aachen University </a:t>
            </a:r>
            <a:r>
              <a:rPr dirty="0"/>
              <a:t>| </a:t>
            </a:r>
            <a:r>
              <a:rPr spc="-5" dirty="0"/>
              <a:t>International</a:t>
            </a:r>
            <a:r>
              <a:rPr spc="-25" dirty="0"/>
              <a:t> </a:t>
            </a:r>
            <a:r>
              <a:rPr spc="-5" dirty="0"/>
              <a:t>Academy</a:t>
            </a:r>
            <a:endParaRPr spc="-5" dirty="0"/>
          </a:p>
        </p:txBody>
      </p:sp>
      <p:sp>
        <p:nvSpPr>
          <p:cNvPr id="9" name="object 5"/>
          <p:cNvSpPr/>
          <p:nvPr/>
        </p:nvSpPr>
        <p:spPr>
          <a:xfrm>
            <a:off x="152400" y="2667000"/>
            <a:ext cx="11844720" cy="27934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308" y="0"/>
            <a:ext cx="12174691" cy="253746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8773" y="2800603"/>
            <a:ext cx="490106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2400" spc="-5" dirty="0" smtClean="0"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联合培养</a:t>
            </a:r>
            <a:r>
              <a:rPr sz="2400" dirty="0" smtClean="0"/>
              <a:t>项目申请与录取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要求</a:t>
            </a:r>
            <a:endParaRPr sz="2400" dirty="0"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9961" y="3652520"/>
            <a:ext cx="3416935" cy="982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b="1" dirty="0" smtClean="0">
                <a:solidFill>
                  <a:srgbClr val="00549F"/>
                </a:solidFill>
                <a:latin typeface="微软雅黑" panose="020B0503020204020204" charset="-122"/>
                <a:cs typeface="微软雅黑" panose="020B0503020204020204" charset="-122"/>
              </a:rPr>
              <a:t>3+1+2</a:t>
            </a:r>
            <a:r>
              <a:rPr sz="2000" b="1" dirty="0" smtClean="0">
                <a:solidFill>
                  <a:srgbClr val="00549F"/>
                </a:solidFill>
                <a:latin typeface="微软雅黑" panose="020B0503020204020204" charset="-122"/>
                <a:cs typeface="微软雅黑" panose="020B0503020204020204" charset="-122"/>
              </a:rPr>
              <a:t>申请资质</a:t>
            </a:r>
            <a:endParaRPr sz="20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98450" indent="-285750">
              <a:lnSpc>
                <a:spcPct val="100000"/>
              </a:lnSpc>
              <a:spcBef>
                <a:spcPts val="1200"/>
              </a:spcBef>
              <a:buClr>
                <a:srgbClr val="00549F"/>
              </a:buClr>
              <a:buFont typeface="Arial" panose="020B0604020202020204"/>
              <a:buChar char="•"/>
              <a:tabLst>
                <a:tab pos="297815" algn="l"/>
                <a:tab pos="298450" algn="l"/>
              </a:tabLst>
            </a:pPr>
            <a:r>
              <a:rPr lang="zh-CN" altLang="en-US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机械大类大一、大二学生</a:t>
            </a:r>
            <a:endParaRPr lang="en-US" altLang="zh-CN" sz="1400" b="1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98450" indent="-285750">
              <a:lnSpc>
                <a:spcPct val="100000"/>
              </a:lnSpc>
              <a:spcBef>
                <a:spcPts val="600"/>
              </a:spcBef>
              <a:buClr>
                <a:srgbClr val="00549F"/>
              </a:buClr>
              <a:buFont typeface="Arial" panose="020B0604020202020204"/>
              <a:buChar char="•"/>
              <a:tabLst>
                <a:tab pos="297815" algn="l"/>
                <a:tab pos="298450" algn="l"/>
              </a:tabLst>
            </a:pPr>
            <a:r>
              <a:rPr lang="zh-CN" altLang="en-US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土</a:t>
            </a:r>
            <a:r>
              <a:rPr lang="zh-CN" altLang="en-US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木工程大类大一、大二、大三学生</a:t>
            </a:r>
            <a:endParaRPr lang="en-US" altLang="zh-CN" sz="1400" b="1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00123" y="3600102"/>
            <a:ext cx="458750" cy="458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9210447" y="3618992"/>
            <a:ext cx="15494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0549F"/>
                </a:solidFill>
                <a:latin typeface="微软雅黑" panose="020B0503020204020204" charset="-122"/>
                <a:cs typeface="微软雅黑" panose="020B0503020204020204" charset="-122"/>
              </a:rPr>
              <a:t>英语水平要求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210447" y="4213352"/>
            <a:ext cx="924560" cy="6565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ct val="98000"/>
              </a:lnSpc>
              <a:spcBef>
                <a:spcPts val="135"/>
              </a:spcBef>
            </a:pPr>
            <a:r>
              <a:rPr sz="1400" b="1" spc="-10" dirty="0">
                <a:latin typeface="Arial" panose="020B0604020202020204"/>
                <a:cs typeface="Arial" panose="020B0604020202020204"/>
              </a:rPr>
              <a:t>TOEFL</a:t>
            </a:r>
            <a:r>
              <a:rPr sz="1400" b="1" spc="-125" dirty="0">
                <a:latin typeface="Arial" panose="020B0604020202020204"/>
                <a:cs typeface="Arial" panose="020B0604020202020204"/>
              </a:rPr>
              <a:t> </a:t>
            </a:r>
            <a:r>
              <a:rPr sz="1400" b="1" spc="-5" dirty="0">
                <a:latin typeface="Arial" panose="020B0604020202020204"/>
                <a:cs typeface="Arial" panose="020B0604020202020204"/>
              </a:rPr>
              <a:t>ibt:  </a:t>
            </a:r>
            <a:r>
              <a:rPr sz="1400" b="1" spc="-25" dirty="0">
                <a:latin typeface="Arial" panose="020B0604020202020204"/>
                <a:cs typeface="Arial" panose="020B0604020202020204"/>
              </a:rPr>
              <a:t>IELTS:  </a:t>
            </a:r>
            <a:r>
              <a:rPr sz="1400" b="1" spc="-5" dirty="0">
                <a:latin typeface="Arial" panose="020B0604020202020204"/>
                <a:cs typeface="Arial" panose="020B0604020202020204"/>
              </a:rPr>
              <a:t>CEFR:</a:t>
            </a:r>
            <a:endParaRPr sz="14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343922" y="4213352"/>
            <a:ext cx="1203960" cy="656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95">
              <a:lnSpc>
                <a:spcPts val="1630"/>
              </a:lnSpc>
              <a:spcBef>
                <a:spcPts val="100"/>
              </a:spcBef>
            </a:pPr>
            <a:r>
              <a:rPr sz="1400" spc="-5" dirty="0">
                <a:latin typeface="Arial" panose="020B0604020202020204"/>
                <a:cs typeface="Arial" panose="020B0604020202020204"/>
              </a:rPr>
              <a:t>72</a:t>
            </a:r>
            <a:r>
              <a:rPr sz="1400" spc="-20" dirty="0">
                <a:latin typeface="Arial" panose="020B0604020202020204"/>
                <a:cs typeface="Arial" panose="020B0604020202020204"/>
              </a:rPr>
              <a:t> </a:t>
            </a:r>
            <a:r>
              <a:rPr sz="1400" spc="-5" dirty="0">
                <a:latin typeface="Arial" panose="020B0604020202020204"/>
                <a:cs typeface="Arial" panose="020B0604020202020204"/>
              </a:rPr>
              <a:t>points</a:t>
            </a:r>
            <a:endParaRPr sz="1400" dirty="0">
              <a:latin typeface="Arial" panose="020B0604020202020204"/>
              <a:cs typeface="Arial" panose="020B0604020202020204"/>
            </a:endParaRPr>
          </a:p>
          <a:p>
            <a:pPr marL="18415">
              <a:lnSpc>
                <a:spcPts val="1630"/>
              </a:lnSpc>
            </a:pPr>
            <a:r>
              <a:rPr lang="en-US" sz="1400" spc="-5" dirty="0" smtClean="0">
                <a:latin typeface="Arial" panose="020B0604020202020204"/>
                <a:cs typeface="Arial" panose="020B0604020202020204"/>
              </a:rPr>
              <a:t>6.0</a:t>
            </a:r>
            <a:r>
              <a:rPr sz="1400" spc="-5" dirty="0" smtClean="0">
                <a:latin typeface="Arial" panose="020B0604020202020204"/>
                <a:cs typeface="Arial" panose="020B0604020202020204"/>
              </a:rPr>
              <a:t> </a:t>
            </a:r>
            <a:r>
              <a:rPr sz="1400" spc="-5" dirty="0">
                <a:latin typeface="Arial" panose="020B0604020202020204"/>
                <a:cs typeface="Arial" panose="020B0604020202020204"/>
              </a:rPr>
              <a:t>band</a:t>
            </a:r>
            <a:r>
              <a:rPr sz="1400" spc="-80" dirty="0">
                <a:latin typeface="Arial" panose="020B0604020202020204"/>
                <a:cs typeface="Arial" panose="020B0604020202020204"/>
              </a:rPr>
              <a:t> </a:t>
            </a:r>
            <a:r>
              <a:rPr sz="1400" spc="-5" dirty="0">
                <a:latin typeface="Arial" panose="020B0604020202020204"/>
                <a:cs typeface="Arial" panose="020B0604020202020204"/>
              </a:rPr>
              <a:t>score</a:t>
            </a:r>
            <a:endParaRPr sz="14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400" dirty="0">
                <a:latin typeface="Arial" panose="020B0604020202020204"/>
                <a:cs typeface="Arial" panose="020B0604020202020204"/>
              </a:rPr>
              <a:t>B2</a:t>
            </a:r>
            <a:endParaRPr sz="14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210447" y="4847336"/>
            <a:ext cx="1995805" cy="455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 panose="020B0604020202020204"/>
                <a:cs typeface="Arial" panose="020B0604020202020204"/>
              </a:rPr>
              <a:t>CET </a:t>
            </a:r>
            <a:r>
              <a:rPr sz="1400" b="1" spc="-5" dirty="0">
                <a:latin typeface="Arial" panose="020B0604020202020204"/>
                <a:cs typeface="Arial" panose="020B0604020202020204"/>
              </a:rPr>
              <a:t>Band 4:  </a:t>
            </a:r>
            <a:r>
              <a:rPr sz="1400" spc="-5" dirty="0" smtClean="0">
                <a:latin typeface="Arial" panose="020B0604020202020204"/>
                <a:cs typeface="Arial" panose="020B0604020202020204"/>
              </a:rPr>
              <a:t>48</a:t>
            </a:r>
            <a:r>
              <a:rPr lang="en-US" sz="1400" spc="-5" dirty="0" smtClean="0">
                <a:latin typeface="Arial" panose="020B0604020202020204"/>
                <a:cs typeface="Arial" panose="020B0604020202020204"/>
              </a:rPr>
              <a:t>5</a:t>
            </a:r>
            <a:r>
              <a:rPr sz="1400" spc="-100" dirty="0" smtClean="0">
                <a:latin typeface="Arial" panose="020B0604020202020204"/>
                <a:cs typeface="Arial" panose="020B0604020202020204"/>
              </a:rPr>
              <a:t> </a:t>
            </a:r>
            <a:r>
              <a:rPr sz="1400" spc="-5" dirty="0">
                <a:latin typeface="Arial" panose="020B0604020202020204"/>
                <a:cs typeface="Arial" panose="020B0604020202020204"/>
              </a:rPr>
              <a:t>points</a:t>
            </a:r>
            <a:endParaRPr sz="14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400" b="1" dirty="0">
                <a:latin typeface="Arial" panose="020B0604020202020204"/>
                <a:cs typeface="Arial" panose="020B0604020202020204"/>
              </a:rPr>
              <a:t>CET </a:t>
            </a:r>
            <a:r>
              <a:rPr sz="1400" b="1" spc="-5" dirty="0">
                <a:latin typeface="Arial" panose="020B0604020202020204"/>
                <a:cs typeface="Arial" panose="020B0604020202020204"/>
              </a:rPr>
              <a:t>Band 6:  </a:t>
            </a:r>
            <a:r>
              <a:rPr sz="1400" spc="-5" dirty="0" smtClean="0">
                <a:latin typeface="Arial" panose="020B0604020202020204"/>
                <a:cs typeface="Arial" panose="020B0604020202020204"/>
              </a:rPr>
              <a:t>4</a:t>
            </a:r>
            <a:r>
              <a:rPr lang="en-US" sz="1400" spc="-5" dirty="0" smtClean="0">
                <a:latin typeface="Arial" panose="020B0604020202020204"/>
                <a:cs typeface="Arial" panose="020B0604020202020204"/>
              </a:rPr>
              <a:t>2</a:t>
            </a:r>
            <a:r>
              <a:rPr sz="1400" spc="-5" dirty="0" smtClean="0">
                <a:latin typeface="Arial" panose="020B0604020202020204"/>
                <a:cs typeface="Arial" panose="020B0604020202020204"/>
              </a:rPr>
              <a:t>5</a:t>
            </a:r>
            <a:r>
              <a:rPr sz="1400" spc="-100" dirty="0" smtClean="0">
                <a:latin typeface="Arial" panose="020B0604020202020204"/>
                <a:cs typeface="Arial" panose="020B0604020202020204"/>
              </a:rPr>
              <a:t> </a:t>
            </a:r>
            <a:r>
              <a:rPr sz="1400" spc="-5" dirty="0">
                <a:latin typeface="Arial" panose="020B0604020202020204"/>
                <a:cs typeface="Arial" panose="020B0604020202020204"/>
              </a:rPr>
              <a:t>points</a:t>
            </a:r>
            <a:endParaRPr sz="1400" dirty="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636568" y="3601647"/>
            <a:ext cx="457200" cy="4607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6197600" y="4158488"/>
            <a:ext cx="10922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申请材料审核</a:t>
            </a:r>
            <a:endParaRPr sz="1400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97600" y="4591304"/>
            <a:ext cx="2336800" cy="656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面试</a:t>
            </a:r>
            <a:endParaRPr sz="1400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605"/>
              </a:spcBef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申请者将收到录取与否的通知</a:t>
            </a:r>
            <a:endParaRPr sz="1400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204460" y="3582786"/>
            <a:ext cx="457200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694435" y="4210895"/>
            <a:ext cx="253213" cy="2532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700471" y="4612803"/>
            <a:ext cx="253213" cy="25321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694435" y="5057894"/>
            <a:ext cx="253213" cy="2532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5744841" y="4058920"/>
            <a:ext cx="158750" cy="127508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18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1</a:t>
            </a:r>
            <a:endParaRPr sz="1800">
              <a:latin typeface="Arial" panose="020B0604020202020204"/>
              <a:cs typeface="Arial" panose="020B0604020202020204"/>
            </a:endParaRPr>
          </a:p>
          <a:p>
            <a:pPr marL="18415">
              <a:lnSpc>
                <a:spcPct val="100000"/>
              </a:lnSpc>
              <a:spcBef>
                <a:spcPts val="1010"/>
              </a:spcBef>
            </a:pPr>
            <a:r>
              <a:rPr sz="18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2</a:t>
            </a:r>
            <a:endParaRPr sz="180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sz="18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3</a:t>
            </a:r>
            <a:endParaRPr sz="1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</a:fld>
            <a:endParaRPr dirty="0"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RWTH </a:t>
            </a:r>
            <a:r>
              <a:rPr spc="-5" dirty="0"/>
              <a:t>3+1+2 Program </a:t>
            </a:r>
            <a:r>
              <a:rPr dirty="0"/>
              <a:t>| RWTH </a:t>
            </a:r>
            <a:r>
              <a:rPr spc="-5" dirty="0"/>
              <a:t>International Academy </a:t>
            </a:r>
            <a:r>
              <a:rPr dirty="0"/>
              <a:t>|</a:t>
            </a:r>
            <a:r>
              <a:rPr spc="-30" dirty="0"/>
              <a:t> </a:t>
            </a:r>
            <a:r>
              <a:rPr spc="-5" dirty="0"/>
              <a:t>Intake</a:t>
            </a:r>
            <a:endParaRPr spc="-5" dirty="0"/>
          </a:p>
        </p:txBody>
      </p:sp>
      <p:sp>
        <p:nvSpPr>
          <p:cNvPr id="18" name="object 18"/>
          <p:cNvSpPr txBox="1"/>
          <p:nvPr/>
        </p:nvSpPr>
        <p:spPr>
          <a:xfrm>
            <a:off x="5792054" y="3640327"/>
            <a:ext cx="10414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0549F"/>
                </a:solidFill>
                <a:latin typeface="微软雅黑" panose="020B0503020204020204" charset="-122"/>
                <a:cs typeface="微软雅黑" panose="020B0503020204020204" charset="-122"/>
              </a:rPr>
              <a:t>申请流程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object 4"/>
          <p:cNvSpPr txBox="1"/>
          <p:nvPr/>
        </p:nvSpPr>
        <p:spPr>
          <a:xfrm>
            <a:off x="969962" y="5025068"/>
            <a:ext cx="3590746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b="1" dirty="0" smtClean="0">
                <a:solidFill>
                  <a:srgbClr val="00549F"/>
                </a:solidFill>
                <a:latin typeface="微软雅黑" panose="020B0503020204020204" charset="-122"/>
                <a:cs typeface="微软雅黑" panose="020B0503020204020204" charset="-122"/>
              </a:rPr>
              <a:t>MPA</a:t>
            </a:r>
            <a:r>
              <a:rPr sz="2000" b="1" dirty="0" smtClean="0">
                <a:solidFill>
                  <a:srgbClr val="00549F"/>
                </a:solidFill>
                <a:latin typeface="微软雅黑" panose="020B0503020204020204" charset="-122"/>
                <a:cs typeface="微软雅黑" panose="020B0503020204020204" charset="-122"/>
              </a:rPr>
              <a:t>申请资质</a:t>
            </a:r>
            <a:endParaRPr sz="20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98450" indent="-285750">
              <a:lnSpc>
                <a:spcPct val="100000"/>
              </a:lnSpc>
              <a:spcBef>
                <a:spcPts val="1200"/>
              </a:spcBef>
              <a:buClr>
                <a:srgbClr val="00549F"/>
              </a:buClr>
              <a:buFont typeface="Arial" panose="020B0604020202020204"/>
              <a:buChar char="•"/>
              <a:tabLst>
                <a:tab pos="297815" algn="l"/>
                <a:tab pos="298450" algn="l"/>
              </a:tabLst>
            </a:pPr>
            <a:r>
              <a:rPr lang="zh-CN" altLang="en-US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不限专业</a:t>
            </a:r>
            <a:endParaRPr lang="en-US" altLang="zh-CN" sz="1400" b="1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object 5"/>
          <p:cNvSpPr/>
          <p:nvPr/>
        </p:nvSpPr>
        <p:spPr>
          <a:xfrm>
            <a:off x="400123" y="4972650"/>
            <a:ext cx="458750" cy="458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450" y="359155"/>
            <a:ext cx="533175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 smtClean="0"/>
              <a:t>亚琛工大</a:t>
            </a:r>
            <a:r>
              <a:rPr lang="zh-CN" altLang="en-US" sz="2400" spc="5" dirty="0" smtClean="0">
                <a:latin typeface="微软雅黑" panose="020B0503020204020204" charset="-122"/>
                <a:ea typeface="微软雅黑" panose="020B0503020204020204" charset="-122"/>
              </a:rPr>
              <a:t>联合培养</a:t>
            </a:r>
            <a:r>
              <a:rPr sz="2400" dirty="0" smtClean="0"/>
              <a:t>项目报名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咨询</a:t>
            </a:r>
            <a:endParaRPr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RWTH</a:t>
            </a:r>
            <a:r>
              <a:rPr spc="-5" dirty="0"/>
              <a:t> Aachen University</a:t>
            </a:r>
            <a:r>
              <a:rPr dirty="0"/>
              <a:t> | </a:t>
            </a:r>
            <a:r>
              <a:rPr spc="-5" dirty="0"/>
              <a:t>International</a:t>
            </a:r>
            <a:r>
              <a:rPr dirty="0"/>
              <a:t> </a:t>
            </a:r>
            <a:r>
              <a:rPr spc="-5" dirty="0"/>
              <a:t>Academy</a:t>
            </a:r>
            <a:endParaRPr spc="-5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838200" y="1752600"/>
            <a:ext cx="4036350" cy="2737485"/>
          </a:xfrm>
          <a:prstGeom prst="rect">
            <a:avLst/>
          </a:prstGeom>
        </p:spPr>
        <p:txBody>
          <a:bodyPr vert="horz" wrap="square" lIns="0" tIns="160020" rIns="0" bIns="0" rtlCol="0">
            <a:spAutoFit/>
          </a:bodyPr>
          <a:lstStyle/>
          <a:p>
            <a:pPr marL="201930">
              <a:lnSpc>
                <a:spcPct val="100000"/>
              </a:lnSpc>
              <a:spcBef>
                <a:spcPts val="5"/>
              </a:spcBef>
            </a:pPr>
            <a:r>
              <a:rPr lang="zh-CN" altLang="en-US" sz="2000" b="1" dirty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咨</a:t>
            </a:r>
            <a:r>
              <a:rPr lang="zh-CN" altLang="en-US" sz="2000" b="1" dirty="0" smtClean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询</a:t>
            </a:r>
            <a:r>
              <a:rPr lang="zh-CN" altLang="en-US" sz="2000" b="1" dirty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老师</a:t>
            </a:r>
            <a:r>
              <a:rPr lang="zh-CN" altLang="en-US" sz="2000" b="1" dirty="0" smtClean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：韩老</a:t>
            </a:r>
            <a:r>
              <a:rPr lang="zh-CN" altLang="en-US" sz="2000" b="1" dirty="0" smtClean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师</a:t>
            </a:r>
            <a:endParaRPr lang="en-US" altLang="zh-CN" sz="2000" b="1" dirty="0" smtClean="0">
              <a:solidFill>
                <a:srgbClr val="00549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87680" lvl="1" indent="-286385">
              <a:lnSpc>
                <a:spcPct val="100000"/>
              </a:lnSpc>
              <a:spcBef>
                <a:spcPts val="780"/>
              </a:spcBef>
              <a:buClr>
                <a:srgbClr val="F6A800"/>
              </a:buClr>
              <a:buFont typeface="Arial" panose="020B0604020202020204"/>
              <a:buChar char="•"/>
              <a:tabLst>
                <a:tab pos="487680" algn="l"/>
                <a:tab pos="488315" algn="l"/>
              </a:tabLst>
            </a:pPr>
            <a:r>
              <a:rPr lang="zh-CN" altLang="en-US" sz="1600" spc="-5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亚琛工大国际学院中国事务办公室</a:t>
            </a:r>
            <a:endParaRPr lang="en-US" altLang="zh-CN" sz="1600" spc="-5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marL="487680" lvl="1" indent="-286385">
              <a:lnSpc>
                <a:spcPct val="100000"/>
              </a:lnSpc>
              <a:spcBef>
                <a:spcPts val="780"/>
              </a:spcBef>
              <a:buClr>
                <a:srgbClr val="F6A800"/>
              </a:buClr>
              <a:buFont typeface="Arial" panose="020B0604020202020204"/>
              <a:buChar char="•"/>
              <a:tabLst>
                <a:tab pos="487680" algn="l"/>
                <a:tab pos="488315" algn="l"/>
              </a:tabLst>
            </a:pPr>
            <a:r>
              <a:rPr lang="zh-CN" altLang="en-US" sz="1600" spc="-5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电话</a:t>
            </a:r>
            <a:r>
              <a:rPr lang="zh-CN" altLang="en-US" sz="1600" spc="-5" dirty="0" smtClean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：</a:t>
            </a:r>
            <a:r>
              <a:rPr lang="en-US" altLang="zh-CN" sz="1600" spc="-5" dirty="0" smtClean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18265329765</a:t>
            </a:r>
            <a:r>
              <a:rPr lang="zh-CN" altLang="en-US" sz="1600" spc="-5" dirty="0" smtClean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（</a:t>
            </a:r>
            <a:r>
              <a:rPr lang="zh-CN" altLang="en-US" sz="1600" b="1" spc="-5" dirty="0" smtClean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同右图微</a:t>
            </a:r>
            <a:r>
              <a:rPr lang="zh-CN" altLang="en-US" sz="1600" b="1" spc="-5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信</a:t>
            </a:r>
            <a:r>
              <a:rPr lang="zh-CN" altLang="en-US" sz="1600" spc="-5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）</a:t>
            </a:r>
            <a:endParaRPr lang="en-US" altLang="zh-CN" sz="1600" spc="-5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marL="487680" lvl="1" indent="-286385">
              <a:lnSpc>
                <a:spcPct val="100000"/>
              </a:lnSpc>
              <a:spcBef>
                <a:spcPts val="780"/>
              </a:spcBef>
              <a:buClr>
                <a:srgbClr val="F6A800"/>
              </a:buClr>
              <a:buFont typeface="Arial" panose="020B0604020202020204"/>
              <a:buChar char="•"/>
              <a:tabLst>
                <a:tab pos="487680" algn="l"/>
                <a:tab pos="488315" algn="l"/>
              </a:tabLst>
            </a:pPr>
            <a:r>
              <a:rPr lang="en-US" altLang="zh-CN" sz="1600" spc="-5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QQ</a:t>
            </a:r>
            <a:r>
              <a:rPr lang="zh-CN" altLang="en-US" sz="1600" spc="-5" dirty="0" smtClean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：</a:t>
            </a:r>
            <a:r>
              <a:rPr lang="en-US" altLang="zh-CN" sz="1600" spc="-5" dirty="0" smtClean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963341817</a:t>
            </a:r>
            <a:endParaRPr lang="en-US" altLang="zh-CN" sz="1600" spc="-5" dirty="0" smtClean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marL="201930">
              <a:lnSpc>
                <a:spcPct val="100000"/>
              </a:lnSpc>
              <a:spcBef>
                <a:spcPts val="1800"/>
              </a:spcBef>
            </a:pPr>
            <a:r>
              <a:rPr lang="zh-CN" altLang="en-US" sz="2000" b="1" dirty="0">
                <a:solidFill>
                  <a:srgbClr val="00549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咨询群：</a:t>
            </a:r>
            <a:endParaRPr lang="en-US" altLang="zh-CN" sz="2000" b="1" dirty="0">
              <a:solidFill>
                <a:srgbClr val="00549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87680" lvl="1" indent="-286385">
              <a:spcBef>
                <a:spcPts val="780"/>
              </a:spcBef>
              <a:buClr>
                <a:srgbClr val="F6A800"/>
              </a:buClr>
              <a:buFont typeface="Arial" panose="020B0604020202020204"/>
              <a:buChar char="•"/>
              <a:tabLst>
                <a:tab pos="487680" algn="l"/>
                <a:tab pos="488315" algn="l"/>
              </a:tabLst>
            </a:pPr>
            <a:r>
              <a:rPr lang="en-US" altLang="zh-CN" sz="1600" b="1" spc="-5" dirty="0">
                <a:latin typeface="微软雅黑 Light" panose="020B0502040204020203" charset="-122"/>
                <a:ea typeface="微软雅黑 Light" panose="020B0502040204020203" charset="-122"/>
                <a:cs typeface="微软雅黑" panose="020B0503020204020204" charset="-122"/>
              </a:rPr>
              <a:t>QQ</a:t>
            </a:r>
            <a:r>
              <a:rPr lang="zh-CN" altLang="en-US" sz="1600" b="1" spc="-5" dirty="0">
                <a:latin typeface="微软雅黑 Light" panose="020B0502040204020203" charset="-122"/>
                <a:ea typeface="微软雅黑 Light" panose="020B0502040204020203" charset="-122"/>
                <a:cs typeface="微软雅黑" panose="020B0503020204020204" charset="-122"/>
              </a:rPr>
              <a:t>咨询群右图扫码入</a:t>
            </a:r>
            <a:r>
              <a:rPr lang="zh-CN" altLang="en-US" sz="1600" b="1" spc="-5" dirty="0" smtClean="0">
                <a:latin typeface="微软雅黑 Light" panose="020B0502040204020203" charset="-122"/>
                <a:ea typeface="微软雅黑 Light" panose="020B0502040204020203" charset="-122"/>
                <a:cs typeface="微软雅黑" panose="020B0503020204020204" charset="-122"/>
              </a:rPr>
              <a:t>群</a:t>
            </a:r>
            <a:endParaRPr lang="en-US" altLang="zh-CN" sz="1600" b="1" spc="-5" dirty="0" smtClean="0">
              <a:latin typeface="微软雅黑 Light" panose="020B0502040204020203" charset="-122"/>
              <a:ea typeface="微软雅黑 Light" panose="020B0502040204020203" charset="-122"/>
              <a:cs typeface="微软雅黑" panose="020B0503020204020204" charset="-122"/>
            </a:endParaRPr>
          </a:p>
          <a:p>
            <a:pPr marL="487680" lvl="1" indent="-286385">
              <a:spcBef>
                <a:spcPts val="780"/>
              </a:spcBef>
              <a:buClr>
                <a:srgbClr val="F6A800"/>
              </a:buClr>
              <a:buFont typeface="Arial" panose="020B0604020202020204"/>
              <a:buChar char="•"/>
              <a:tabLst>
                <a:tab pos="487680" algn="l"/>
                <a:tab pos="488315" algn="l"/>
              </a:tabLst>
            </a:pPr>
            <a:r>
              <a:rPr lang="zh-CN" altLang="en-US" sz="1600" spc="-5" dirty="0" smtClean="0">
                <a:latin typeface="微软雅黑 Light" panose="020B0502040204020203" charset="-122"/>
                <a:ea typeface="微软雅黑 Light" panose="020B0502040204020203" charset="-122"/>
                <a:cs typeface="微软雅黑" panose="020B0503020204020204" charset="-122"/>
              </a:rPr>
              <a:t>统一组织与管理，也可向老师咨询</a:t>
            </a:r>
            <a:endParaRPr lang="en-US" altLang="zh-CN" sz="20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1" t="18889" r="12471" b="27778"/>
          <a:stretch>
            <a:fillRect/>
          </a:stretch>
        </p:blipFill>
        <p:spPr>
          <a:xfrm>
            <a:off x="8305800" y="1091728"/>
            <a:ext cx="3352800" cy="42351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2" t="6666" r="8962" b="15556"/>
          <a:stretch>
            <a:fillRect/>
          </a:stretch>
        </p:blipFill>
        <p:spPr>
          <a:xfrm>
            <a:off x="5105400" y="1478743"/>
            <a:ext cx="3078480" cy="3848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252873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552857" y="0"/>
            <a:ext cx="3301365" cy="6040120"/>
          </a:xfrm>
          <a:custGeom>
            <a:avLst/>
            <a:gdLst/>
            <a:ahLst/>
            <a:cxnLst/>
            <a:rect l="l" t="t" r="r" b="b"/>
            <a:pathLst>
              <a:path w="3301365" h="6040120">
                <a:moveTo>
                  <a:pt x="0" y="0"/>
                </a:moveTo>
                <a:lnTo>
                  <a:pt x="3300755" y="0"/>
                </a:lnTo>
                <a:lnTo>
                  <a:pt x="3300755" y="6040072"/>
                </a:lnTo>
                <a:lnTo>
                  <a:pt x="0" y="6040072"/>
                </a:lnTo>
                <a:lnTo>
                  <a:pt x="0" y="0"/>
                </a:lnTo>
                <a:close/>
              </a:path>
            </a:pathLst>
          </a:custGeom>
          <a:solidFill>
            <a:srgbClr val="E8F1F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08010">
              <a:lnSpc>
                <a:spcPct val="100000"/>
              </a:lnSpc>
              <a:spcBef>
                <a:spcPts val="100"/>
              </a:spcBef>
            </a:pPr>
            <a:r>
              <a:rPr dirty="0"/>
              <a:t>全球顶尖理工大学之一</a:t>
            </a:r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8947985" y="1870818"/>
            <a:ext cx="2634415" cy="1438214"/>
          </a:xfrm>
          <a:prstGeom prst="rect">
            <a:avLst/>
          </a:prstGeom>
        </p:spPr>
        <p:txBody>
          <a:bodyPr vert="horz" wrap="square" lIns="0" tIns="182245" rIns="0" bIns="0" rtlCol="0">
            <a:spAutoFit/>
          </a:bodyPr>
          <a:lstStyle/>
          <a:p>
            <a:pPr marL="283845">
              <a:lnSpc>
                <a:spcPct val="100000"/>
              </a:lnSpc>
              <a:spcBef>
                <a:spcPts val="1435"/>
              </a:spcBef>
            </a:pPr>
            <a:r>
              <a:rPr sz="2000" b="1" spc="-5" dirty="0">
                <a:solidFill>
                  <a:srgbClr val="00549F"/>
                </a:solidFill>
                <a:latin typeface="Times New Roman" panose="02020603050405020304"/>
                <a:cs typeface="Times New Roman" panose="02020603050405020304"/>
              </a:rPr>
              <a:t>QS Ranking</a:t>
            </a:r>
            <a:r>
              <a:rPr sz="2000" b="1" spc="-70" dirty="0">
                <a:solidFill>
                  <a:srgbClr val="00549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000" b="1" dirty="0">
                <a:solidFill>
                  <a:srgbClr val="00549F"/>
                </a:solidFill>
                <a:latin typeface="Times New Roman" panose="02020603050405020304"/>
                <a:cs typeface="Times New Roman" panose="02020603050405020304"/>
              </a:rPr>
              <a:t>2023</a:t>
            </a:r>
            <a:endParaRPr sz="2000" dirty="0">
              <a:latin typeface="Times New Roman" panose="02020603050405020304"/>
              <a:cs typeface="Times New Roman" panose="02020603050405020304"/>
            </a:endParaRPr>
          </a:p>
          <a:p>
            <a:pPr marL="279400">
              <a:lnSpc>
                <a:spcPct val="100000"/>
              </a:lnSpc>
              <a:spcBef>
                <a:spcPts val="935"/>
              </a:spcBef>
            </a:pPr>
            <a:r>
              <a:rPr sz="1400" dirty="0">
                <a:solidFill>
                  <a:srgbClr val="00549F"/>
                </a:solidFill>
                <a:latin typeface="微软雅黑" panose="020B0503020204020204" charset="-122"/>
                <a:cs typeface="微软雅黑" panose="020B0503020204020204" charset="-122"/>
              </a:rPr>
              <a:t>工科全球第53，德国第2</a:t>
            </a:r>
            <a:endParaRPr sz="1400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 algn="ctr">
              <a:lnSpc>
                <a:spcPts val="2300"/>
              </a:lnSpc>
              <a:spcBef>
                <a:spcPts val="160"/>
              </a:spcBef>
            </a:pPr>
            <a:r>
              <a:rPr sz="1400" b="1" dirty="0">
                <a:solidFill>
                  <a:srgbClr val="00549F"/>
                </a:solidFill>
                <a:latin typeface="微软雅黑" panose="020B0503020204020204" charset="-122"/>
                <a:cs typeface="微软雅黑" panose="020B0503020204020204" charset="-122"/>
              </a:rPr>
              <a:t>机械工程类全球第19，德国第1 土木工程类全球第51，德国第2</a:t>
            </a:r>
            <a:endParaRPr sz="1400" b="1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61226" y="4407190"/>
            <a:ext cx="2279015" cy="1380490"/>
          </a:xfrm>
          <a:prstGeom prst="rect">
            <a:avLst/>
          </a:prstGeom>
        </p:spPr>
        <p:txBody>
          <a:bodyPr vert="horz" wrap="square" lIns="0" tIns="160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65"/>
              </a:spcBef>
            </a:pPr>
            <a:r>
              <a:rPr sz="2000" b="1" spc="-45" dirty="0">
                <a:solidFill>
                  <a:srgbClr val="00549F"/>
                </a:solidFill>
                <a:latin typeface="Times New Roman" panose="02020603050405020304"/>
                <a:cs typeface="Times New Roman" panose="02020603050405020304"/>
              </a:rPr>
              <a:t>WiWo </a:t>
            </a:r>
            <a:r>
              <a:rPr sz="2000" b="1" spc="-5" dirty="0">
                <a:solidFill>
                  <a:srgbClr val="00549F"/>
                </a:solidFill>
                <a:latin typeface="Times New Roman" panose="02020603050405020304"/>
                <a:cs typeface="Times New Roman" panose="02020603050405020304"/>
              </a:rPr>
              <a:t>Ranking </a:t>
            </a:r>
            <a:r>
              <a:rPr sz="2000" b="1" dirty="0">
                <a:solidFill>
                  <a:srgbClr val="00549F"/>
                </a:solidFill>
                <a:latin typeface="Times New Roman" panose="02020603050405020304"/>
                <a:cs typeface="Times New Roman" panose="02020603050405020304"/>
              </a:rPr>
              <a:t>2022</a:t>
            </a:r>
            <a:endParaRPr sz="2000">
              <a:latin typeface="Times New Roman" panose="02020603050405020304"/>
              <a:cs typeface="Times New Roman" panose="02020603050405020304"/>
            </a:endParaRPr>
          </a:p>
          <a:p>
            <a:pPr marL="473075" marR="448310" algn="just">
              <a:lnSpc>
                <a:spcPct val="137000"/>
              </a:lnSpc>
              <a:spcBef>
                <a:spcPts val="190"/>
              </a:spcBef>
            </a:pPr>
            <a:r>
              <a:rPr sz="1400" dirty="0">
                <a:solidFill>
                  <a:srgbClr val="00549F"/>
                </a:solidFill>
                <a:latin typeface="微软雅黑" panose="020B0503020204020204" charset="-122"/>
                <a:cs typeface="微软雅黑" panose="020B0503020204020204" charset="-122"/>
              </a:rPr>
              <a:t>工业工程排名第1 电气工程排名第1 机械工程排名第2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762928" y="1196035"/>
            <a:ext cx="780223" cy="780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9819099" y="3713515"/>
            <a:ext cx="777310" cy="7773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82857" y="3097276"/>
            <a:ext cx="7086600" cy="2479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Clr>
                <a:srgbClr val="0070C0"/>
              </a:buClr>
              <a:buFont typeface="Arial" panose="020B0604020202020204"/>
              <a:buChar char="•"/>
              <a:tabLst>
                <a:tab pos="297815" algn="l"/>
                <a:tab pos="298450" algn="l"/>
              </a:tabLst>
            </a:pP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11</a:t>
            </a: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所德国精英大学之一，连续三届入选的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6</a:t>
            </a: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所大学之一，并拥有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3</a:t>
            </a: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个精英集群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298450" indent="-285750">
              <a:lnSpc>
                <a:spcPct val="100000"/>
              </a:lnSpc>
              <a:spcBef>
                <a:spcPts val="1485"/>
              </a:spcBef>
              <a:buClr>
                <a:srgbClr val="0070C0"/>
              </a:buClr>
              <a:buFont typeface="Arial" panose="020B0604020202020204"/>
              <a:buChar char="•"/>
              <a:tabLst>
                <a:tab pos="297815" algn="l"/>
                <a:tab pos="298450" algn="l"/>
              </a:tabLst>
            </a:pP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9</a:t>
            </a: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所顶尖德国理工大学联盟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（TU9）</a:t>
            </a: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之一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298450" indent="-285750">
              <a:lnSpc>
                <a:spcPct val="100000"/>
              </a:lnSpc>
              <a:spcBef>
                <a:spcPts val="1585"/>
              </a:spcBef>
              <a:buClr>
                <a:srgbClr val="0070C0"/>
              </a:buClr>
              <a:buFont typeface="Arial" panose="020B0604020202020204"/>
              <a:buChar char="•"/>
              <a:tabLst>
                <a:tab pos="297815" algn="l"/>
                <a:tab pos="298450" algn="l"/>
              </a:tabLst>
            </a:pP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5</a:t>
            </a: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所欧洲顶尖理工大学战略联盟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（IDEA）</a:t>
            </a: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之一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298450" indent="-285750">
              <a:lnSpc>
                <a:spcPct val="100000"/>
              </a:lnSpc>
              <a:spcBef>
                <a:spcPts val="1560"/>
              </a:spcBef>
              <a:buClr>
                <a:srgbClr val="0070C0"/>
              </a:buClr>
              <a:buFont typeface="Arial" panose="020B0604020202020204"/>
              <a:buChar char="•"/>
              <a:tabLst>
                <a:tab pos="297815" algn="l"/>
                <a:tab pos="298450" algn="l"/>
              </a:tabLst>
            </a:pP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7</a:t>
            </a: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所欧洲顶尖工业管理者高校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（TIME）</a:t>
            </a: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之一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298450" indent="-285750">
              <a:lnSpc>
                <a:spcPct val="100000"/>
              </a:lnSpc>
              <a:spcBef>
                <a:spcPts val="1585"/>
              </a:spcBef>
              <a:buClr>
                <a:srgbClr val="0070C0"/>
              </a:buClr>
              <a:buFont typeface="Arial" panose="020B0604020202020204"/>
              <a:buChar char="•"/>
              <a:tabLst>
                <a:tab pos="297815" algn="l"/>
                <a:tab pos="298450" algn="l"/>
              </a:tabLst>
            </a:pP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6</a:t>
            </a: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位诺贝尔奖得主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，10</a:t>
            </a: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位莱布尼茨奖得主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298450" indent="-285750">
              <a:lnSpc>
                <a:spcPct val="100000"/>
              </a:lnSpc>
              <a:spcBef>
                <a:spcPts val="1585"/>
              </a:spcBef>
              <a:buClr>
                <a:srgbClr val="0070C0"/>
              </a:buClr>
              <a:buFont typeface="Arial" panose="020B0604020202020204"/>
              <a:buChar char="•"/>
              <a:tabLst>
                <a:tab pos="297815" algn="l"/>
                <a:tab pos="298450" algn="l"/>
              </a:tabLst>
            </a:pP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与工业企业界密切合作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，2021</a:t>
            </a: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年学校总预算中</a:t>
            </a:r>
            <a:r>
              <a:rPr sz="1600" spc="-5" dirty="0">
                <a:latin typeface="微软雅黑" panose="020B0503020204020204" charset="-122"/>
                <a:cs typeface="微软雅黑" panose="020B0503020204020204" charset="-122"/>
              </a:rPr>
              <a:t>50%</a:t>
            </a:r>
            <a:r>
              <a:rPr sz="1600" dirty="0">
                <a:latin typeface="微软雅黑" panose="020B0503020204020204" charset="-122"/>
                <a:cs typeface="微软雅黑" panose="020B0503020204020204" charset="-122"/>
              </a:rPr>
              <a:t>来自第三方项目资金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</a:fld>
            <a:endParaRPr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RWTH </a:t>
            </a:r>
            <a:r>
              <a:rPr spc="-5" dirty="0"/>
              <a:t>3+1+2 Program </a:t>
            </a:r>
            <a:r>
              <a:rPr dirty="0"/>
              <a:t>| RWTH </a:t>
            </a:r>
            <a:r>
              <a:rPr spc="-5" dirty="0"/>
              <a:t>International Academy </a:t>
            </a:r>
            <a:r>
              <a:rPr dirty="0"/>
              <a:t>|</a:t>
            </a:r>
            <a:r>
              <a:rPr spc="-30" dirty="0"/>
              <a:t> </a:t>
            </a:r>
            <a:r>
              <a:rPr spc="-5" dirty="0"/>
              <a:t>Intake</a:t>
            </a:r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2313305"/>
          </a:xfrm>
          <a:custGeom>
            <a:avLst/>
            <a:gdLst/>
            <a:ahLst/>
            <a:cxnLst/>
            <a:rect l="l" t="t" r="r" b="b"/>
            <a:pathLst>
              <a:path w="12192000" h="2313305">
                <a:moveTo>
                  <a:pt x="0" y="0"/>
                </a:moveTo>
                <a:lnTo>
                  <a:pt x="12192000" y="0"/>
                </a:lnTo>
                <a:lnTo>
                  <a:pt x="12192000" y="2312987"/>
                </a:lnTo>
                <a:lnTo>
                  <a:pt x="0" y="2312987"/>
                </a:lnTo>
                <a:lnTo>
                  <a:pt x="0" y="0"/>
                </a:lnTo>
                <a:close/>
              </a:path>
            </a:pathLst>
          </a:custGeom>
          <a:solidFill>
            <a:srgbClr val="0054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481448" y="6208853"/>
            <a:ext cx="3393680" cy="49812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60363" y="6040437"/>
            <a:ext cx="11478260" cy="0"/>
          </a:xfrm>
          <a:custGeom>
            <a:avLst/>
            <a:gdLst/>
            <a:ahLst/>
            <a:cxnLst/>
            <a:rect l="l" t="t" r="r" b="b"/>
            <a:pathLst>
              <a:path w="11478260">
                <a:moveTo>
                  <a:pt x="0" y="0"/>
                </a:moveTo>
                <a:lnTo>
                  <a:pt x="11478118" y="0"/>
                </a:lnTo>
              </a:path>
            </a:pathLst>
          </a:custGeom>
          <a:ln w="63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769563" y="6040437"/>
            <a:ext cx="3404985" cy="815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72499" y="2412491"/>
            <a:ext cx="327660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latin typeface="微软雅黑" panose="020B0503020204020204" charset="-122"/>
                <a:cs typeface="微软雅黑" panose="020B0503020204020204" charset="-122"/>
              </a:rPr>
              <a:t>德国亚琛工业大学</a:t>
            </a:r>
            <a:endParaRPr sz="3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4719" y="3105403"/>
            <a:ext cx="5283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微软雅黑" panose="020B0503020204020204" charset="-122"/>
                <a:cs typeface="微软雅黑" panose="020B0503020204020204" charset="-122"/>
              </a:rPr>
              <a:t>世界顶尖理工类大学之一，被称为“欧洲麻省理工”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860736" y="2479465"/>
            <a:ext cx="2040682" cy="6517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50894" y="3776614"/>
            <a:ext cx="5401913" cy="21143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6098628" y="3575030"/>
            <a:ext cx="5598477" cy="21150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>
              <a:lnSpc>
                <a:spcPct val="152000"/>
              </a:lnSpc>
              <a:spcBef>
                <a:spcPts val="1105"/>
              </a:spcBef>
            </a:pPr>
            <a:r>
              <a:rPr lang="en-US" sz="1200" spc="380" dirty="0" smtClean="0">
                <a:solidFill>
                  <a:srgbClr val="0070C0"/>
                </a:solidFill>
                <a:latin typeface="Microsoft Sans Serif" panose="020B0604020202020204"/>
                <a:cs typeface="Microsoft Sans Serif" panose="020B0604020202020204"/>
              </a:rPr>
              <a:t>U </a:t>
            </a:r>
            <a:r>
              <a:rPr lang="zh-CN" altLang="en-US" sz="1600" dirty="0" smtClean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中</a:t>
            </a:r>
            <a:r>
              <a:rPr lang="zh-CN" altLang="en-US" sz="16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国著名校友：</a:t>
            </a:r>
            <a:r>
              <a:rPr lang="zh-CN" altLang="en-US" sz="1600" b="1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中国科学院前院长路甬祥、教育部副部长韦钰、清华大学前校长王大中、北京科技大学 前校长徐金</a:t>
            </a:r>
            <a:r>
              <a:rPr lang="zh-CN" altLang="en-US" sz="1600" b="1" dirty="0" smtClean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梧</a:t>
            </a:r>
            <a:endParaRPr lang="zh-CN" altLang="en-US" sz="1600" b="1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marL="298450" marR="5080" indent="-285750">
              <a:lnSpc>
                <a:spcPct val="152000"/>
              </a:lnSpc>
              <a:spcBef>
                <a:spcPts val="1800"/>
              </a:spcBef>
            </a:pPr>
            <a:r>
              <a:rPr lang="en-US" altLang="zh-CN" sz="1600" spc="38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Microsoft Sans Serif" panose="020B0604020202020204"/>
              </a:rPr>
              <a:t>u</a:t>
            </a:r>
            <a:r>
              <a:rPr lang="en-US" altLang="zh-CN" sz="1600" spc="450" dirty="0">
                <a:solidFill>
                  <a:srgbClr val="0070C0"/>
                </a:solidFill>
                <a:latin typeface="微软雅黑 Light" panose="020B0502040204020203" charset="-122"/>
                <a:ea typeface="微软雅黑 Light" panose="020B0502040204020203" charset="-122"/>
                <a:cs typeface="Microsoft Sans Serif" panose="020B0604020202020204"/>
              </a:rPr>
              <a:t> </a:t>
            </a:r>
            <a:r>
              <a:rPr lang="zh-CN" altLang="en-US" sz="16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欧洲机电一体化研究中心、爱立信德国总部、诺基亚德国分部、福特欧洲总部、三菱德国电子中心等</a:t>
            </a:r>
            <a:r>
              <a:rPr lang="zh-CN" altLang="en-US" sz="1600" dirty="0" smtClean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高科</a:t>
            </a:r>
            <a:r>
              <a:rPr lang="zh-CN" altLang="en-US" sz="16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技公司均设在亚琛，飞利浦、联合科技等也在亚琛建立了分部</a:t>
            </a:r>
            <a:endParaRPr lang="zh-CN" altLang="en-US" sz="16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304800" y="6226715"/>
            <a:ext cx="178434" cy="140423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5"/>
              </a:spcBef>
            </a:pPr>
            <a:r>
              <a:rPr lang="en-US" dirty="0"/>
              <a:t>3</a:t>
            </a:r>
            <a:endParaRPr dirty="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Presentation </a:t>
            </a:r>
            <a:r>
              <a:rPr spc="-5" dirty="0"/>
              <a:t>RWTH </a:t>
            </a:r>
            <a:r>
              <a:rPr dirty="0"/>
              <a:t>Aachen </a:t>
            </a:r>
            <a:r>
              <a:rPr spc="-5" dirty="0"/>
              <a:t>University </a:t>
            </a:r>
            <a:r>
              <a:rPr dirty="0"/>
              <a:t>| IAM | International Academy |</a:t>
            </a:r>
            <a:r>
              <a:rPr spc="155" dirty="0"/>
              <a:t> </a:t>
            </a:r>
            <a:r>
              <a:rPr spc="-5" dirty="0"/>
              <a:t>2021</a:t>
            </a:r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8822" y="380491"/>
            <a:ext cx="5511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科研实力重要指标：第三方科研项目经费</a:t>
            </a:r>
            <a:endParaRPr sz="240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</a:fld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RWTH </a:t>
            </a:r>
            <a:r>
              <a:rPr spc="-5" dirty="0"/>
              <a:t>3+1+2 Program </a:t>
            </a:r>
            <a:r>
              <a:rPr dirty="0"/>
              <a:t>| RWTH </a:t>
            </a:r>
            <a:r>
              <a:rPr spc="-5" dirty="0"/>
              <a:t>International Academy </a:t>
            </a:r>
            <a:r>
              <a:rPr dirty="0"/>
              <a:t>|</a:t>
            </a:r>
            <a:r>
              <a:rPr spc="-30" dirty="0"/>
              <a:t> </a:t>
            </a:r>
            <a:r>
              <a:rPr spc="-5" dirty="0"/>
              <a:t>Intake</a:t>
            </a:r>
            <a:endParaRPr spc="-5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92128" y="2280460"/>
          <a:ext cx="5451472" cy="30168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7100"/>
                <a:gridCol w="1212850"/>
                <a:gridCol w="662305"/>
                <a:gridCol w="662305"/>
                <a:gridCol w="662304"/>
                <a:gridCol w="662304"/>
                <a:gridCol w="662304"/>
              </a:tblGrid>
              <a:tr h="43815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0054A0"/>
                    </a:solidFill>
                  </a:tcPr>
                </a:tc>
                <a:tc hMerge="1">
                  <a:tcPr marL="0" marR="0" marT="0" marB="0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2017</a:t>
                      </a:r>
                      <a:endParaRPr sz="14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0054A0"/>
                    </a:solidFill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2018</a:t>
                      </a:r>
                      <a:endParaRPr sz="14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0054A0"/>
                    </a:solidFill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2019</a:t>
                      </a:r>
                      <a:endParaRPr sz="14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0054A0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2020</a:t>
                      </a:r>
                      <a:endParaRPr sz="14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0054A0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2021</a:t>
                      </a:r>
                      <a:endParaRPr sz="14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0054A0"/>
                    </a:solidFill>
                  </a:tcPr>
                </a:tc>
              </a:tr>
              <a:tr h="41529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22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1366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亚琛工大</a:t>
                      </a:r>
                      <a:endParaRPr sz="14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第三方科研经费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320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r>
                        <a:rPr sz="12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4.54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55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r>
                        <a:rPr sz="12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4.84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55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r>
                        <a:rPr sz="12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5.06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55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r>
                        <a:rPr sz="12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4.87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55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r>
                        <a:rPr sz="12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5.54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55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75615">
                <a:tc vMerge="1"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1430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其中：工业界经费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165"/>
                        </a:spcBef>
                      </a:pPr>
                      <a:r>
                        <a:rPr sz="12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0.92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479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65"/>
                        </a:spcBef>
                      </a:pPr>
                      <a:r>
                        <a:rPr sz="12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0.91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479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165"/>
                        </a:spcBef>
                      </a:pPr>
                      <a:r>
                        <a:rPr sz="12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1.03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479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165"/>
                        </a:spcBef>
                      </a:pPr>
                      <a:r>
                        <a:rPr sz="12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0.84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479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1165"/>
                        </a:spcBef>
                      </a:pPr>
                      <a:r>
                        <a:rPr sz="12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0.75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479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1529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4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380365" marR="93980" indent="-266700">
                        <a:lnSpc>
                          <a:spcPct val="101000"/>
                        </a:lnSpc>
                      </a:pPr>
                      <a:r>
                        <a:rPr sz="14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慕尼黑工 大</a:t>
                      </a:r>
                      <a:endParaRPr sz="14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44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045"/>
                        </a:spcBef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第三方科研经费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327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920"/>
                        </a:spcBef>
                      </a:pPr>
                      <a:r>
                        <a:rPr sz="12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3.32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6839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920"/>
                        </a:spcBef>
                      </a:pPr>
                      <a:r>
                        <a:rPr sz="12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3.57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6839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920"/>
                        </a:spcBef>
                      </a:pPr>
                      <a:r>
                        <a:rPr sz="12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3.79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6839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920"/>
                        </a:spcBef>
                      </a:pPr>
                      <a:r>
                        <a:rPr sz="12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3.98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6839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920"/>
                        </a:spcBef>
                      </a:pPr>
                      <a:r>
                        <a:rPr sz="12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4.30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6839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75615">
                <a:tc vMerge="1">
                  <a:tcPr marL="0" marR="0" marT="444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1430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其中：工业界经费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sz="12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0.37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460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sz="12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0.48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460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sz="12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0.50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460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sz="12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0.48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460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sz="12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0.53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460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15290">
                <a:tc rowSpan="2">
                  <a:txBody>
                    <a:bodyPr/>
                    <a:lstStyle/>
                    <a:p>
                      <a:pPr marL="291465" marR="93980" indent="-177800">
                        <a:lnSpc>
                          <a:spcPct val="101000"/>
                        </a:lnSpc>
                        <a:spcBef>
                          <a:spcPts val="1330"/>
                        </a:spcBef>
                      </a:pPr>
                      <a:r>
                        <a:rPr sz="14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斯图加特 大学</a:t>
                      </a:r>
                      <a:endParaRPr sz="14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689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第三方科研经费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3144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12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2.40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49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12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2.22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49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12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2.63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49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12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2.48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49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1200" spc="-5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2.86</a:t>
                      </a:r>
                      <a:endParaRPr sz="12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49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1635">
                <a:tc vMerge="1">
                  <a:tcPr marL="0" marR="0" marT="1689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0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其中：工业界经费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43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5"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1200" dirty="0">
                          <a:latin typeface="微软雅黑" panose="020B0503020204020204" charset="-122"/>
                          <a:cs typeface="微软雅黑" panose="020B0503020204020204" charset="-122"/>
                        </a:rPr>
                        <a:t>无具体数据</a:t>
                      </a:r>
                      <a:endParaRPr sz="1200" dirty="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984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4051620" y="5416296"/>
            <a:ext cx="1701800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838200">
              <a:lnSpc>
                <a:spcPts val="1300"/>
              </a:lnSpc>
              <a:spcBef>
                <a:spcPts val="160"/>
              </a:spcBef>
            </a:pPr>
            <a:r>
              <a:rPr sz="1100" dirty="0">
                <a:latin typeface="微软雅黑" panose="020B0503020204020204" charset="-122"/>
                <a:cs typeface="微软雅黑" panose="020B0503020204020204" charset="-122"/>
              </a:rPr>
              <a:t>单位：亿欧元 数据来源：各校官网、年报</a:t>
            </a:r>
            <a:endParaRPr sz="11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2739" y="1088644"/>
            <a:ext cx="9974580" cy="662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Clr>
                <a:srgbClr val="0070C0"/>
              </a:buClr>
              <a:buFont typeface="Arial" panose="020B0604020202020204"/>
              <a:buChar char="•"/>
              <a:tabLst>
                <a:tab pos="297815" algn="l"/>
                <a:tab pos="298450" algn="l"/>
              </a:tabLst>
            </a:pPr>
            <a:r>
              <a:rPr sz="1600" b="0" dirty="0">
                <a:latin typeface="微软雅黑 Light" panose="020B0502040204020203" charset="-122"/>
                <a:cs typeface="微软雅黑 Light" panose="020B0502040204020203" charset="-122"/>
              </a:rPr>
              <a:t>根据德国联邦统计局数据，亚琛工大的</a:t>
            </a:r>
            <a:r>
              <a:rPr sz="1550" b="1" spc="40" dirty="0">
                <a:latin typeface="微软雅黑 Light" panose="020B0502040204020203" charset="-122"/>
                <a:cs typeface="微软雅黑 Light" panose="020B0502040204020203" charset="-122"/>
              </a:rPr>
              <a:t>第三方科研经费常年位居全德高校第一</a:t>
            </a:r>
            <a:r>
              <a:rPr sz="1600" b="0" dirty="0">
                <a:latin typeface="微软雅黑 Light" panose="020B0502040204020203" charset="-122"/>
                <a:cs typeface="微软雅黑 Light" panose="020B0502040204020203" charset="-122"/>
              </a:rPr>
              <a:t>。</a:t>
            </a:r>
            <a:endParaRPr sz="1600"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298450" indent="-285750">
              <a:lnSpc>
                <a:spcPct val="100000"/>
              </a:lnSpc>
              <a:spcBef>
                <a:spcPts val="1175"/>
              </a:spcBef>
              <a:buClr>
                <a:srgbClr val="0070C0"/>
              </a:buClr>
              <a:buFont typeface="Arial" panose="020B0604020202020204"/>
              <a:buChar char="•"/>
              <a:tabLst>
                <a:tab pos="297815" algn="l"/>
                <a:tab pos="298450" algn="l"/>
              </a:tabLst>
            </a:pPr>
            <a:r>
              <a:rPr sz="1600" b="0" dirty="0">
                <a:latin typeface="微软雅黑 Light" panose="020B0502040204020203" charset="-122"/>
                <a:cs typeface="微软雅黑 Light" panose="020B0502040204020203" charset="-122"/>
              </a:rPr>
              <a:t>德国高校第三方科研经费主要来源：</a:t>
            </a:r>
            <a:r>
              <a:rPr sz="1600" b="0" spc="-5" dirty="0">
                <a:latin typeface="微软雅黑 Light" panose="020B0502040204020203" charset="-122"/>
                <a:cs typeface="微软雅黑 Light" panose="020B0502040204020203" charset="-122"/>
              </a:rPr>
              <a:t>DFG</a:t>
            </a:r>
            <a:r>
              <a:rPr sz="1600" b="0" dirty="0">
                <a:latin typeface="微软雅黑 Light" panose="020B0502040204020203" charset="-122"/>
                <a:cs typeface="微软雅黑 Light" panose="020B0502040204020203" charset="-122"/>
              </a:rPr>
              <a:t>(德国科学基金会)、欧盟、工业界、德国联邦政府、其他基金会等。</a:t>
            </a:r>
            <a:endParaRPr sz="1600">
              <a:latin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74740" y="2251964"/>
            <a:ext cx="5368290" cy="2217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sz="1200" b="1" spc="-5" dirty="0">
                <a:solidFill>
                  <a:srgbClr val="ECA235"/>
                </a:solidFill>
                <a:latin typeface="Arial" panose="020B0604020202020204"/>
                <a:cs typeface="Arial" panose="020B0604020202020204"/>
              </a:rPr>
              <a:t>DFG</a:t>
            </a:r>
            <a:r>
              <a:rPr sz="1200" b="1" dirty="0">
                <a:solidFill>
                  <a:srgbClr val="ECA235"/>
                </a:solidFill>
                <a:latin typeface="微软雅黑" panose="020B0503020204020204" charset="-122"/>
                <a:cs typeface="微软雅黑" panose="020B0503020204020204" charset="-122"/>
              </a:rPr>
              <a:t>经费研究项目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84150" indent="-171450">
              <a:lnSpc>
                <a:spcPts val="1405"/>
              </a:lnSpc>
              <a:buClr>
                <a:srgbClr val="F6A800"/>
              </a:buClr>
              <a:buChar char="•"/>
              <a:tabLst>
                <a:tab pos="184150" algn="l"/>
              </a:tabLst>
            </a:pPr>
            <a:r>
              <a:rPr sz="1200" spc="-5" dirty="0">
                <a:latin typeface="Arial" panose="020B0604020202020204"/>
                <a:cs typeface="Arial" panose="020B0604020202020204"/>
              </a:rPr>
              <a:t>Reliable AI for Marine</a:t>
            </a:r>
            <a:r>
              <a:rPr sz="1200" spc="-60" dirty="0">
                <a:latin typeface="Arial" panose="020B0604020202020204"/>
                <a:cs typeface="Arial" panose="020B0604020202020204"/>
              </a:rPr>
              <a:t> </a:t>
            </a:r>
            <a:r>
              <a:rPr sz="1200" spc="-5" dirty="0">
                <a:latin typeface="Arial" panose="020B0604020202020204"/>
                <a:cs typeface="Arial" panose="020B0604020202020204"/>
              </a:rPr>
              <a:t>Robotics</a:t>
            </a:r>
            <a:endParaRPr sz="1200">
              <a:latin typeface="Arial" panose="020B0604020202020204"/>
              <a:cs typeface="Arial" panose="020B0604020202020204"/>
            </a:endParaRPr>
          </a:p>
          <a:p>
            <a:pPr marL="184150" indent="-171450">
              <a:lnSpc>
                <a:spcPts val="1415"/>
              </a:lnSpc>
              <a:buClr>
                <a:srgbClr val="F6A800"/>
              </a:buClr>
              <a:buChar char="•"/>
              <a:tabLst>
                <a:tab pos="184150" algn="l"/>
              </a:tabLst>
            </a:pPr>
            <a:r>
              <a:rPr sz="1200" spc="-5" dirty="0">
                <a:latin typeface="Arial" panose="020B0604020202020204"/>
                <a:cs typeface="Arial" panose="020B0604020202020204"/>
              </a:rPr>
              <a:t>Simulation in Multiscale Physical and Biological</a:t>
            </a:r>
            <a:r>
              <a:rPr sz="1200" spc="0" dirty="0">
                <a:latin typeface="Arial" panose="020B0604020202020204"/>
                <a:cs typeface="Arial" panose="020B0604020202020204"/>
              </a:rPr>
              <a:t> </a:t>
            </a:r>
            <a:r>
              <a:rPr sz="1200" spc="-5" dirty="0">
                <a:latin typeface="Arial" panose="020B0604020202020204"/>
                <a:cs typeface="Arial" panose="020B0604020202020204"/>
              </a:rPr>
              <a:t>Systems</a:t>
            </a:r>
            <a:endParaRPr sz="1200">
              <a:latin typeface="Arial" panose="020B0604020202020204"/>
              <a:cs typeface="Arial" panose="020B0604020202020204"/>
            </a:endParaRPr>
          </a:p>
          <a:p>
            <a:pPr marL="184150" indent="-171450">
              <a:lnSpc>
                <a:spcPts val="1415"/>
              </a:lnSpc>
              <a:spcBef>
                <a:spcPts val="70"/>
              </a:spcBef>
              <a:buClr>
                <a:srgbClr val="F6A800"/>
              </a:buClr>
              <a:buChar char="•"/>
              <a:tabLst>
                <a:tab pos="184150" algn="l"/>
              </a:tabLst>
            </a:pPr>
            <a:r>
              <a:rPr sz="1200" spc="-5" dirty="0">
                <a:latin typeface="Arial" panose="020B0604020202020204"/>
                <a:cs typeface="Arial" panose="020B0604020202020204"/>
              </a:rPr>
              <a:t>Automatic Generation of Chemical</a:t>
            </a:r>
            <a:r>
              <a:rPr sz="1200" spc="5" dirty="0">
                <a:latin typeface="Arial" panose="020B0604020202020204"/>
                <a:cs typeface="Arial" panose="020B0604020202020204"/>
              </a:rPr>
              <a:t> </a:t>
            </a:r>
            <a:r>
              <a:rPr sz="1200" spc="-5" dirty="0">
                <a:latin typeface="Arial" panose="020B0604020202020204"/>
                <a:cs typeface="Arial" panose="020B0604020202020204"/>
              </a:rPr>
              <a:t>Models</a:t>
            </a:r>
            <a:endParaRPr sz="1200">
              <a:latin typeface="Arial" panose="020B0604020202020204"/>
              <a:cs typeface="Arial" panose="020B0604020202020204"/>
            </a:endParaRPr>
          </a:p>
          <a:p>
            <a:pPr marL="184150" indent="-171450">
              <a:lnSpc>
                <a:spcPts val="1415"/>
              </a:lnSpc>
              <a:buClr>
                <a:srgbClr val="F6A800"/>
              </a:buClr>
              <a:buChar char="•"/>
              <a:tabLst>
                <a:tab pos="184150" algn="l"/>
              </a:tabLst>
            </a:pPr>
            <a:r>
              <a:rPr sz="1200" spc="-5" dirty="0">
                <a:latin typeface="Arial" panose="020B0604020202020204"/>
                <a:cs typeface="Arial" panose="020B0604020202020204"/>
              </a:rPr>
              <a:t>Sustainable Product, Energy and Resource Recovery from</a:t>
            </a:r>
            <a:r>
              <a:rPr sz="1200" spc="30" dirty="0">
                <a:latin typeface="Arial" panose="020B0604020202020204"/>
                <a:cs typeface="Arial" panose="020B0604020202020204"/>
              </a:rPr>
              <a:t> </a:t>
            </a:r>
            <a:r>
              <a:rPr sz="1200" spc="-10" dirty="0">
                <a:latin typeface="Arial" panose="020B0604020202020204"/>
                <a:cs typeface="Arial" panose="020B0604020202020204"/>
              </a:rPr>
              <a:t>Wastewater</a:t>
            </a:r>
            <a:endParaRPr sz="1200">
              <a:latin typeface="Arial" panose="020B0604020202020204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har char="•"/>
            </a:pPr>
            <a:endParaRPr sz="125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ts val="1415"/>
              </a:lnSpc>
            </a:pPr>
            <a:r>
              <a:rPr sz="1200" b="1" dirty="0">
                <a:solidFill>
                  <a:srgbClr val="ECA235"/>
                </a:solidFill>
                <a:latin typeface="微软雅黑" panose="020B0503020204020204" charset="-122"/>
                <a:cs typeface="微软雅黑" panose="020B0503020204020204" charset="-122"/>
              </a:rPr>
              <a:t>欧盟经费研究项目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84150" indent="-171450">
              <a:lnSpc>
                <a:spcPts val="1415"/>
              </a:lnSpc>
              <a:buClr>
                <a:srgbClr val="ECA235"/>
              </a:buClr>
              <a:buChar char="•"/>
              <a:tabLst>
                <a:tab pos="184150" algn="l"/>
              </a:tabLst>
            </a:pPr>
            <a:r>
              <a:rPr sz="1200" spc="-5" dirty="0">
                <a:latin typeface="Arial" panose="020B0604020202020204"/>
                <a:cs typeface="Arial" panose="020B0604020202020204"/>
              </a:rPr>
              <a:t>Advancing Sustainability of Process Industries through Digital and</a:t>
            </a:r>
            <a:r>
              <a:rPr sz="1200" spc="55" dirty="0">
                <a:latin typeface="Arial" panose="020B0604020202020204"/>
                <a:cs typeface="Arial" panose="020B0604020202020204"/>
              </a:rPr>
              <a:t> </a:t>
            </a:r>
            <a:r>
              <a:rPr sz="1200" spc="-5" dirty="0">
                <a:latin typeface="Arial" panose="020B0604020202020204"/>
                <a:cs typeface="Arial" panose="020B0604020202020204"/>
              </a:rPr>
              <a:t>HORIZON</a:t>
            </a:r>
            <a:endParaRPr sz="1200">
              <a:latin typeface="Arial" panose="020B0604020202020204"/>
              <a:cs typeface="Arial" panose="020B0604020202020204"/>
            </a:endParaRPr>
          </a:p>
          <a:p>
            <a:pPr marL="184150">
              <a:lnSpc>
                <a:spcPts val="1415"/>
              </a:lnSpc>
              <a:spcBef>
                <a:spcPts val="75"/>
              </a:spcBef>
            </a:pPr>
            <a:r>
              <a:rPr sz="1200" spc="-5" dirty="0">
                <a:latin typeface="Arial" panose="020B0604020202020204"/>
                <a:cs typeface="Arial" panose="020B0604020202020204"/>
              </a:rPr>
              <a:t>2020 2020 2023 Circular </a:t>
            </a:r>
            <a:r>
              <a:rPr sz="1200" spc="-10" dirty="0">
                <a:latin typeface="Arial" panose="020B0604020202020204"/>
                <a:cs typeface="Arial" panose="020B0604020202020204"/>
              </a:rPr>
              <a:t>Water </a:t>
            </a:r>
            <a:r>
              <a:rPr sz="1200" spc="-5" dirty="0">
                <a:latin typeface="Arial" panose="020B0604020202020204"/>
                <a:cs typeface="Arial" panose="020B0604020202020204"/>
              </a:rPr>
              <a:t>Use</a:t>
            </a:r>
            <a:r>
              <a:rPr sz="1200" spc="0" dirty="0">
                <a:latin typeface="Arial" panose="020B0604020202020204"/>
                <a:cs typeface="Arial" panose="020B0604020202020204"/>
              </a:rPr>
              <a:t> </a:t>
            </a:r>
            <a:r>
              <a:rPr sz="1200" spc="-5" dirty="0">
                <a:latin typeface="Arial" panose="020B0604020202020204"/>
                <a:cs typeface="Arial" panose="020B0604020202020204"/>
              </a:rPr>
              <a:t>Innovations</a:t>
            </a:r>
            <a:endParaRPr sz="1200">
              <a:latin typeface="Arial" panose="020B0604020202020204"/>
              <a:cs typeface="Arial" panose="020B0604020202020204"/>
            </a:endParaRPr>
          </a:p>
          <a:p>
            <a:pPr marL="184150" indent="-171450">
              <a:lnSpc>
                <a:spcPts val="1415"/>
              </a:lnSpc>
              <a:buClr>
                <a:srgbClr val="ECA235"/>
              </a:buClr>
              <a:buChar char="•"/>
              <a:tabLst>
                <a:tab pos="184150" algn="l"/>
              </a:tabLst>
            </a:pPr>
            <a:r>
              <a:rPr sz="1200" spc="-15" dirty="0">
                <a:latin typeface="Arial" panose="020B0604020202020204"/>
                <a:cs typeface="Arial" panose="020B0604020202020204"/>
              </a:rPr>
              <a:t>PLATform </a:t>
            </a:r>
            <a:r>
              <a:rPr sz="1200" spc="-5" dirty="0">
                <a:latin typeface="Arial" panose="020B0604020202020204"/>
                <a:cs typeface="Arial" panose="020B0604020202020204"/>
              </a:rPr>
              <a:t>for Operation of distribution</a:t>
            </a:r>
            <a:r>
              <a:rPr sz="1200" spc="15" dirty="0">
                <a:latin typeface="Arial" panose="020B0604020202020204"/>
                <a:cs typeface="Arial" panose="020B0604020202020204"/>
              </a:rPr>
              <a:t> </a:t>
            </a:r>
            <a:r>
              <a:rPr sz="1200" spc="-5" dirty="0">
                <a:latin typeface="Arial" panose="020B0604020202020204"/>
                <a:cs typeface="Arial" panose="020B0604020202020204"/>
              </a:rPr>
              <a:t>Networks</a:t>
            </a:r>
            <a:endParaRPr sz="1200">
              <a:latin typeface="Arial" panose="020B0604020202020204"/>
              <a:cs typeface="Arial" panose="020B0604020202020204"/>
            </a:endParaRPr>
          </a:p>
          <a:p>
            <a:pPr marL="184150" indent="-171450">
              <a:lnSpc>
                <a:spcPts val="1430"/>
              </a:lnSpc>
              <a:spcBef>
                <a:spcPts val="45"/>
              </a:spcBef>
              <a:buClr>
                <a:srgbClr val="ECA235"/>
              </a:buClr>
              <a:buChar char="•"/>
              <a:tabLst>
                <a:tab pos="184150" algn="l"/>
              </a:tabLst>
            </a:pPr>
            <a:r>
              <a:rPr sz="1200" spc="-5" dirty="0">
                <a:latin typeface="Arial" panose="020B0604020202020204"/>
                <a:cs typeface="Arial" panose="020B0604020202020204"/>
              </a:rPr>
              <a:t>Integrated Planning of Multi-Energy</a:t>
            </a:r>
            <a:r>
              <a:rPr sz="1200" spc="0" dirty="0">
                <a:latin typeface="Arial" panose="020B0604020202020204"/>
                <a:cs typeface="Arial" panose="020B0604020202020204"/>
              </a:rPr>
              <a:t> </a:t>
            </a:r>
            <a:r>
              <a:rPr sz="1200" spc="-5" dirty="0">
                <a:latin typeface="Arial" panose="020B0604020202020204"/>
                <a:cs typeface="Arial" panose="020B0604020202020204"/>
              </a:rPr>
              <a:t>Systems</a:t>
            </a:r>
            <a:endParaRPr sz="1200">
              <a:latin typeface="Arial" panose="020B0604020202020204"/>
              <a:cs typeface="Arial" panose="020B0604020202020204"/>
            </a:endParaRPr>
          </a:p>
          <a:p>
            <a:pPr marL="184150" indent="-171450">
              <a:lnSpc>
                <a:spcPts val="1430"/>
              </a:lnSpc>
              <a:buClr>
                <a:srgbClr val="ECA235"/>
              </a:buClr>
              <a:buChar char="•"/>
              <a:tabLst>
                <a:tab pos="184150" algn="l"/>
              </a:tabLst>
            </a:pPr>
            <a:r>
              <a:rPr sz="1200" spc="-5" dirty="0">
                <a:latin typeface="Arial" panose="020B0604020202020204"/>
                <a:cs typeface="Arial" panose="020B0604020202020204"/>
              </a:rPr>
              <a:t>Controlling Fluid Resistances at Membranes 2016 </a:t>
            </a:r>
            <a:r>
              <a:rPr sz="1200" dirty="0">
                <a:latin typeface="Arial" panose="020B0604020202020204"/>
                <a:cs typeface="Arial" panose="020B0604020202020204"/>
              </a:rPr>
              <a:t>-</a:t>
            </a:r>
            <a:r>
              <a:rPr sz="1200" spc="10" dirty="0">
                <a:latin typeface="Arial" panose="020B0604020202020204"/>
                <a:cs typeface="Arial" panose="020B0604020202020204"/>
              </a:rPr>
              <a:t> </a:t>
            </a:r>
            <a:r>
              <a:rPr sz="1200" spc="-10" dirty="0">
                <a:latin typeface="Arial" panose="020B0604020202020204"/>
                <a:cs typeface="Arial" panose="020B0604020202020204"/>
              </a:rPr>
              <a:t>2021</a:t>
            </a:r>
            <a:endParaRPr sz="12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74740" y="4629404"/>
            <a:ext cx="555180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15"/>
              </a:lnSpc>
              <a:spcBef>
                <a:spcPts val="100"/>
              </a:spcBef>
            </a:pPr>
            <a:r>
              <a:rPr sz="1200" b="1" dirty="0">
                <a:solidFill>
                  <a:srgbClr val="ECA235"/>
                </a:solidFill>
                <a:latin typeface="微软雅黑" panose="020B0503020204020204" charset="-122"/>
                <a:cs typeface="微软雅黑" panose="020B0503020204020204" charset="-122"/>
              </a:rPr>
              <a:t>工业界经费研究项目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84150" indent="-171450">
              <a:lnSpc>
                <a:spcPts val="1415"/>
              </a:lnSpc>
              <a:buClr>
                <a:srgbClr val="F6A800"/>
              </a:buClr>
              <a:buChar char="•"/>
              <a:tabLst>
                <a:tab pos="184150" algn="l"/>
              </a:tabLst>
            </a:pPr>
            <a:r>
              <a:rPr sz="1200" spc="-5" dirty="0">
                <a:latin typeface="Arial" panose="020B0604020202020204"/>
                <a:cs typeface="Arial" panose="020B0604020202020204"/>
              </a:rPr>
              <a:t>Deutsche Post AG </a:t>
            </a:r>
            <a:r>
              <a:rPr sz="1200" dirty="0">
                <a:latin typeface="Arial" panose="020B0604020202020204"/>
                <a:cs typeface="Arial" panose="020B0604020202020204"/>
              </a:rPr>
              <a:t>: </a:t>
            </a:r>
            <a:r>
              <a:rPr sz="1200" spc="-5" dirty="0">
                <a:latin typeface="Arial" panose="020B0604020202020204"/>
                <a:cs typeface="Arial" panose="020B0604020202020204"/>
              </a:rPr>
              <a:t>Optimization of Distribution Networks Faculty of</a:t>
            </a:r>
            <a:r>
              <a:rPr sz="1200" spc="35" dirty="0">
                <a:latin typeface="Arial" panose="020B0604020202020204"/>
                <a:cs typeface="Arial" panose="020B0604020202020204"/>
              </a:rPr>
              <a:t> </a:t>
            </a:r>
            <a:r>
              <a:rPr sz="1200" spc="-5" dirty="0">
                <a:latin typeface="Arial" panose="020B0604020202020204"/>
                <a:cs typeface="Arial" panose="020B0604020202020204"/>
              </a:rPr>
              <a:t>Economics</a:t>
            </a:r>
            <a:endParaRPr sz="1200">
              <a:latin typeface="Arial" panose="020B0604020202020204"/>
              <a:cs typeface="Arial" panose="020B0604020202020204"/>
            </a:endParaRPr>
          </a:p>
          <a:p>
            <a:pPr marL="184150" marR="444500" indent="-171450">
              <a:lnSpc>
                <a:spcPts val="1420"/>
              </a:lnSpc>
              <a:spcBef>
                <a:spcPts val="110"/>
              </a:spcBef>
              <a:buClr>
                <a:srgbClr val="F6A800"/>
              </a:buClr>
              <a:buChar char="•"/>
              <a:tabLst>
                <a:tab pos="184150" algn="l"/>
              </a:tabLst>
            </a:pPr>
            <a:r>
              <a:rPr sz="1200" spc="-5" dirty="0">
                <a:latin typeface="Arial" panose="020B0604020202020204"/>
                <a:cs typeface="Arial" panose="020B0604020202020204"/>
              </a:rPr>
              <a:t>Robert Bosch GmbH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：</a:t>
            </a:r>
            <a:r>
              <a:rPr sz="1200" spc="-5" dirty="0">
                <a:latin typeface="Arial" panose="020B0604020202020204"/>
                <a:cs typeface="Arial" panose="020B0604020202020204"/>
              </a:rPr>
              <a:t>Production Engineering of E-Mobility Components  Faculty of Mechanical</a:t>
            </a:r>
            <a:r>
              <a:rPr sz="1200" spc="5" dirty="0">
                <a:latin typeface="Arial" panose="020B0604020202020204"/>
                <a:cs typeface="Arial" panose="020B0604020202020204"/>
              </a:rPr>
              <a:t> </a:t>
            </a:r>
            <a:r>
              <a:rPr sz="1200" spc="-5" dirty="0">
                <a:latin typeface="Arial" panose="020B0604020202020204"/>
                <a:cs typeface="Arial" panose="020B0604020202020204"/>
              </a:rPr>
              <a:t>Engineering</a:t>
            </a:r>
            <a:endParaRPr sz="1200">
              <a:latin typeface="Arial" panose="020B0604020202020204"/>
              <a:cs typeface="Arial" panose="020B0604020202020204"/>
            </a:endParaRPr>
          </a:p>
          <a:p>
            <a:pPr marL="184150" indent="-171450">
              <a:lnSpc>
                <a:spcPts val="1345"/>
              </a:lnSpc>
              <a:buClr>
                <a:srgbClr val="F6A800"/>
              </a:buClr>
              <a:buChar char="•"/>
              <a:tabLst>
                <a:tab pos="184150" algn="l"/>
              </a:tabLst>
            </a:pPr>
            <a:r>
              <a:rPr sz="1200" spc="-10" dirty="0">
                <a:latin typeface="Arial" panose="020B0604020202020204"/>
                <a:cs typeface="Arial" panose="020B0604020202020204"/>
              </a:rPr>
              <a:t>Volkswagen </a:t>
            </a:r>
            <a:r>
              <a:rPr sz="1200" spc="-5" dirty="0">
                <a:latin typeface="Arial" panose="020B0604020202020204"/>
                <a:cs typeface="Arial" panose="020B0604020202020204"/>
              </a:rPr>
              <a:t>AG </a:t>
            </a:r>
            <a:r>
              <a:rPr sz="1200" spc="-5" dirty="0">
                <a:latin typeface="微软雅黑" panose="020B0503020204020204" charset="-122"/>
                <a:cs typeface="微软雅黑" panose="020B0503020204020204" charset="-122"/>
              </a:rPr>
              <a:t>：</a:t>
            </a:r>
            <a:r>
              <a:rPr sz="1200" spc="-5" dirty="0">
                <a:latin typeface="Arial" panose="020B0604020202020204"/>
                <a:cs typeface="Arial" panose="020B0604020202020204"/>
              </a:rPr>
              <a:t>Robust planning in medical care Faculty of</a:t>
            </a:r>
            <a:r>
              <a:rPr sz="1200" spc="-15" dirty="0">
                <a:latin typeface="Arial" panose="020B0604020202020204"/>
                <a:cs typeface="Arial" panose="020B0604020202020204"/>
              </a:rPr>
              <a:t> </a:t>
            </a:r>
            <a:r>
              <a:rPr sz="1200" spc="-5" dirty="0">
                <a:latin typeface="Arial" panose="020B0604020202020204"/>
                <a:cs typeface="Arial" panose="020B0604020202020204"/>
              </a:rPr>
              <a:t>Mathematics,</a:t>
            </a:r>
            <a:endParaRPr sz="1200">
              <a:latin typeface="Arial" panose="020B0604020202020204"/>
              <a:cs typeface="Arial" panose="020B0604020202020204"/>
            </a:endParaRPr>
          </a:p>
          <a:p>
            <a:pPr marL="184150">
              <a:lnSpc>
                <a:spcPct val="100000"/>
              </a:lnSpc>
              <a:spcBef>
                <a:spcPts val="70"/>
              </a:spcBef>
            </a:pPr>
            <a:r>
              <a:rPr sz="1200" spc="-5" dirty="0">
                <a:latin typeface="Arial" panose="020B0604020202020204"/>
                <a:cs typeface="Arial" panose="020B0604020202020204"/>
              </a:rPr>
              <a:t>Informatics and Natural</a:t>
            </a:r>
            <a:r>
              <a:rPr sz="1200" dirty="0">
                <a:latin typeface="Arial" panose="020B0604020202020204"/>
                <a:cs typeface="Arial" panose="020B0604020202020204"/>
              </a:rPr>
              <a:t> </a:t>
            </a:r>
            <a:r>
              <a:rPr sz="1200" spc="-5" dirty="0">
                <a:latin typeface="Arial" panose="020B0604020202020204"/>
                <a:cs typeface="Arial" panose="020B0604020202020204"/>
              </a:rPr>
              <a:t>Sciences</a:t>
            </a:r>
            <a:endParaRPr sz="12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2313305"/>
          </a:xfrm>
          <a:custGeom>
            <a:avLst/>
            <a:gdLst/>
            <a:ahLst/>
            <a:cxnLst/>
            <a:rect l="l" t="t" r="r" b="b"/>
            <a:pathLst>
              <a:path w="12192000" h="2313305">
                <a:moveTo>
                  <a:pt x="0" y="0"/>
                </a:moveTo>
                <a:lnTo>
                  <a:pt x="12192000" y="0"/>
                </a:lnTo>
                <a:lnTo>
                  <a:pt x="12192000" y="2312987"/>
                </a:lnTo>
                <a:lnTo>
                  <a:pt x="0" y="2312987"/>
                </a:lnTo>
                <a:lnTo>
                  <a:pt x="0" y="0"/>
                </a:lnTo>
                <a:close/>
              </a:path>
            </a:pathLst>
          </a:custGeom>
          <a:solidFill>
            <a:srgbClr val="0054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481448" y="6208853"/>
            <a:ext cx="3393680" cy="49812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60363" y="6040437"/>
            <a:ext cx="11483975" cy="0"/>
          </a:xfrm>
          <a:custGeom>
            <a:avLst/>
            <a:gdLst/>
            <a:ahLst/>
            <a:cxnLst/>
            <a:rect l="l" t="t" r="r" b="b"/>
            <a:pathLst>
              <a:path w="11483975">
                <a:moveTo>
                  <a:pt x="0" y="0"/>
                </a:moveTo>
                <a:lnTo>
                  <a:pt x="11483975" y="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41299" y="1580388"/>
            <a:ext cx="514510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 smtClean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亚琛工大</a:t>
            </a:r>
            <a:r>
              <a:rPr lang="zh-CN" altLang="en-US" sz="3200" b="1" spc="0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校际联培合作情况</a:t>
            </a:r>
            <a:endParaRPr sz="3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53999" y="3090259"/>
            <a:ext cx="3748918" cy="21103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220973" y="3090260"/>
            <a:ext cx="3748918" cy="21103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087945" y="3090259"/>
            <a:ext cx="3749487" cy="21106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5"/>
              </a:spcBef>
            </a:pPr>
            <a:r>
              <a:rPr dirty="0"/>
              <a:t>6</a:t>
            </a:r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RWTH </a:t>
            </a:r>
            <a:r>
              <a:rPr spc="-5" dirty="0"/>
              <a:t>Aachen University </a:t>
            </a:r>
            <a:r>
              <a:rPr dirty="0"/>
              <a:t>| </a:t>
            </a:r>
            <a:r>
              <a:rPr spc="-5" dirty="0"/>
              <a:t>International</a:t>
            </a:r>
            <a:r>
              <a:rPr spc="-25" dirty="0"/>
              <a:t> </a:t>
            </a:r>
            <a:r>
              <a:rPr spc="-5" dirty="0"/>
              <a:t>Academy</a:t>
            </a:r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2"/>
          <p:cNvSpPr>
            <a:spLocks noGrp="1"/>
          </p:cNvSpPr>
          <p:nvPr/>
        </p:nvSpPr>
        <p:spPr>
          <a:xfrm>
            <a:off x="378064" y="197433"/>
            <a:ext cx="11484000" cy="5436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kumimoji="1" lang="zh-CN" altLang="en-US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亚琛工</a:t>
            </a:r>
            <a:r>
              <a:rPr kumimoji="1" lang="zh-CN" altLang="en-US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大联合培养项目部分</a:t>
            </a:r>
            <a:r>
              <a:rPr kumimoji="1" lang="zh-CN" altLang="en-US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</a:rPr>
              <a:t>合</a:t>
            </a:r>
            <a:r>
              <a:rPr kumimoji="1" lang="zh-CN" altLang="en-US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</a:rPr>
              <a:t>作高校</a:t>
            </a:r>
            <a:endParaRPr kumimoji="1" lang="zh-CN" altLang="en-US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994354" y="948156"/>
            <a:ext cx="2379234" cy="5009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marL="285750" indent="-285750">
              <a:lnSpc>
                <a:spcPct val="15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chemeClr val="tx2"/>
                </a:solidFill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北京工业大学</a:t>
            </a:r>
            <a:endParaRPr lang="en-US" altLang="zh-CN" sz="1700" dirty="0">
              <a:solidFill>
                <a:schemeClr val="tx2"/>
              </a:solidFill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 marL="285750" indent="-285750">
              <a:lnSpc>
                <a:spcPct val="15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chemeClr val="tx2"/>
                </a:solidFill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北京交通大学</a:t>
            </a:r>
            <a:endParaRPr lang="zh-CN" altLang="en-US" sz="1700" dirty="0">
              <a:solidFill>
                <a:schemeClr val="tx2"/>
              </a:solidFill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 marL="285750" indent="-285750">
              <a:lnSpc>
                <a:spcPct val="15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chemeClr val="tx2"/>
                </a:solidFill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北京科技大学</a:t>
            </a:r>
            <a:endParaRPr lang="en-US" altLang="zh-CN" sz="1700" dirty="0">
              <a:solidFill>
                <a:schemeClr val="tx2"/>
              </a:solidFill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 marL="285750" indent="-285750">
              <a:lnSpc>
                <a:spcPct val="15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chemeClr val="tx2"/>
                </a:solidFill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长安大学</a:t>
            </a:r>
            <a:endParaRPr lang="en-US" altLang="zh-CN" sz="1700" dirty="0">
              <a:solidFill>
                <a:schemeClr val="tx2"/>
              </a:solidFill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 marL="285750" indent="-285750">
              <a:lnSpc>
                <a:spcPct val="15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chemeClr val="tx2"/>
                </a:solidFill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大连海事大学</a:t>
            </a:r>
            <a:endParaRPr lang="en-US" altLang="zh-CN" sz="1700" dirty="0">
              <a:solidFill>
                <a:schemeClr val="tx2"/>
              </a:solidFill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 marL="285750" indent="-285750">
              <a:lnSpc>
                <a:spcPct val="15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chemeClr val="tx2"/>
                </a:solidFill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电子科技大学</a:t>
            </a:r>
            <a:endParaRPr lang="en-US" altLang="zh-CN" sz="1700" dirty="0">
              <a:solidFill>
                <a:schemeClr val="tx2"/>
              </a:solidFill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 marL="285750" indent="-285750">
              <a:lnSpc>
                <a:spcPct val="15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chemeClr val="tx2"/>
                </a:solidFill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东北林业大学</a:t>
            </a:r>
            <a:endParaRPr lang="en-US" altLang="zh-CN" sz="1700" dirty="0">
              <a:solidFill>
                <a:schemeClr val="tx2"/>
              </a:solidFill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 marL="285750" indent="-285750">
              <a:lnSpc>
                <a:spcPct val="15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rgbClr val="00549F"/>
                </a:solidFill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福州大学</a:t>
            </a:r>
            <a:endParaRPr lang="zh-CN" altLang="en-US" sz="1700" dirty="0">
              <a:solidFill>
                <a:srgbClr val="00549F"/>
              </a:solidFill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 marL="285750" indent="-285750">
              <a:lnSpc>
                <a:spcPct val="15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chemeClr val="tx2"/>
                </a:solidFill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哈尔滨工业大学</a:t>
            </a:r>
            <a:endParaRPr lang="en-US" altLang="zh-CN" sz="1700" dirty="0">
              <a:solidFill>
                <a:schemeClr val="tx2"/>
              </a:solidFill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 marL="285750" indent="-285750">
              <a:lnSpc>
                <a:spcPct val="15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chemeClr val="tx2"/>
                </a:solidFill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合肥工业大学</a:t>
            </a:r>
            <a:endParaRPr lang="en-US" altLang="zh-CN" sz="1700" dirty="0">
              <a:solidFill>
                <a:schemeClr val="tx2"/>
              </a:solidFill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 marL="285750" indent="-285750">
              <a:lnSpc>
                <a:spcPct val="15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chemeClr val="tx2"/>
                </a:solidFill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河海大学</a:t>
            </a:r>
            <a:endParaRPr lang="en-US" altLang="zh-CN" sz="1700" dirty="0">
              <a:solidFill>
                <a:schemeClr val="tx2"/>
              </a:solidFill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 marL="285750" indent="-285750">
              <a:lnSpc>
                <a:spcPct val="15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•"/>
            </a:pPr>
            <a:endParaRPr lang="en-US" altLang="zh-CN" sz="1700" dirty="0">
              <a:solidFill>
                <a:schemeClr val="tx2"/>
              </a:solidFill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</p:txBody>
      </p:sp>
      <p:sp>
        <p:nvSpPr>
          <p:cNvPr id="8" name="Textfeld 6"/>
          <p:cNvSpPr txBox="1"/>
          <p:nvPr/>
        </p:nvSpPr>
        <p:spPr>
          <a:xfrm>
            <a:off x="4784568" y="948156"/>
            <a:ext cx="2379234" cy="5009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marL="285750" indent="-285750">
              <a:lnSpc>
                <a:spcPct val="15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chemeClr val="tx2"/>
                </a:solidFill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华南理工大学</a:t>
            </a:r>
            <a:endParaRPr lang="en-US" altLang="zh-CN" sz="1700" dirty="0">
              <a:solidFill>
                <a:schemeClr val="tx2"/>
              </a:solidFill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 marL="285750" indent="-285750">
              <a:lnSpc>
                <a:spcPct val="15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rgbClr val="00549F"/>
                </a:solidFill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华中农业大学</a:t>
            </a:r>
            <a:endParaRPr lang="de-DE" altLang="zh-CN" sz="1700" dirty="0">
              <a:solidFill>
                <a:srgbClr val="00549F"/>
              </a:solidFill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 marL="285750" indent="-285750">
              <a:lnSpc>
                <a:spcPct val="15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•"/>
            </a:pPr>
            <a:r>
              <a:rPr lang="zh-CN" altLang="de-DE" sz="1700" dirty="0">
                <a:solidFill>
                  <a:schemeClr val="tx2"/>
                </a:solidFill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华中科技大学</a:t>
            </a:r>
            <a:endParaRPr lang="en-US" altLang="zh-CN" sz="1700" dirty="0">
              <a:solidFill>
                <a:schemeClr val="tx2"/>
              </a:solidFill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 marL="285750" indent="-285750">
              <a:lnSpc>
                <a:spcPct val="15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rgbClr val="00549F"/>
                </a:solidFill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吉林大学</a:t>
            </a:r>
            <a:endParaRPr lang="en-US" altLang="zh-CN" sz="1700" dirty="0">
              <a:solidFill>
                <a:srgbClr val="00549F"/>
              </a:solidFill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 marL="285750" indent="-285750">
              <a:lnSpc>
                <a:spcPct val="15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chemeClr val="tx2"/>
                </a:solidFill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南京航空航天大学</a:t>
            </a:r>
            <a:endParaRPr lang="zh-CN" altLang="en-US" sz="1700" dirty="0">
              <a:solidFill>
                <a:schemeClr val="tx2"/>
              </a:solidFill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 marL="285750" indent="-285750">
              <a:lnSpc>
                <a:spcPct val="15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chemeClr val="tx2"/>
                </a:solidFill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南京理工大学</a:t>
            </a:r>
            <a:endParaRPr lang="en-US" altLang="zh-CN" sz="1700" dirty="0">
              <a:solidFill>
                <a:schemeClr val="tx2"/>
              </a:solidFill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 marL="285750" indent="-285750">
              <a:lnSpc>
                <a:spcPct val="15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chemeClr val="tx2"/>
                </a:solidFill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南京农业大学</a:t>
            </a:r>
            <a:endParaRPr lang="en-US" altLang="zh-CN" sz="1700" dirty="0">
              <a:solidFill>
                <a:schemeClr val="tx2"/>
              </a:solidFill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 marL="285750" indent="-285750">
              <a:lnSpc>
                <a:spcPct val="15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chemeClr val="tx2"/>
                </a:solidFill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内蒙古大学</a:t>
            </a:r>
            <a:endParaRPr lang="en-US" altLang="zh-CN" sz="1700" dirty="0">
              <a:solidFill>
                <a:schemeClr val="tx2"/>
              </a:solidFill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 marL="285750" indent="-285750">
              <a:lnSpc>
                <a:spcPct val="15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chemeClr val="tx2"/>
                </a:solidFill>
                <a:latin typeface="微软雅黑 Light" panose="020B0502040204020203" charset="-122"/>
                <a:ea typeface="微软雅黑 Light" panose="020B0502040204020203" charset="-122"/>
              </a:rPr>
              <a:t>上海大学</a:t>
            </a:r>
            <a:endParaRPr lang="en-US" altLang="zh-CN" sz="1700" dirty="0">
              <a:solidFill>
                <a:schemeClr val="tx2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lnSpc>
                <a:spcPct val="15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chemeClr val="tx2"/>
                </a:solidFill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山西大学</a:t>
            </a:r>
            <a:endParaRPr lang="en-US" altLang="zh-CN" sz="1700" dirty="0">
              <a:solidFill>
                <a:schemeClr val="tx2"/>
              </a:solidFill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 marL="285750" indent="-285750">
              <a:lnSpc>
                <a:spcPct val="15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chemeClr val="tx2"/>
                </a:solidFill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石河子大学</a:t>
            </a:r>
            <a:endParaRPr lang="en-US" altLang="zh-CN" sz="1700" dirty="0">
              <a:solidFill>
                <a:schemeClr val="tx2"/>
              </a:solidFill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 marL="285750" indent="-285750">
              <a:lnSpc>
                <a:spcPct val="15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•"/>
            </a:pPr>
            <a:endParaRPr lang="zh-CN" altLang="en-US" sz="1700" dirty="0">
              <a:solidFill>
                <a:schemeClr val="tx2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9" name="Textfeld 6"/>
          <p:cNvSpPr txBox="1"/>
          <p:nvPr/>
        </p:nvSpPr>
        <p:spPr>
          <a:xfrm>
            <a:off x="8574782" y="948156"/>
            <a:ext cx="2982685" cy="5009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marL="285750" indent="-285750">
              <a:lnSpc>
                <a:spcPct val="15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chemeClr val="tx2"/>
                </a:solidFill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武汉大学</a:t>
            </a:r>
            <a:endParaRPr lang="en-US" altLang="zh-CN" sz="1700" dirty="0">
              <a:solidFill>
                <a:schemeClr val="tx2"/>
              </a:solidFill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 marL="285750" indent="-285750">
              <a:lnSpc>
                <a:spcPct val="15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chemeClr val="tx2"/>
                </a:solidFill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武汉理工大学</a:t>
            </a:r>
            <a:endParaRPr lang="en-US" altLang="zh-CN" sz="1700" dirty="0">
              <a:solidFill>
                <a:schemeClr val="tx2"/>
              </a:solidFill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 marL="285750" indent="-285750">
              <a:lnSpc>
                <a:spcPct val="15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•"/>
            </a:pPr>
            <a:r>
              <a:rPr lang="zh-CN" altLang="de-DE" sz="1700" dirty="0">
                <a:solidFill>
                  <a:schemeClr val="tx2"/>
                </a:solidFill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西安电子</a:t>
            </a:r>
            <a:r>
              <a:rPr lang="zh-CN" altLang="en-US" sz="1700" dirty="0">
                <a:solidFill>
                  <a:schemeClr val="tx2"/>
                </a:solidFill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科技大学</a:t>
            </a:r>
            <a:endParaRPr lang="de-DE" altLang="zh-CN" sz="1700" dirty="0">
              <a:solidFill>
                <a:schemeClr val="tx2"/>
              </a:solidFill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 marL="285750" indent="-285750">
              <a:lnSpc>
                <a:spcPct val="15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chemeClr val="tx2"/>
                </a:solidFill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西北工业大学</a:t>
            </a:r>
            <a:endParaRPr lang="de-DE" altLang="zh-CN" sz="1700" dirty="0">
              <a:solidFill>
                <a:schemeClr val="tx2"/>
              </a:solidFill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 marL="285750" indent="-285750">
              <a:lnSpc>
                <a:spcPct val="15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chemeClr val="tx2"/>
                </a:solidFill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西南交通大学</a:t>
            </a:r>
            <a:endParaRPr lang="en-US" altLang="zh-CN" sz="1700" dirty="0">
              <a:solidFill>
                <a:schemeClr val="tx2"/>
              </a:solidFill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 marL="285750" indent="-285750">
              <a:lnSpc>
                <a:spcPct val="15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chemeClr val="tx2"/>
                </a:solidFill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湘潭大学</a:t>
            </a:r>
            <a:endParaRPr lang="en-US" altLang="zh-CN" sz="1700" dirty="0">
              <a:solidFill>
                <a:schemeClr val="tx2"/>
              </a:solidFill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 marL="285750" indent="-285750">
              <a:lnSpc>
                <a:spcPct val="15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chemeClr val="tx2"/>
                </a:solidFill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中国地质大学（武汉）</a:t>
            </a:r>
            <a:endParaRPr lang="zh-CN" altLang="en-US" sz="1700" dirty="0">
              <a:solidFill>
                <a:schemeClr val="tx2"/>
              </a:solidFill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 marL="285750" indent="-285750">
              <a:lnSpc>
                <a:spcPct val="15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rgbClr val="00549F"/>
                </a:solidFill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中国矿业大学（北京）</a:t>
            </a:r>
            <a:endParaRPr lang="zh-CN" altLang="en-US" sz="1700" dirty="0">
              <a:solidFill>
                <a:srgbClr val="00549F"/>
              </a:solidFill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 marL="285750" indent="-285750">
              <a:lnSpc>
                <a:spcPct val="15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chemeClr val="tx2"/>
                </a:solidFill>
                <a:latin typeface="微软雅黑 Light" panose="020B0502040204020203" charset="-122"/>
                <a:ea typeface="微软雅黑 Light" panose="020B0502040204020203" charset="-122"/>
                <a:cs typeface="楷体" panose="02010609060101010101" charset="-122"/>
              </a:rPr>
              <a:t>中国石油大学（华东）</a:t>
            </a:r>
            <a:endParaRPr lang="en-US" altLang="zh-CN" sz="1700" dirty="0">
              <a:solidFill>
                <a:schemeClr val="tx2"/>
              </a:solidFill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  <a:p>
            <a:pPr marL="285750" indent="-285750">
              <a:lnSpc>
                <a:spcPct val="150000"/>
              </a:lnSpc>
              <a:spcAft>
                <a:spcPts val="450"/>
              </a:spcAft>
              <a:buClr>
                <a:schemeClr val="accent5"/>
              </a:buClr>
              <a:buSzPct val="70000"/>
              <a:buFont typeface="Arial" panose="020B0604020202020204" pitchFamily="34" charset="0"/>
              <a:buChar char="•"/>
            </a:pPr>
            <a:endParaRPr lang="en-US" altLang="zh-CN" sz="1700" dirty="0">
              <a:solidFill>
                <a:schemeClr val="tx2"/>
              </a:solidFill>
              <a:latin typeface="微软雅黑 Light" panose="020B0502040204020203" charset="-122"/>
              <a:ea typeface="微软雅黑 Light" panose="020B0502040204020203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2313305"/>
          </a:xfrm>
          <a:custGeom>
            <a:avLst/>
            <a:gdLst/>
            <a:ahLst/>
            <a:cxnLst/>
            <a:rect l="l" t="t" r="r" b="b"/>
            <a:pathLst>
              <a:path w="12192000" h="2313305">
                <a:moveTo>
                  <a:pt x="0" y="0"/>
                </a:moveTo>
                <a:lnTo>
                  <a:pt x="12192000" y="0"/>
                </a:lnTo>
                <a:lnTo>
                  <a:pt x="12192000" y="2312987"/>
                </a:lnTo>
                <a:lnTo>
                  <a:pt x="0" y="2312987"/>
                </a:lnTo>
                <a:lnTo>
                  <a:pt x="0" y="0"/>
                </a:lnTo>
                <a:close/>
              </a:path>
            </a:pathLst>
          </a:custGeom>
          <a:solidFill>
            <a:srgbClr val="0054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481448" y="6208853"/>
            <a:ext cx="3393680" cy="49812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60363" y="6040437"/>
            <a:ext cx="11483975" cy="0"/>
          </a:xfrm>
          <a:custGeom>
            <a:avLst/>
            <a:gdLst/>
            <a:ahLst/>
            <a:cxnLst/>
            <a:rect l="l" t="t" r="r" b="b"/>
            <a:pathLst>
              <a:path w="11483975">
                <a:moveTo>
                  <a:pt x="0" y="0"/>
                </a:moveTo>
                <a:lnTo>
                  <a:pt x="11483975" y="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41299" y="1580388"/>
            <a:ext cx="4088129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 smtClean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亚琛工大</a:t>
            </a:r>
            <a:r>
              <a:rPr lang="zh-CN" altLang="en-US" sz="3200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联合培养</a:t>
            </a:r>
            <a:r>
              <a:rPr sz="3200" b="1" dirty="0" smtClean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项目</a:t>
            </a:r>
            <a:endParaRPr sz="3200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47142" y="2483932"/>
            <a:ext cx="11497712" cy="33969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5"/>
              </a:spcBef>
            </a:pPr>
            <a:r>
              <a:rPr dirty="0"/>
              <a:t>17</a:t>
            </a:r>
            <a:endParaRPr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RWTH </a:t>
            </a:r>
            <a:r>
              <a:rPr spc="-5" dirty="0"/>
              <a:t>Aachen University </a:t>
            </a:r>
            <a:r>
              <a:rPr dirty="0"/>
              <a:t>| </a:t>
            </a:r>
            <a:r>
              <a:rPr spc="-5" dirty="0"/>
              <a:t>International</a:t>
            </a:r>
            <a:r>
              <a:rPr spc="-25" dirty="0"/>
              <a:t> </a:t>
            </a:r>
            <a:r>
              <a:rPr spc="-5" dirty="0"/>
              <a:t>Academy</a:t>
            </a:r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1299" y="353059"/>
            <a:ext cx="429260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亚琛工业大</a:t>
            </a:r>
            <a:r>
              <a:rPr lang="zh-CN" altLang="en-US" b="1" dirty="0" smtClean="0">
                <a:latin typeface="微软雅黑" panose="020B0503020204020204" charset="-122"/>
                <a:ea typeface="微软雅黑" panose="020B0503020204020204" charset="-122"/>
              </a:rPr>
              <a:t>学联合培养项目</a:t>
            </a:r>
            <a:endParaRPr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355" y="914400"/>
            <a:ext cx="5476875" cy="526415"/>
          </a:xfrm>
          <a:prstGeom prst="rect">
            <a:avLst/>
          </a:prstGeom>
          <a:solidFill>
            <a:srgbClr val="F6A800"/>
          </a:solidFill>
        </p:spPr>
        <p:txBody>
          <a:bodyPr vert="horz" wrap="square" lIns="0" tIns="104139" rIns="0" bIns="0" rtlCol="0">
            <a:spAutoFit/>
          </a:bodyPr>
          <a:lstStyle/>
          <a:p>
            <a:pPr marL="191770">
              <a:lnSpc>
                <a:spcPct val="100000"/>
              </a:lnSpc>
              <a:spcBef>
                <a:spcPts val="820"/>
              </a:spcBef>
            </a:pPr>
            <a:r>
              <a:rPr sz="20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工程类硕士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37780" y="1436138"/>
            <a:ext cx="4222750" cy="1495922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85"/>
              </a:spcBef>
              <a:buClr>
                <a:srgbClr val="F6A800"/>
              </a:buClr>
              <a:buSzPct val="69000"/>
              <a:buFont typeface="Arial" panose="020B0604020202020204"/>
              <a:buChar char="•"/>
              <a:tabLst>
                <a:tab pos="297815" algn="l"/>
                <a:tab pos="298450" algn="l"/>
              </a:tabLst>
            </a:pPr>
            <a:r>
              <a:rPr sz="1600" b="0" dirty="0">
                <a:latin typeface="微软雅黑 Light" panose="020B0502040204020203" charset="-122"/>
                <a:cs typeface="微软雅黑 Light" panose="020B0502040204020203" charset="-122"/>
              </a:rPr>
              <a:t>机械工程计算机辅助设计与制造</a:t>
            </a:r>
            <a:r>
              <a:rPr sz="1600" b="0" spc="-5" dirty="0">
                <a:latin typeface="微软雅黑 Light" panose="020B0502040204020203" charset="-122"/>
                <a:cs typeface="微软雅黑 Light" panose="020B0502040204020203" charset="-122"/>
              </a:rPr>
              <a:t>(CAME)</a:t>
            </a:r>
            <a:endParaRPr sz="1600" dirty="0"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298450" indent="-285750">
              <a:lnSpc>
                <a:spcPct val="100000"/>
              </a:lnSpc>
              <a:spcBef>
                <a:spcPts val="980"/>
              </a:spcBef>
              <a:buClr>
                <a:srgbClr val="F6A800"/>
              </a:buClr>
              <a:buSzPct val="69000"/>
              <a:buFont typeface="Arial" panose="020B0604020202020204"/>
              <a:buChar char="•"/>
              <a:tabLst>
                <a:tab pos="297815" algn="l"/>
                <a:tab pos="298450" algn="l"/>
              </a:tabLst>
            </a:pPr>
            <a:r>
              <a:rPr sz="1600" b="0" dirty="0">
                <a:latin typeface="微软雅黑 Light" panose="020B0502040204020203" charset="-122"/>
                <a:cs typeface="微软雅黑 Light" panose="020B0502040204020203" charset="-122"/>
              </a:rPr>
              <a:t>智能制造工程</a:t>
            </a:r>
            <a:r>
              <a:rPr sz="1600" b="0" spc="-5" dirty="0">
                <a:latin typeface="微软雅黑 Light" panose="020B0502040204020203" charset="-122"/>
                <a:cs typeface="微软雅黑 Light" panose="020B0502040204020203" charset="-122"/>
              </a:rPr>
              <a:t>(SPE)</a:t>
            </a:r>
            <a:endParaRPr sz="1600" dirty="0"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298450" indent="-285750">
              <a:lnSpc>
                <a:spcPct val="100000"/>
              </a:lnSpc>
              <a:spcBef>
                <a:spcPts val="960"/>
              </a:spcBef>
              <a:buClr>
                <a:srgbClr val="F6A800"/>
              </a:buClr>
              <a:buSzPct val="69000"/>
              <a:buFont typeface="Arial" panose="020B0604020202020204"/>
              <a:buChar char="•"/>
              <a:tabLst>
                <a:tab pos="297815" algn="l"/>
                <a:tab pos="298450" algn="l"/>
              </a:tabLst>
            </a:pPr>
            <a:r>
              <a:rPr sz="1600" b="0" dirty="0">
                <a:latin typeface="微软雅黑 Light" panose="020B0502040204020203" charset="-122"/>
                <a:cs typeface="微软雅黑 Light" panose="020B0502040204020203" charset="-122"/>
              </a:rPr>
              <a:t>机器人与自动化系统工程</a:t>
            </a:r>
            <a:r>
              <a:rPr sz="1600" b="0" spc="-5" dirty="0">
                <a:latin typeface="微软雅黑 Light" panose="020B0502040204020203" charset="-122"/>
                <a:cs typeface="微软雅黑 Light" panose="020B0502040204020203" charset="-122"/>
              </a:rPr>
              <a:t>(RoboSys)</a:t>
            </a:r>
            <a:endParaRPr sz="1600" dirty="0"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298450" indent="-285750">
              <a:lnSpc>
                <a:spcPct val="100000"/>
              </a:lnSpc>
              <a:spcBef>
                <a:spcPts val="890"/>
              </a:spcBef>
              <a:buClr>
                <a:srgbClr val="F6A800"/>
              </a:buClr>
              <a:buSzPct val="69000"/>
              <a:buFont typeface="Arial" panose="020B0604020202020204"/>
              <a:buChar char="•"/>
              <a:tabLst>
                <a:tab pos="297815" algn="l"/>
                <a:tab pos="298450" algn="l"/>
              </a:tabLst>
            </a:pPr>
            <a:r>
              <a:rPr sz="1600" b="0" dirty="0" smtClean="0">
                <a:latin typeface="微软雅黑 Light" panose="020B0502040204020203" charset="-122"/>
                <a:cs typeface="微软雅黑 Light" panose="020B0502040204020203" charset="-122"/>
              </a:rPr>
              <a:t>韧性土木工程</a:t>
            </a:r>
            <a:r>
              <a:rPr sz="1600" b="0" spc="-5" dirty="0" smtClean="0">
                <a:latin typeface="微软雅黑 Light" panose="020B0502040204020203" charset="-122"/>
                <a:cs typeface="微软雅黑 Light" panose="020B0502040204020203" charset="-122"/>
              </a:rPr>
              <a:t>（</a:t>
            </a:r>
            <a:r>
              <a:rPr lang="en-US" sz="1600" b="0" spc="-5" dirty="0" smtClean="0">
                <a:latin typeface="微软雅黑 Light" panose="020B0502040204020203" charset="-122"/>
                <a:cs typeface="微软雅黑 Light" panose="020B0502040204020203" charset="-122"/>
              </a:rPr>
              <a:t>RCE</a:t>
            </a:r>
            <a:r>
              <a:rPr sz="1600" b="0" dirty="0" smtClean="0">
                <a:latin typeface="微软雅黑 Light" panose="020B0502040204020203" charset="-122"/>
                <a:cs typeface="微软雅黑 Light" panose="020B0502040204020203" charset="-122"/>
              </a:rPr>
              <a:t>）</a:t>
            </a:r>
            <a:endParaRPr sz="1600" dirty="0">
              <a:latin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58355" y="3200400"/>
            <a:ext cx="5476875" cy="526415"/>
          </a:xfrm>
          <a:prstGeom prst="rect">
            <a:avLst/>
          </a:prstGeom>
          <a:solidFill>
            <a:srgbClr val="F6A800"/>
          </a:solidFill>
        </p:spPr>
        <p:txBody>
          <a:bodyPr vert="horz" wrap="square" lIns="0" tIns="93345" rIns="0" bIns="0" rtlCol="0">
            <a:spAutoFit/>
          </a:bodyPr>
          <a:lstStyle/>
          <a:p>
            <a:pPr marL="191770">
              <a:lnSpc>
                <a:spcPct val="100000"/>
              </a:lnSpc>
              <a:spcBef>
                <a:spcPts val="735"/>
              </a:spcBef>
            </a:pPr>
            <a:r>
              <a:rPr sz="20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工程管理类硕士</a:t>
            </a:r>
            <a:endParaRPr sz="2000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37780" y="3733800"/>
            <a:ext cx="3799204" cy="763270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85"/>
              </a:spcBef>
              <a:buClr>
                <a:srgbClr val="F6A800"/>
              </a:buClr>
              <a:buSzPct val="69000"/>
              <a:buFont typeface="Arial" panose="020B0604020202020204"/>
              <a:buChar char="•"/>
              <a:tabLst>
                <a:tab pos="297815" algn="l"/>
                <a:tab pos="298450" algn="l"/>
              </a:tabLst>
            </a:pPr>
            <a:r>
              <a:rPr sz="1600" b="0" dirty="0">
                <a:latin typeface="微软雅黑 Light" panose="020B0502040204020203" charset="-122"/>
                <a:cs typeface="微软雅黑 Light" panose="020B0502040204020203" charset="-122"/>
              </a:rPr>
              <a:t>机械工程数字化工业管理</a:t>
            </a:r>
            <a:r>
              <a:rPr sz="1600" b="0" spc="-5" dirty="0">
                <a:latin typeface="微软雅黑 Light" panose="020B0502040204020203" charset="-122"/>
                <a:cs typeface="微软雅黑 Light" panose="020B0502040204020203" charset="-122"/>
              </a:rPr>
              <a:t>(MME-CAME)</a:t>
            </a:r>
            <a:endParaRPr sz="1600" dirty="0"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298450" indent="-285750">
              <a:lnSpc>
                <a:spcPct val="100000"/>
              </a:lnSpc>
              <a:spcBef>
                <a:spcPts val="980"/>
              </a:spcBef>
              <a:buClr>
                <a:srgbClr val="F6A800"/>
              </a:buClr>
              <a:buSzPct val="69000"/>
              <a:buFont typeface="Arial" panose="020B0604020202020204"/>
              <a:buChar char="•"/>
              <a:tabLst>
                <a:tab pos="297815" algn="l"/>
                <a:tab pos="298450" algn="l"/>
              </a:tabLst>
            </a:pPr>
            <a:r>
              <a:rPr sz="1600" b="0" dirty="0">
                <a:latin typeface="微软雅黑 Light" panose="020B0502040204020203" charset="-122"/>
                <a:cs typeface="微软雅黑 Light" panose="020B0502040204020203" charset="-122"/>
              </a:rPr>
              <a:t>先进制造技术与工业管理</a:t>
            </a:r>
            <a:r>
              <a:rPr sz="1600" b="0" spc="-5" dirty="0">
                <a:latin typeface="微软雅黑 Light" panose="020B0502040204020203" charset="-122"/>
                <a:cs typeface="微软雅黑 Light" panose="020B0502040204020203" charset="-122"/>
              </a:rPr>
              <a:t>(MME-PS)</a:t>
            </a:r>
            <a:endParaRPr sz="1600" dirty="0">
              <a:latin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1769" y="3831249"/>
            <a:ext cx="5282099" cy="120314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371299" y="1068323"/>
            <a:ext cx="5153025" cy="25904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579370" algn="ctr">
              <a:lnSpc>
                <a:spcPct val="100000"/>
              </a:lnSpc>
              <a:spcBef>
                <a:spcPts val="100"/>
              </a:spcBef>
            </a:pPr>
            <a:r>
              <a:rPr sz="2000" b="1" dirty="0" smtClean="0">
                <a:solidFill>
                  <a:srgbClr val="00549F"/>
                </a:solidFill>
                <a:latin typeface="微软雅黑" panose="020B0503020204020204" charset="-122"/>
                <a:cs typeface="微软雅黑" panose="020B0503020204020204" charset="-122"/>
              </a:rPr>
              <a:t>亚琛工大英授国际硕士</a:t>
            </a:r>
            <a:endParaRPr sz="2000" dirty="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500" dirty="0">
              <a:latin typeface="Times New Roman" panose="02020603050405020304"/>
              <a:cs typeface="Times New Roman" panose="02020603050405020304"/>
            </a:endParaRPr>
          </a:p>
          <a:p>
            <a:pPr marL="76835">
              <a:lnSpc>
                <a:spcPct val="100000"/>
              </a:lnSpc>
            </a:pPr>
            <a:r>
              <a:rPr sz="1100" spc="350" dirty="0">
                <a:solidFill>
                  <a:srgbClr val="0070C0"/>
                </a:solidFill>
                <a:latin typeface="Microsoft Sans Serif" panose="020B0604020202020204"/>
                <a:cs typeface="Microsoft Sans Serif" panose="020B0604020202020204"/>
              </a:rPr>
              <a:t>u</a:t>
            </a:r>
            <a:r>
              <a:rPr sz="1100" spc="480" dirty="0">
                <a:solidFill>
                  <a:srgbClr val="0070C0"/>
                </a:solidFill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sz="1600" b="0" dirty="0">
                <a:latin typeface="微软雅黑 Light" panose="020B0502040204020203" charset="-122"/>
                <a:cs typeface="微软雅黑 Light" panose="020B0502040204020203" charset="-122"/>
              </a:rPr>
              <a:t>授课地点</a:t>
            </a:r>
            <a:r>
              <a:rPr sz="1600" b="0" dirty="0" smtClean="0">
                <a:latin typeface="微软雅黑 Light" panose="020B0502040204020203" charset="-122"/>
                <a:cs typeface="微软雅黑 Light" panose="020B0502040204020203" charset="-122"/>
              </a:rPr>
              <a:t>：</a:t>
            </a:r>
            <a:r>
              <a:rPr lang="en-US" sz="1600" b="0" dirty="0" smtClean="0">
                <a:latin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sz="1600" b="0" dirty="0" smtClean="0">
                <a:latin typeface="微软雅黑 Light" panose="020B0502040204020203" charset="-122"/>
                <a:cs typeface="微软雅黑 Light" panose="020B0502040204020203" charset="-122"/>
              </a:rPr>
              <a:t>亚琛工业大学</a:t>
            </a:r>
            <a:endParaRPr sz="1600" dirty="0" smtClean="0"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76835">
              <a:lnSpc>
                <a:spcPct val="100000"/>
              </a:lnSpc>
              <a:spcBef>
                <a:spcPts val="865"/>
              </a:spcBef>
            </a:pPr>
            <a:r>
              <a:rPr sz="1100" spc="350" dirty="0" smtClean="0">
                <a:solidFill>
                  <a:srgbClr val="0070C0"/>
                </a:solidFill>
                <a:latin typeface="Microsoft Sans Serif" panose="020B0604020202020204"/>
                <a:cs typeface="Microsoft Sans Serif" panose="020B0604020202020204"/>
              </a:rPr>
              <a:t>u</a:t>
            </a:r>
            <a:r>
              <a:rPr sz="1100" spc="580" dirty="0" smtClean="0">
                <a:solidFill>
                  <a:srgbClr val="0070C0"/>
                </a:solidFill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sz="1600" b="0" dirty="0" smtClean="0">
                <a:latin typeface="微软雅黑 Light" panose="020B0502040204020203" charset="-122"/>
                <a:cs typeface="微软雅黑 Light" panose="020B0502040204020203" charset="-122"/>
              </a:rPr>
              <a:t>常规学制</a:t>
            </a:r>
            <a:r>
              <a:rPr sz="1600" b="0" spc="-5" dirty="0" smtClean="0">
                <a:latin typeface="微软雅黑 Light" panose="020B0502040204020203" charset="-122"/>
                <a:cs typeface="微软雅黑 Light" panose="020B0502040204020203" charset="-122"/>
              </a:rPr>
              <a:t>：</a:t>
            </a:r>
            <a:r>
              <a:rPr lang="en-US" sz="1600" b="0" spc="-5" dirty="0" smtClean="0">
                <a:latin typeface="微软雅黑 Light" panose="020B0502040204020203" charset="-122"/>
                <a:cs typeface="微软雅黑 Light" panose="020B0502040204020203" charset="-122"/>
              </a:rPr>
              <a:t> 1.5-</a:t>
            </a:r>
            <a:r>
              <a:rPr sz="1600" b="0" spc="-5" dirty="0" smtClean="0">
                <a:latin typeface="微软雅黑 Light" panose="020B0502040204020203" charset="-122"/>
                <a:cs typeface="微软雅黑 Light" panose="020B0502040204020203" charset="-122"/>
              </a:rPr>
              <a:t>2</a:t>
            </a:r>
            <a:r>
              <a:rPr sz="1600" b="0" dirty="0" smtClean="0">
                <a:latin typeface="微软雅黑 Light" panose="020B0502040204020203" charset="-122"/>
                <a:cs typeface="微软雅黑 Light" panose="020B0502040204020203" charset="-122"/>
              </a:rPr>
              <a:t>年</a:t>
            </a:r>
            <a:r>
              <a:rPr sz="1600" b="0" spc="-5" dirty="0" smtClean="0">
                <a:latin typeface="微软雅黑 Light" panose="020B0502040204020203" charset="-122"/>
                <a:cs typeface="微软雅黑 Light" panose="020B0502040204020203" charset="-122"/>
              </a:rPr>
              <a:t>（</a:t>
            </a:r>
            <a:r>
              <a:rPr lang="en-US" sz="1600" b="0" spc="-5" dirty="0" smtClean="0">
                <a:latin typeface="微软雅黑 Light" panose="020B0502040204020203" charset="-122"/>
                <a:cs typeface="微软雅黑 Light" panose="020B0502040204020203" charset="-122"/>
              </a:rPr>
              <a:t>3/</a:t>
            </a:r>
            <a:r>
              <a:rPr sz="1600" b="0" spc="-5" dirty="0" smtClean="0">
                <a:latin typeface="微软雅黑 Light" panose="020B0502040204020203" charset="-122"/>
                <a:cs typeface="微软雅黑 Light" panose="020B0502040204020203" charset="-122"/>
              </a:rPr>
              <a:t>4</a:t>
            </a:r>
            <a:r>
              <a:rPr sz="1600" b="0" dirty="0" smtClean="0">
                <a:latin typeface="微软雅黑 Light" panose="020B0502040204020203" charset="-122"/>
                <a:cs typeface="微软雅黑 Light" panose="020B0502040204020203" charset="-122"/>
              </a:rPr>
              <a:t>个学期）</a:t>
            </a:r>
            <a:endParaRPr sz="1600" dirty="0" smtClean="0"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76835">
              <a:lnSpc>
                <a:spcPct val="100000"/>
              </a:lnSpc>
              <a:spcBef>
                <a:spcPts val="985"/>
              </a:spcBef>
            </a:pPr>
            <a:r>
              <a:rPr sz="1100" spc="350" dirty="0" smtClean="0">
                <a:solidFill>
                  <a:srgbClr val="0070C0"/>
                </a:solidFill>
                <a:latin typeface="Microsoft Sans Serif" panose="020B0604020202020204"/>
                <a:cs typeface="Microsoft Sans Serif" panose="020B0604020202020204"/>
              </a:rPr>
              <a:t>u</a:t>
            </a:r>
            <a:r>
              <a:rPr sz="1100" spc="580" dirty="0" smtClean="0">
                <a:solidFill>
                  <a:srgbClr val="0070C0"/>
                </a:solidFill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sz="1600" b="0" dirty="0">
                <a:latin typeface="微软雅黑 Light" panose="020B0502040204020203" charset="-122"/>
                <a:cs typeface="微软雅黑 Light" panose="020B0502040204020203" charset="-122"/>
              </a:rPr>
              <a:t>授课语言</a:t>
            </a:r>
            <a:r>
              <a:rPr sz="1600" b="0" dirty="0" smtClean="0">
                <a:latin typeface="微软雅黑 Light" panose="020B0502040204020203" charset="-122"/>
                <a:cs typeface="微软雅黑 Light" panose="020B0502040204020203" charset="-122"/>
              </a:rPr>
              <a:t>：</a:t>
            </a:r>
            <a:r>
              <a:rPr lang="en-US" sz="1600" b="0" dirty="0" smtClean="0">
                <a:latin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sz="1600" b="0" dirty="0" smtClean="0">
                <a:latin typeface="微软雅黑 Light" panose="020B0502040204020203" charset="-122"/>
                <a:cs typeface="微软雅黑 Light" panose="020B0502040204020203" charset="-122"/>
              </a:rPr>
              <a:t>英语</a:t>
            </a:r>
            <a:endParaRPr sz="1600" dirty="0"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76835">
              <a:lnSpc>
                <a:spcPct val="100000"/>
              </a:lnSpc>
              <a:spcBef>
                <a:spcPts val="985"/>
              </a:spcBef>
            </a:pPr>
            <a:r>
              <a:rPr sz="1100" spc="350" dirty="0">
                <a:solidFill>
                  <a:srgbClr val="0070C0"/>
                </a:solidFill>
                <a:latin typeface="Microsoft Sans Serif" panose="020B0604020202020204"/>
                <a:cs typeface="Microsoft Sans Serif" panose="020B0604020202020204"/>
              </a:rPr>
              <a:t>u</a:t>
            </a:r>
            <a:r>
              <a:rPr sz="1100" spc="580" dirty="0">
                <a:solidFill>
                  <a:srgbClr val="0070C0"/>
                </a:solidFill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sz="1600" b="0" dirty="0">
                <a:latin typeface="微软雅黑 Light" panose="020B0502040204020203" charset="-122"/>
                <a:cs typeface="微软雅黑 Light" panose="020B0502040204020203" charset="-122"/>
              </a:rPr>
              <a:t>学费</a:t>
            </a:r>
            <a:r>
              <a:rPr sz="1600" b="0" spc="-5" dirty="0" smtClean="0">
                <a:latin typeface="微软雅黑 Light" panose="020B0502040204020203" charset="-122"/>
                <a:cs typeface="微软雅黑 Light" panose="020B0502040204020203" charset="-122"/>
              </a:rPr>
              <a:t>：</a:t>
            </a:r>
            <a:r>
              <a:rPr lang="en-US" sz="1600" b="0" spc="-5" dirty="0" smtClean="0">
                <a:latin typeface="微软雅黑 Light" panose="020B0502040204020203" charset="-122"/>
                <a:cs typeface="微软雅黑 Light" panose="020B0502040204020203" charset="-122"/>
              </a:rPr>
              <a:t>        </a:t>
            </a:r>
            <a:r>
              <a:rPr lang="en-US" sz="1600" spc="-5" dirty="0" smtClean="0">
                <a:latin typeface="微软雅黑 Light" panose="020B0502040204020203" charset="-122"/>
                <a:cs typeface="微软雅黑 Light" panose="020B0502040204020203" charset="-122"/>
              </a:rPr>
              <a:t>60</a:t>
            </a:r>
            <a:r>
              <a:rPr sz="1600" b="0" spc="-5" dirty="0" smtClean="0">
                <a:latin typeface="微软雅黑 Light" panose="020B0502040204020203" charset="-122"/>
                <a:cs typeface="微软雅黑 Light" panose="020B0502040204020203" charset="-122"/>
              </a:rPr>
              <a:t>00</a:t>
            </a:r>
            <a:r>
              <a:rPr sz="1600" b="0" dirty="0">
                <a:latin typeface="微软雅黑 Light" panose="020B0502040204020203" charset="-122"/>
                <a:cs typeface="微软雅黑 Light" panose="020B0502040204020203" charset="-122"/>
              </a:rPr>
              <a:t>欧/学期</a:t>
            </a:r>
            <a:endParaRPr sz="1600" dirty="0"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76835">
              <a:lnSpc>
                <a:spcPct val="100000"/>
              </a:lnSpc>
              <a:spcBef>
                <a:spcPts val="985"/>
              </a:spcBef>
            </a:pPr>
            <a:r>
              <a:rPr sz="1100" spc="350" dirty="0">
                <a:solidFill>
                  <a:srgbClr val="0070C0"/>
                </a:solidFill>
                <a:latin typeface="Microsoft Sans Serif" panose="020B0604020202020204"/>
                <a:cs typeface="Microsoft Sans Serif" panose="020B0604020202020204"/>
              </a:rPr>
              <a:t>u</a:t>
            </a:r>
            <a:r>
              <a:rPr sz="1100" spc="525" dirty="0">
                <a:solidFill>
                  <a:srgbClr val="0070C0"/>
                </a:solidFill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sz="1600" b="0" dirty="0">
                <a:latin typeface="微软雅黑 Light" panose="020B0502040204020203" charset="-122"/>
                <a:cs typeface="微软雅黑 Light" panose="020B0502040204020203" charset="-122"/>
              </a:rPr>
              <a:t>教学形式</a:t>
            </a:r>
            <a:r>
              <a:rPr sz="1600" b="0" dirty="0" smtClean="0">
                <a:latin typeface="微软雅黑 Light" panose="020B0502040204020203" charset="-122"/>
                <a:cs typeface="微软雅黑 Light" panose="020B0502040204020203" charset="-122"/>
              </a:rPr>
              <a:t>：</a:t>
            </a:r>
            <a:r>
              <a:rPr lang="en-US" sz="1600" b="0" dirty="0" smtClean="0">
                <a:latin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sz="1600" b="0" dirty="0" smtClean="0">
                <a:latin typeface="微软雅黑 Light" panose="020B0502040204020203" charset="-122"/>
                <a:cs typeface="微软雅黑 Light" panose="020B0502040204020203" charset="-122"/>
              </a:rPr>
              <a:t>讲授课</a:t>
            </a:r>
            <a:r>
              <a:rPr sz="1600" b="0" dirty="0">
                <a:latin typeface="微软雅黑 Light" panose="020B0502040204020203" charset="-122"/>
                <a:cs typeface="微软雅黑 Light" panose="020B0502040204020203" charset="-122"/>
              </a:rPr>
              <a:t>+练习课+实习+项目设计/毕业论文</a:t>
            </a:r>
            <a:endParaRPr sz="1600" dirty="0">
              <a:latin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5"/>
              </a:spcBef>
            </a:pPr>
            <a:r>
              <a:rPr dirty="0"/>
              <a:t>7</a:t>
            </a:r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RWTH </a:t>
            </a:r>
            <a:r>
              <a:rPr spc="-5" dirty="0"/>
              <a:t>Aachen University </a:t>
            </a:r>
            <a:r>
              <a:rPr dirty="0"/>
              <a:t>| </a:t>
            </a:r>
            <a:r>
              <a:rPr spc="-5" dirty="0"/>
              <a:t>International</a:t>
            </a:r>
            <a:r>
              <a:rPr spc="-25" dirty="0"/>
              <a:t> </a:t>
            </a:r>
            <a:r>
              <a:rPr spc="-5" dirty="0"/>
              <a:t>Academy</a:t>
            </a:r>
            <a:endParaRPr spc="-5" dirty="0"/>
          </a:p>
        </p:txBody>
      </p:sp>
      <p:sp>
        <p:nvSpPr>
          <p:cNvPr id="11" name="object 5"/>
          <p:cNvSpPr txBox="1"/>
          <p:nvPr/>
        </p:nvSpPr>
        <p:spPr>
          <a:xfrm>
            <a:off x="6358355" y="4800600"/>
            <a:ext cx="5476875" cy="402033"/>
          </a:xfrm>
          <a:prstGeom prst="rect">
            <a:avLst/>
          </a:prstGeom>
          <a:solidFill>
            <a:srgbClr val="F6A800"/>
          </a:solidFill>
        </p:spPr>
        <p:txBody>
          <a:bodyPr vert="horz" wrap="square" lIns="0" tIns="93345" rIns="0" bIns="0" rtlCol="0">
            <a:spAutoFit/>
          </a:bodyPr>
          <a:lstStyle/>
          <a:p>
            <a:pPr marL="191770">
              <a:lnSpc>
                <a:spcPct val="100000"/>
              </a:lnSpc>
              <a:spcBef>
                <a:spcPts val="735"/>
              </a:spcBef>
              <a:spcAft>
                <a:spcPts val="600"/>
              </a:spcAft>
            </a:pPr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公共</a:t>
            </a:r>
            <a:r>
              <a:rPr sz="2000" b="1" dirty="0" smtClean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管理类硕士</a:t>
            </a:r>
            <a:endParaRPr sz="2000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6"/>
          <p:cNvSpPr txBox="1"/>
          <p:nvPr/>
        </p:nvSpPr>
        <p:spPr>
          <a:xfrm>
            <a:off x="6537780" y="5214915"/>
            <a:ext cx="3799204" cy="385362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85"/>
              </a:spcBef>
              <a:buClr>
                <a:srgbClr val="F6A800"/>
              </a:buClr>
              <a:buSzPct val="69000"/>
              <a:buFont typeface="Arial" panose="020B0604020202020204"/>
              <a:buChar char="•"/>
              <a:tabLst>
                <a:tab pos="297815" algn="l"/>
                <a:tab pos="298450" algn="l"/>
              </a:tabLst>
            </a:pPr>
            <a:r>
              <a:rPr lang="zh-CN" altLang="en-US" sz="1600" b="0" dirty="0" smtClean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欧洲研究</a:t>
            </a:r>
            <a:r>
              <a:rPr sz="1600" b="0" spc="-5" dirty="0" smtClean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(</a:t>
            </a:r>
            <a:r>
              <a:rPr lang="en-US" sz="1600" b="0" spc="-5" dirty="0" smtClean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MPA-ES</a:t>
            </a:r>
            <a:r>
              <a:rPr sz="1600" b="0" spc="-5" dirty="0" smtClean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)</a:t>
            </a:r>
            <a:endParaRPr sz="16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5602</Words>
  <Application>WPS 演示</Application>
  <PresentationFormat>宽屏</PresentationFormat>
  <Paragraphs>572</Paragraphs>
  <Slides>24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微软雅黑 Light</vt:lpstr>
      <vt:lpstr>Arial</vt:lpstr>
      <vt:lpstr>Symbol</vt:lpstr>
      <vt:lpstr>MS PGothic</vt:lpstr>
      <vt:lpstr>Times New Roman</vt:lpstr>
      <vt:lpstr>Microsoft Sans Serif</vt:lpstr>
      <vt:lpstr>楷体</vt:lpstr>
      <vt:lpstr>Calibri</vt:lpstr>
      <vt:lpstr>Arial Unicode MS</vt:lpstr>
      <vt:lpstr>等线</vt:lpstr>
      <vt:lpstr>Wingdings 3</vt:lpstr>
      <vt:lpstr>Times New Roman</vt:lpstr>
      <vt:lpstr>Office Theme</vt:lpstr>
      <vt:lpstr>PowerPoint 演示文稿</vt:lpstr>
      <vt:lpstr>德国亚琛工业大学介绍</vt:lpstr>
      <vt:lpstr>全球顶尖理工大学之一</vt:lpstr>
      <vt:lpstr>德国亚琛工业大学</vt:lpstr>
      <vt:lpstr>科研实力重要指标：第三方科研项目经费</vt:lpstr>
      <vt:lpstr>亚琛工大校际联培合作情况</vt:lpstr>
      <vt:lpstr>PowerPoint 演示文稿</vt:lpstr>
      <vt:lpstr>亚琛工大联合培养项目</vt:lpstr>
      <vt:lpstr>亚琛工业大学联合培养项目</vt:lpstr>
      <vt:lpstr>工程类硕士</vt:lpstr>
      <vt:lpstr>工程类硕士</vt:lpstr>
      <vt:lpstr>工程类硕士</vt:lpstr>
      <vt:lpstr>工程类硕士</vt:lpstr>
      <vt:lpstr>工程管理类硕士</vt:lpstr>
      <vt:lpstr>工程管理类硕士</vt:lpstr>
      <vt:lpstr>3+1+2项目结构</vt:lpstr>
      <vt:lpstr>亚琛工大课程证书</vt:lpstr>
      <vt:lpstr>亚琛工大国际硕士学位证书</vt:lpstr>
      <vt:lpstr>PowerPoint 演示文稿</vt:lpstr>
      <vt:lpstr>亚琛工大国际硕士毕业前景</vt:lpstr>
      <vt:lpstr>亚琛工大国际硕士 -- 费用清单</vt:lpstr>
      <vt:lpstr>申请与录取</vt:lpstr>
      <vt:lpstr>联合培养项目申请与录取要求</vt:lpstr>
      <vt:lpstr>亚琛工大联合培养项目报名咨询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Miss Han.</cp:lastModifiedBy>
  <cp:revision>91</cp:revision>
  <dcterms:created xsi:type="dcterms:W3CDTF">2022-12-04T08:20:00Z</dcterms:created>
  <dcterms:modified xsi:type="dcterms:W3CDTF">2025-04-16T07:51:12Z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2022-11-30T08:00:00Z</vt:filetime>
  </property>
  <property fmtid="{D5CDD505-2E9C-101B-9397-08002B2CF9AE}" pid="3" name="LastSaved">
    <vt:filetime>2022-12-04T08:00:00Z</vt:filetime>
  </property>
  <property fmtid="{D5CDD505-2E9C-101B-9397-08002B2CF9AE}" pid="4" name="ICV">
    <vt:lpwstr>1AEB5E95693C4F9CB0FBDEBA362A68A4_12</vt:lpwstr>
  </property>
  <property fmtid="{D5CDD505-2E9C-101B-9397-08002B2CF9AE}" pid="5" name="KSOProductBuildVer">
    <vt:lpwstr>2052-12.1.0.20305</vt:lpwstr>
  </property>
</Properties>
</file>