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0"/>
  </p:notesMasterIdLst>
  <p:sldIdLst>
    <p:sldId id="256" r:id="rId5"/>
    <p:sldId id="263" r:id="rId6"/>
    <p:sldId id="265" r:id="rId7"/>
    <p:sldId id="292" r:id="rId8"/>
    <p:sldId id="293" r:id="rId9"/>
    <p:sldId id="268" r:id="rId10"/>
    <p:sldId id="270" r:id="rId11"/>
    <p:sldId id="258" r:id="rId12"/>
    <p:sldId id="295" r:id="rId13"/>
    <p:sldId id="294" r:id="rId14"/>
    <p:sldId id="275" r:id="rId15"/>
    <p:sldId id="272" r:id="rId16"/>
    <p:sldId id="274" r:id="rId17"/>
    <p:sldId id="296" r:id="rId18"/>
    <p:sldId id="297" r:id="rId19"/>
    <p:sldId id="276" r:id="rId20"/>
    <p:sldId id="271" r:id="rId21"/>
    <p:sldId id="277" r:id="rId22"/>
    <p:sldId id="278" r:id="rId23"/>
    <p:sldId id="280" r:id="rId24"/>
    <p:sldId id="283" r:id="rId25"/>
    <p:sldId id="260" r:id="rId26"/>
    <p:sldId id="286" r:id="rId27"/>
    <p:sldId id="287" r:id="rId28"/>
    <p:sldId id="289" r:id="rId29"/>
  </p:sldIdLst>
  <p:sldSz cx="12192000" cy="6858000"/>
  <p:notesSz cx="6858000" cy="9144000"/>
  <p:embeddedFontLst>
    <p:embeddedFont>
      <p:font typeface="Open Sans" panose="020B0606030504020204" pitchFamily="34" charset="0"/>
      <p:regular r:id="rId31"/>
      <p:bold r:id="rId32"/>
      <p:italic r:id="rId33"/>
      <p:boldItalic r:id="rId34"/>
    </p:embeddedFont>
    <p:embeddedFont>
      <p:font typeface="Open Sans Extrabold" panose="020B0906030804020204" pitchFamily="34" charset="0"/>
      <p:bold r:id="rId35"/>
      <p:boldItalic r:id="rId36"/>
    </p:embeddedFont>
    <p:embeddedFont>
      <p:font typeface="Open Sans Extrabold" panose="020B0906030804020204" pitchFamily="34" charset="0"/>
      <p:bold r:id="rId35"/>
      <p:boldItalic r:id="rId36"/>
    </p:embeddedFont>
    <p:embeddedFont>
      <p:font typeface="Viner Hand ITC" panose="03070502030502020203" pitchFamily="66"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hgQPyR67b6ZYVdCciFGBlwC3ket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67AD"/>
    <a:srgbClr val="7030A0"/>
    <a:srgbClr val="8C3FC5"/>
    <a:srgbClr val="B381D9"/>
    <a:srgbClr val="DFCAEE"/>
    <a:srgbClr val="F4ED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4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0093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205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45601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35769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99849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0484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1166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4227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20401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1539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2948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3900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25606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0315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7325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9983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8386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0649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7405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9695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2091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52027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6881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11"/>
        <p:cNvGrpSpPr/>
        <p:nvPr/>
      </p:nvGrpSpPr>
      <p:grpSpPr>
        <a:xfrm>
          <a:off x="0" y="0"/>
          <a:ext cx="0" cy="0"/>
          <a:chOff x="0" y="0"/>
          <a:chExt cx="0" cy="0"/>
        </a:xfrm>
      </p:grpSpPr>
      <p:sp>
        <p:nvSpPr>
          <p:cNvPr id="12" name="Google Shape;12;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ímdia" type="title">
  <p:cSld name="TITLE">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23"/>
        <p:cNvGrpSpPr/>
        <p:nvPr/>
      </p:nvGrpSpPr>
      <p:grpSpPr>
        <a:xfrm>
          <a:off x="0" y="0"/>
          <a:ext cx="0" cy="0"/>
          <a:chOff x="0" y="0"/>
          <a:chExt cx="0" cy="0"/>
        </a:xfrm>
      </p:grpSpPr>
      <p:sp>
        <p:nvSpPr>
          <p:cNvPr id="24" name="Google Shape;24;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Összehasonlítás" type="twoTxTwoObj">
  <p:cSld name="TWO_OBJECTS_WITH_TEXT">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
          <p:cNvSpPr>
            <a:spLocks noGrp="1"/>
          </p:cNvSpPr>
          <p:nvPr>
            <p:ph type="pic" idx="2"/>
          </p:nvPr>
        </p:nvSpPr>
        <p:spPr>
          <a:xfrm>
            <a:off x="5183188" y="987425"/>
            <a:ext cx="6172200" cy="4873625"/>
          </a:xfrm>
          <a:prstGeom prst="rect">
            <a:avLst/>
          </a:prstGeom>
          <a:noFill/>
          <a:ln>
            <a:noFill/>
          </a:ln>
        </p:spPr>
      </p:sp>
      <p:sp>
        <p:nvSpPr>
          <p:cNvPr id="64" name="Google Shape;64;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a:blip r:embed="rId3"/>
          <a:srcRect/>
          <a:stretch/>
        </p:blipFill>
        <p:spPr>
          <a:xfrm>
            <a:off x="598" y="0"/>
            <a:ext cx="12190815" cy="6858000"/>
          </a:xfrm>
          <a:prstGeom prst="rect">
            <a:avLst/>
          </a:prstGeom>
          <a:noFill/>
          <a:ln>
            <a:noFill/>
          </a:ln>
        </p:spPr>
      </p:pic>
      <p:sp>
        <p:nvSpPr>
          <p:cNvPr id="85" name="Google Shape;85;p1"/>
          <p:cNvSpPr txBox="1"/>
          <p:nvPr/>
        </p:nvSpPr>
        <p:spPr>
          <a:xfrm>
            <a:off x="723899" y="2125969"/>
            <a:ext cx="7365636" cy="2185986"/>
          </a:xfrm>
          <a:prstGeom prst="rect">
            <a:avLst/>
          </a:prstGeom>
          <a:noFill/>
          <a:ln>
            <a:noFill/>
          </a:ln>
        </p:spPr>
        <p:txBody>
          <a:bodyPr spcFirstLastPara="1" wrap="square" lIns="91425" tIns="45700" rIns="91425" bIns="45700" anchor="ctr" anchorCtr="0">
            <a:normAutofit fontScale="97500"/>
          </a:bodyPr>
          <a:lstStyle/>
          <a:p>
            <a:pPr marL="0" marR="0" lvl="0" indent="0" algn="l" rtl="0">
              <a:lnSpc>
                <a:spcPct val="100000"/>
              </a:lnSpc>
              <a:spcBef>
                <a:spcPts val="0"/>
              </a:spcBef>
              <a:spcAft>
                <a:spcPts val="0"/>
              </a:spcAft>
              <a:buClr>
                <a:schemeClr val="lt1"/>
              </a:buClr>
              <a:buSzPct val="100000"/>
              <a:buFont typeface="Open Sans"/>
              <a:buNone/>
            </a:pPr>
            <a:r>
              <a:rPr lang="hu-HU" sz="4800" dirty="0">
                <a:solidFill>
                  <a:schemeClr val="lt1"/>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rPr>
              <a:t>STUDY WITH US! </a:t>
            </a:r>
            <a:endParaRPr sz="3600" b="0" i="0" u="none" strike="noStrike" cap="none" dirty="0">
              <a:solidFill>
                <a:schemeClr val="lt1"/>
              </a:solidFill>
              <a:latin typeface="Open Sans Extrabold" panose="020B0906030804020204" pitchFamily="34" charset="0"/>
              <a:ea typeface="Open Sans Extrabold" panose="020B0906030804020204" pitchFamily="34" charset="0"/>
              <a:cs typeface="Open Sans Extrabold" panose="020B0906030804020204" pitchFamily="34" charset="0"/>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p:nvPr/>
        </p:nvSpPr>
        <p:spPr>
          <a:xfrm>
            <a:off x="838200" y="399495"/>
            <a:ext cx="10515600" cy="584735"/>
          </a:xfrm>
          <a:prstGeom prst="rect">
            <a:avLst/>
          </a:prstGeom>
          <a:noFill/>
          <a:ln>
            <a:noFill/>
          </a:ln>
        </p:spPr>
        <p:txBody>
          <a:bodyPr spcFirstLastPara="1" wrap="square" lIns="91425" tIns="45700" rIns="91425" bIns="45700" anchor="t" anchorCtr="0">
            <a:spAutoFit/>
          </a:bodyPr>
          <a:lstStyle/>
          <a:p>
            <a:pPr lvl="0">
              <a:buSzPts val="3600"/>
            </a:pPr>
            <a:r>
              <a:rPr lang="hu-HU" sz="3200" dirty="0">
                <a:solidFill>
                  <a:srgbClr val="012851"/>
                </a:solidFill>
                <a:latin typeface="Open Sans"/>
                <a:ea typeface="Open Sans"/>
                <a:cs typeface="Open Sans"/>
                <a:sym typeface="Open Sans"/>
              </a:rPr>
              <a:t>PROGRAM PROFILE—CULTURAL ANTHROPOLOGY</a:t>
            </a:r>
            <a:endParaRPr lang="hu-HU" sz="1200" b="0" i="0" u="none" strike="noStrike" cap="none" dirty="0">
              <a:solidFill>
                <a:srgbClr val="000000"/>
              </a:solidFill>
              <a:latin typeface="Arial"/>
              <a:ea typeface="Arial"/>
              <a:cs typeface="Arial"/>
              <a:sym typeface="Arial"/>
            </a:endParaRPr>
          </a:p>
        </p:txBody>
      </p:sp>
      <p:cxnSp>
        <p:nvCxnSpPr>
          <p:cNvPr id="102" name="Google Shape;102;p3"/>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106" name="Google Shape;106;p3"/>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a:solidFill>
                  <a:schemeClr val="lt1"/>
                </a:solidFill>
                <a:latin typeface="Calibri"/>
                <a:ea typeface="Calibri"/>
                <a:cs typeface="Calibri"/>
                <a:sym typeface="Calibri"/>
              </a:rPr>
              <a:t>RENDEZVÉNY, DÁTUM</a:t>
            </a:r>
            <a:endParaRPr sz="1100" b="0" i="0" u="none" strike="noStrike" cap="none">
              <a:solidFill>
                <a:srgbClr val="000000"/>
              </a:solidFill>
              <a:latin typeface="Arial"/>
              <a:ea typeface="Arial"/>
              <a:cs typeface="Arial"/>
              <a:sym typeface="Arial"/>
            </a:endParaRPr>
          </a:p>
        </p:txBody>
      </p:sp>
      <p:pic>
        <p:nvPicPr>
          <p:cNvPr id="9" name="Google Shape;92;p2">
            <a:extLst>
              <a:ext uri="{FF2B5EF4-FFF2-40B4-BE49-F238E27FC236}">
                <a16:creationId xmlns:a16="http://schemas.microsoft.com/office/drawing/2014/main" id="{575E72B3-2F7B-4CAC-AA66-2A9EB4B01117}"/>
              </a:ext>
            </a:extLst>
          </p:cNvPr>
          <p:cNvPicPr preferRelativeResize="0"/>
          <p:nvPr/>
        </p:nvPicPr>
        <p:blipFill>
          <a:blip r:embed="rId3"/>
          <a:srcRect/>
          <a:stretch/>
        </p:blipFill>
        <p:spPr>
          <a:xfrm>
            <a:off x="4428" y="6012677"/>
            <a:ext cx="12183144" cy="851297"/>
          </a:xfrm>
          <a:prstGeom prst="rect">
            <a:avLst/>
          </a:prstGeom>
          <a:noFill/>
          <a:ln>
            <a:noFill/>
          </a:ln>
        </p:spPr>
      </p:pic>
      <p:sp>
        <p:nvSpPr>
          <p:cNvPr id="12" name="Szöveg helye 8">
            <a:extLst>
              <a:ext uri="{FF2B5EF4-FFF2-40B4-BE49-F238E27FC236}">
                <a16:creationId xmlns:a16="http://schemas.microsoft.com/office/drawing/2014/main" id="{F048B856-602F-471E-98FB-D24FA707F2A4}"/>
              </a:ext>
            </a:extLst>
          </p:cNvPr>
          <p:cNvSpPr txBox="1">
            <a:spLocks/>
          </p:cNvSpPr>
          <p:nvPr/>
        </p:nvSpPr>
        <p:spPr>
          <a:xfrm>
            <a:off x="838200" y="1371196"/>
            <a:ext cx="10676138"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LEVEL: </a:t>
            </a:r>
            <a:r>
              <a:rPr lang="en-US" sz="1300" dirty="0">
                <a:solidFill>
                  <a:srgbClr val="012851"/>
                </a:solidFill>
                <a:latin typeface="Open Sans"/>
                <a:ea typeface="Open Sans"/>
                <a:cs typeface="Open Sans"/>
                <a:sym typeface="Open Sans"/>
              </a:rPr>
              <a:t>MA</a:t>
            </a:r>
            <a:endParaRPr lang="hu-HU" sz="13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endParaRPr lang="en-US" sz="13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FEATURES: </a:t>
            </a:r>
          </a:p>
          <a:p>
            <a:pPr marL="285750" indent="-285750" algn="just">
              <a:lnSpc>
                <a:spcPct val="114000"/>
              </a:lnSpc>
              <a:spcBef>
                <a:spcPts val="0"/>
              </a:spcBef>
              <a:buClr>
                <a:srgbClr val="000000"/>
              </a:buClr>
              <a:buSzPts val="2000"/>
            </a:pPr>
            <a:r>
              <a:rPr lang="en-US" sz="1300" dirty="0">
                <a:solidFill>
                  <a:srgbClr val="012851"/>
                </a:solidFill>
                <a:latin typeface="Open Sans"/>
                <a:ea typeface="Open Sans"/>
                <a:cs typeface="Open Sans"/>
                <a:sym typeface="Open Sans"/>
              </a:rPr>
              <a:t>Critical and interpretative methodology approaches to understand the people and their behavior, activities, belongings or personalities</a:t>
            </a:r>
          </a:p>
          <a:p>
            <a:pPr marL="285750" indent="-285750" algn="just">
              <a:lnSpc>
                <a:spcPct val="114000"/>
              </a:lnSpc>
              <a:spcBef>
                <a:spcPts val="0"/>
              </a:spcBef>
              <a:buClr>
                <a:srgbClr val="000000"/>
              </a:buClr>
              <a:buSzPts val="2000"/>
            </a:pPr>
            <a:r>
              <a:rPr lang="en-US" sz="1300" dirty="0">
                <a:solidFill>
                  <a:srgbClr val="012851"/>
                </a:solidFill>
                <a:latin typeface="Open Sans"/>
                <a:ea typeface="Open Sans"/>
                <a:cs typeface="Open Sans"/>
                <a:sym typeface="Open Sans"/>
              </a:rPr>
              <a:t>Field research practice—understand societies and cultures in their everyday life, micro and personal levels of social interactions and cultural </a:t>
            </a:r>
            <a:r>
              <a:rPr lang="en-GB" sz="1300" dirty="0">
                <a:solidFill>
                  <a:srgbClr val="012851"/>
                </a:solidFill>
                <a:latin typeface="Open Sans"/>
                <a:ea typeface="Open Sans"/>
                <a:cs typeface="Open Sans"/>
                <a:sym typeface="Open Sans"/>
              </a:rPr>
              <a:t>communication</a:t>
            </a:r>
          </a:p>
          <a:p>
            <a:pPr marL="0" indent="0" algn="just">
              <a:lnSpc>
                <a:spcPct val="114000"/>
              </a:lnSpc>
              <a:spcBef>
                <a:spcPts val="0"/>
              </a:spcBef>
              <a:buClr>
                <a:srgbClr val="000000"/>
              </a:buClr>
              <a:buSzPts val="2000"/>
              <a:buNone/>
            </a:pPr>
            <a:endParaRPr lang="en-US" sz="13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FOR STUDENTS WHO: </a:t>
            </a:r>
            <a:r>
              <a:rPr lang="en-US" sz="1300" dirty="0">
                <a:solidFill>
                  <a:srgbClr val="012851"/>
                </a:solidFill>
                <a:latin typeface="Open Sans"/>
                <a:ea typeface="Open Sans"/>
                <a:cs typeface="Open Sans"/>
                <a:sym typeface="Open Sans"/>
              </a:rPr>
              <a:t>are open to learn about the differences and difficulties of social interactions, cultural and inter-cultural communication.</a:t>
            </a:r>
          </a:p>
          <a:p>
            <a:pPr marL="0" indent="0" algn="just">
              <a:lnSpc>
                <a:spcPct val="114000"/>
              </a:lnSpc>
              <a:spcBef>
                <a:spcPts val="0"/>
              </a:spcBef>
              <a:buClr>
                <a:srgbClr val="000000"/>
              </a:buClr>
              <a:buSzPts val="2000"/>
              <a:buNone/>
            </a:pPr>
            <a:endParaRPr lang="en-US" sz="13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CAREER OPPORTUNITIES: </a:t>
            </a:r>
            <a:r>
              <a:rPr lang="en-US" sz="1300" dirty="0">
                <a:solidFill>
                  <a:srgbClr val="012851"/>
                </a:solidFill>
                <a:latin typeface="Open Sans"/>
                <a:ea typeface="Open Sans"/>
                <a:cs typeface="Open Sans"/>
                <a:sym typeface="Open Sans"/>
              </a:rPr>
              <a:t>diplomacy | politics | policy-making organizations | media | academia | jobs that demand high </a:t>
            </a:r>
            <a:r>
              <a:rPr lang="en-US" sz="1300" dirty="0" err="1">
                <a:solidFill>
                  <a:srgbClr val="012851"/>
                </a:solidFill>
                <a:latin typeface="Open Sans"/>
                <a:ea typeface="Open Sans"/>
                <a:cs typeface="Open Sans"/>
                <a:sym typeface="Open Sans"/>
              </a:rPr>
              <a:t>mentalization</a:t>
            </a:r>
            <a:r>
              <a:rPr lang="en-US" sz="1300" dirty="0">
                <a:solidFill>
                  <a:srgbClr val="012851"/>
                </a:solidFill>
                <a:latin typeface="Open Sans"/>
                <a:ea typeface="Open Sans"/>
                <a:cs typeface="Open Sans"/>
                <a:sym typeface="Open Sans"/>
              </a:rPr>
              <a:t> skills | NGOs</a:t>
            </a:r>
          </a:p>
          <a:p>
            <a:pPr marL="0" indent="0" algn="just">
              <a:lnSpc>
                <a:spcPct val="114000"/>
              </a:lnSpc>
              <a:spcBef>
                <a:spcPts val="0"/>
              </a:spcBef>
              <a:buClr>
                <a:srgbClr val="000000"/>
              </a:buClr>
              <a:buSzPts val="2000"/>
              <a:buNone/>
            </a:pPr>
            <a:endParaRPr lang="en-US" sz="13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SOFT SKILLS THE TRAINING IMPROVES: </a:t>
            </a:r>
            <a:r>
              <a:rPr lang="en-US" sz="1300" dirty="0">
                <a:solidFill>
                  <a:srgbClr val="012851"/>
                </a:solidFill>
                <a:latin typeface="Open Sans"/>
                <a:ea typeface="Open Sans"/>
                <a:cs typeface="Open Sans"/>
                <a:sym typeface="Open Sans"/>
              </a:rPr>
              <a:t>holistic approach to problem solving | inter- and multinational sensitivity | mediation skills | </a:t>
            </a:r>
            <a:r>
              <a:rPr lang="en-US" sz="1300" dirty="0" err="1">
                <a:solidFill>
                  <a:srgbClr val="012851"/>
                </a:solidFill>
                <a:latin typeface="Open Sans"/>
                <a:ea typeface="Open Sans"/>
                <a:cs typeface="Open Sans"/>
                <a:sym typeface="Open Sans"/>
              </a:rPr>
              <a:t>mentalization</a:t>
            </a:r>
            <a:r>
              <a:rPr lang="en-US" sz="1300" dirty="0">
                <a:solidFill>
                  <a:srgbClr val="012851"/>
                </a:solidFill>
                <a:latin typeface="Open Sans"/>
                <a:ea typeface="Open Sans"/>
                <a:cs typeface="Open Sans"/>
                <a:sym typeface="Open Sans"/>
              </a:rPr>
              <a:t> skills and empathy | interlocution skills</a:t>
            </a:r>
          </a:p>
          <a:p>
            <a:pPr marL="0" indent="0" algn="just">
              <a:lnSpc>
                <a:spcPct val="114000"/>
              </a:lnSpc>
              <a:spcBef>
                <a:spcPts val="0"/>
              </a:spcBef>
              <a:buClr>
                <a:srgbClr val="000000"/>
              </a:buClr>
              <a:buSzPts val="2000"/>
              <a:buNone/>
            </a:pPr>
            <a:endParaRPr lang="en-US" sz="13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SUCCESS STORIES:</a:t>
            </a:r>
            <a:r>
              <a:rPr lang="hu-HU" sz="1300" b="1" dirty="0">
                <a:solidFill>
                  <a:srgbClr val="012851"/>
                </a:solidFill>
                <a:latin typeface="Open Sans"/>
                <a:ea typeface="Open Sans"/>
                <a:cs typeface="Open Sans"/>
                <a:sym typeface="Open Sans"/>
              </a:rPr>
              <a:t> </a:t>
            </a:r>
            <a:r>
              <a:rPr lang="en-US" sz="1300" dirty="0">
                <a:solidFill>
                  <a:srgbClr val="012851"/>
                </a:solidFill>
                <a:latin typeface="Open Sans"/>
                <a:ea typeface="Open Sans"/>
                <a:cs typeface="Open Sans"/>
                <a:sym typeface="Open Sans"/>
              </a:rPr>
              <a:t>Internationally sought after training program following the </a:t>
            </a:r>
            <a:r>
              <a:rPr lang="en-US" sz="1300" dirty="0" err="1">
                <a:solidFill>
                  <a:srgbClr val="012851"/>
                </a:solidFill>
                <a:latin typeface="Open Sans"/>
                <a:ea typeface="Open Sans"/>
                <a:cs typeface="Open Sans"/>
                <a:sym typeface="Open Sans"/>
              </a:rPr>
              <a:t>Boglárian</a:t>
            </a:r>
            <a:r>
              <a:rPr lang="en-US" sz="1300" dirty="0">
                <a:solidFill>
                  <a:srgbClr val="012851"/>
                </a:solidFill>
                <a:latin typeface="Open Sans"/>
                <a:ea typeface="Open Sans"/>
                <a:cs typeface="Open Sans"/>
                <a:sym typeface="Open Sans"/>
              </a:rPr>
              <a:t> trends of </a:t>
            </a:r>
            <a:r>
              <a:rPr lang="en-US" sz="1300" dirty="0" err="1">
                <a:solidFill>
                  <a:srgbClr val="012851"/>
                </a:solidFill>
                <a:latin typeface="Open Sans"/>
                <a:ea typeface="Open Sans"/>
                <a:cs typeface="Open Sans"/>
                <a:sym typeface="Open Sans"/>
              </a:rPr>
              <a:t>participat</a:t>
            </a:r>
            <a:r>
              <a:rPr lang="hu-HU" sz="1300" dirty="0" err="1">
                <a:solidFill>
                  <a:srgbClr val="012851"/>
                </a:solidFill>
                <a:latin typeface="Open Sans"/>
                <a:ea typeface="Open Sans"/>
                <a:cs typeface="Open Sans"/>
                <a:sym typeface="Open Sans"/>
              </a:rPr>
              <a:t>ory</a:t>
            </a:r>
            <a:r>
              <a:rPr lang="hu-HU" sz="1300" dirty="0">
                <a:solidFill>
                  <a:srgbClr val="012851"/>
                </a:solidFill>
                <a:latin typeface="Open Sans"/>
                <a:ea typeface="Open Sans"/>
                <a:cs typeface="Open Sans"/>
                <a:sym typeface="Open Sans"/>
              </a:rPr>
              <a:t> </a:t>
            </a:r>
            <a:r>
              <a:rPr lang="en-US" sz="1300" dirty="0">
                <a:solidFill>
                  <a:srgbClr val="012851"/>
                </a:solidFill>
                <a:latin typeface="Open Sans"/>
                <a:ea typeface="Open Sans"/>
                <a:cs typeface="Open Sans"/>
                <a:sym typeface="Open Sans"/>
              </a:rPr>
              <a:t>observation</a:t>
            </a:r>
            <a:endParaRPr lang="hu-HU" sz="1300" dirty="0">
              <a:solidFill>
                <a:srgbClr val="012851"/>
              </a:solidFill>
              <a:latin typeface="Open Sans"/>
              <a:ea typeface="Open Sans"/>
              <a:cs typeface="Open Sans"/>
              <a:sym typeface="Open Sans"/>
            </a:endParaRPr>
          </a:p>
          <a:p>
            <a:pPr marL="0" indent="0" algn="r">
              <a:lnSpc>
                <a:spcPct val="114000"/>
              </a:lnSpc>
              <a:spcBef>
                <a:spcPts val="0"/>
              </a:spcBef>
              <a:buClr>
                <a:srgbClr val="000000"/>
              </a:buClr>
              <a:buSzPts val="2000"/>
              <a:buNone/>
            </a:pPr>
            <a:endParaRPr lang="en-US" sz="1300" b="1" dirty="0">
              <a:solidFill>
                <a:srgbClr val="012851"/>
              </a:solidFill>
              <a:latin typeface="Open Sans"/>
              <a:ea typeface="Open Sans"/>
              <a:cs typeface="Open Sans"/>
              <a:sym typeface="Open Sans"/>
            </a:endParaRPr>
          </a:p>
        </p:txBody>
      </p:sp>
    </p:spTree>
    <p:extLst>
      <p:ext uri="{BB962C8B-B14F-4D97-AF65-F5344CB8AC3E}">
        <p14:creationId xmlns:p14="http://schemas.microsoft.com/office/powerpoint/2010/main" val="90539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p:nvPr/>
        </p:nvSpPr>
        <p:spPr>
          <a:xfrm>
            <a:off x="838200" y="399495"/>
            <a:ext cx="10515600" cy="584735"/>
          </a:xfrm>
          <a:prstGeom prst="rect">
            <a:avLst/>
          </a:prstGeom>
          <a:noFill/>
          <a:ln>
            <a:noFill/>
          </a:ln>
        </p:spPr>
        <p:txBody>
          <a:bodyPr spcFirstLastPara="1" wrap="square" lIns="91425" tIns="45700" rIns="91425" bIns="45700" anchor="t" anchorCtr="0">
            <a:spAutoFit/>
          </a:bodyPr>
          <a:lstStyle/>
          <a:p>
            <a:pPr lvl="0">
              <a:buSzPts val="3600"/>
            </a:pPr>
            <a:r>
              <a:rPr lang="hu-HU" sz="3200" dirty="0">
                <a:solidFill>
                  <a:srgbClr val="012851"/>
                </a:solidFill>
                <a:latin typeface="Open Sans"/>
                <a:ea typeface="Open Sans"/>
                <a:cs typeface="Open Sans"/>
                <a:sym typeface="Open Sans"/>
              </a:rPr>
              <a:t>PROGRAM PROFILE—ETHNIC &amp; MINORITY POLICY</a:t>
            </a:r>
            <a:endParaRPr lang="hu-HU" sz="1200" b="0" i="0" u="none" strike="noStrike" cap="none" dirty="0">
              <a:solidFill>
                <a:srgbClr val="000000"/>
              </a:solidFill>
              <a:latin typeface="Arial"/>
              <a:ea typeface="Arial"/>
              <a:cs typeface="Arial"/>
              <a:sym typeface="Arial"/>
            </a:endParaRPr>
          </a:p>
        </p:txBody>
      </p:sp>
      <p:cxnSp>
        <p:nvCxnSpPr>
          <p:cNvPr id="102" name="Google Shape;102;p3"/>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106" name="Google Shape;106;p3"/>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a:solidFill>
                  <a:schemeClr val="lt1"/>
                </a:solidFill>
                <a:latin typeface="Calibri"/>
                <a:ea typeface="Calibri"/>
                <a:cs typeface="Calibri"/>
                <a:sym typeface="Calibri"/>
              </a:rPr>
              <a:t>RENDEZVÉNY, DÁTUM</a:t>
            </a:r>
            <a:endParaRPr sz="1100" b="0" i="0" u="none" strike="noStrike" cap="none">
              <a:solidFill>
                <a:srgbClr val="000000"/>
              </a:solidFill>
              <a:latin typeface="Arial"/>
              <a:ea typeface="Arial"/>
              <a:cs typeface="Arial"/>
              <a:sym typeface="Arial"/>
            </a:endParaRPr>
          </a:p>
        </p:txBody>
      </p:sp>
      <p:pic>
        <p:nvPicPr>
          <p:cNvPr id="9" name="Google Shape;92;p2">
            <a:extLst>
              <a:ext uri="{FF2B5EF4-FFF2-40B4-BE49-F238E27FC236}">
                <a16:creationId xmlns:a16="http://schemas.microsoft.com/office/drawing/2014/main" id="{575E72B3-2F7B-4CAC-AA66-2A9EB4B01117}"/>
              </a:ext>
            </a:extLst>
          </p:cNvPr>
          <p:cNvPicPr preferRelativeResize="0"/>
          <p:nvPr/>
        </p:nvPicPr>
        <p:blipFill>
          <a:blip r:embed="rId3"/>
          <a:srcRect/>
          <a:stretch/>
        </p:blipFill>
        <p:spPr>
          <a:xfrm>
            <a:off x="4428" y="6012677"/>
            <a:ext cx="12183144" cy="851297"/>
          </a:xfrm>
          <a:prstGeom prst="rect">
            <a:avLst/>
          </a:prstGeom>
          <a:noFill/>
          <a:ln>
            <a:noFill/>
          </a:ln>
        </p:spPr>
      </p:pic>
      <p:sp>
        <p:nvSpPr>
          <p:cNvPr id="12" name="Szöveg helye 8">
            <a:extLst>
              <a:ext uri="{FF2B5EF4-FFF2-40B4-BE49-F238E27FC236}">
                <a16:creationId xmlns:a16="http://schemas.microsoft.com/office/drawing/2014/main" id="{F048B856-602F-471E-98FB-D24FA707F2A4}"/>
              </a:ext>
            </a:extLst>
          </p:cNvPr>
          <p:cNvSpPr txBox="1">
            <a:spLocks/>
          </p:cNvSpPr>
          <p:nvPr/>
        </p:nvSpPr>
        <p:spPr>
          <a:xfrm>
            <a:off x="838200" y="1274127"/>
            <a:ext cx="10676138" cy="46898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LEVEL: </a:t>
            </a:r>
            <a:r>
              <a:rPr lang="en-US" sz="1200" dirty="0">
                <a:solidFill>
                  <a:srgbClr val="012851"/>
                </a:solidFill>
                <a:latin typeface="Open Sans"/>
                <a:ea typeface="Open Sans"/>
                <a:cs typeface="Open Sans"/>
                <a:sym typeface="Open Sans"/>
              </a:rPr>
              <a:t>MA</a:t>
            </a:r>
            <a:endParaRPr lang="hu-HU" sz="12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endParaRPr lang="en-US" sz="12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FEATURES: </a:t>
            </a:r>
          </a:p>
          <a:p>
            <a:pPr marL="171450" indent="-1714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Coordinated approach where theory, applied research, and intervention skills are joined together to provide a unique academic opportunity and a ‘training-ground’ for future minority policy experts</a:t>
            </a:r>
          </a:p>
          <a:p>
            <a:pPr marL="171450" indent="-1714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Offer field trips to various countries in and around the Central European and Balkan regions, and to introduce students to an active research culture in a supportive environment</a:t>
            </a:r>
          </a:p>
          <a:p>
            <a:pPr marL="171450" indent="-1714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Learn to understand and apply valid integration process policies</a:t>
            </a:r>
          </a:p>
          <a:p>
            <a:pPr marL="0" indent="0" algn="just">
              <a:lnSpc>
                <a:spcPct val="114000"/>
              </a:lnSpc>
              <a:spcBef>
                <a:spcPts val="0"/>
              </a:spcBef>
              <a:buClr>
                <a:srgbClr val="000000"/>
              </a:buClr>
              <a:buSzPts val="2000"/>
              <a:buNone/>
            </a:pPr>
            <a:endParaRPr lang="en-US" sz="12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FOR STUDENTS WHO: </a:t>
            </a:r>
          </a:p>
          <a:p>
            <a:pPr marL="171450" indent="-1714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are in interested in becoming policy makers or expert advisors in issues and conflicts between regions, nations, ethnic groups, minorities, and majorities;</a:t>
            </a:r>
          </a:p>
          <a:p>
            <a:pPr marL="171450" indent="-1714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want to understand and find remedy for the modern day challenges of migration.</a:t>
            </a:r>
          </a:p>
          <a:p>
            <a:pPr marL="0" indent="0" algn="just">
              <a:lnSpc>
                <a:spcPct val="114000"/>
              </a:lnSpc>
              <a:spcBef>
                <a:spcPts val="0"/>
              </a:spcBef>
              <a:buClr>
                <a:srgbClr val="000000"/>
              </a:buClr>
              <a:buSzPts val="2000"/>
              <a:buNone/>
            </a:pPr>
            <a:endParaRPr lang="en-US" sz="12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CAREER OPPORTUNITIES: </a:t>
            </a:r>
            <a:r>
              <a:rPr lang="en-US" sz="1200" dirty="0">
                <a:solidFill>
                  <a:srgbClr val="012851"/>
                </a:solidFill>
                <a:latin typeface="Open Sans"/>
                <a:ea typeface="Open Sans"/>
                <a:cs typeface="Open Sans"/>
                <a:sym typeface="Open Sans"/>
              </a:rPr>
              <a:t>diplomacy | politics | policy-making organizations | media | academia | jobs that demand high </a:t>
            </a:r>
            <a:r>
              <a:rPr lang="en-US" sz="1200" dirty="0" err="1">
                <a:solidFill>
                  <a:srgbClr val="012851"/>
                </a:solidFill>
                <a:latin typeface="Open Sans"/>
                <a:ea typeface="Open Sans"/>
                <a:cs typeface="Open Sans"/>
                <a:sym typeface="Open Sans"/>
              </a:rPr>
              <a:t>mentalization</a:t>
            </a:r>
            <a:r>
              <a:rPr lang="en-US" sz="1200" dirty="0">
                <a:solidFill>
                  <a:srgbClr val="012851"/>
                </a:solidFill>
                <a:latin typeface="Open Sans"/>
                <a:ea typeface="Open Sans"/>
                <a:cs typeface="Open Sans"/>
                <a:sym typeface="Open Sans"/>
              </a:rPr>
              <a:t> skills | NGOs</a:t>
            </a:r>
          </a:p>
          <a:p>
            <a:pPr marL="0" indent="0" algn="just">
              <a:lnSpc>
                <a:spcPct val="114000"/>
              </a:lnSpc>
              <a:spcBef>
                <a:spcPts val="0"/>
              </a:spcBef>
              <a:buClr>
                <a:srgbClr val="000000"/>
              </a:buClr>
              <a:buSzPts val="2000"/>
              <a:buNone/>
            </a:pPr>
            <a:endParaRPr lang="en-US" sz="12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SOFT SKILLS THE TRAINING IMPROVES: </a:t>
            </a:r>
            <a:r>
              <a:rPr lang="en-US" sz="1200" dirty="0">
                <a:solidFill>
                  <a:srgbClr val="012851"/>
                </a:solidFill>
                <a:latin typeface="Open Sans"/>
                <a:ea typeface="Open Sans"/>
                <a:cs typeface="Open Sans"/>
                <a:sym typeface="Open Sans"/>
              </a:rPr>
              <a:t>holistic approach to problem solving | inter- and multinational sensitivity | mediation skills | intervention skills</a:t>
            </a:r>
          </a:p>
          <a:p>
            <a:pPr marL="0" indent="0" algn="just">
              <a:lnSpc>
                <a:spcPct val="114000"/>
              </a:lnSpc>
              <a:spcBef>
                <a:spcPts val="0"/>
              </a:spcBef>
              <a:buClr>
                <a:srgbClr val="000000"/>
              </a:buClr>
              <a:buSzPts val="2000"/>
              <a:buNone/>
            </a:pPr>
            <a:endParaRPr lang="en-US" sz="12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SUCCESS STORIES:</a:t>
            </a:r>
            <a:r>
              <a:rPr lang="hu-HU" sz="1200" b="1" dirty="0">
                <a:solidFill>
                  <a:srgbClr val="012851"/>
                </a:solidFill>
                <a:latin typeface="Open Sans"/>
                <a:ea typeface="Open Sans"/>
                <a:cs typeface="Open Sans"/>
                <a:sym typeface="Open Sans"/>
              </a:rPr>
              <a:t> </a:t>
            </a:r>
            <a:r>
              <a:rPr lang="en-US" sz="1200" dirty="0">
                <a:solidFill>
                  <a:srgbClr val="012851"/>
                </a:solidFill>
                <a:latin typeface="Open Sans"/>
                <a:ea typeface="Open Sans"/>
                <a:cs typeface="Open Sans"/>
                <a:sym typeface="Open Sans"/>
              </a:rPr>
              <a:t>The first program in HU to meet the modern principle of multiculturalism, protection of minority rights, equal opportunities, anti-discrimination, and new challenges of inter-cultural integration of modern societies</a:t>
            </a:r>
            <a:endParaRPr lang="en-US" sz="1200" b="1" dirty="0">
              <a:solidFill>
                <a:srgbClr val="012851"/>
              </a:solidFill>
              <a:latin typeface="Open Sans"/>
              <a:ea typeface="Open Sans"/>
              <a:cs typeface="Open Sans"/>
              <a:sym typeface="Open Sans"/>
            </a:endParaRPr>
          </a:p>
        </p:txBody>
      </p:sp>
    </p:spTree>
    <p:extLst>
      <p:ext uri="{BB962C8B-B14F-4D97-AF65-F5344CB8AC3E}">
        <p14:creationId xmlns:p14="http://schemas.microsoft.com/office/powerpoint/2010/main" val="3828423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p:nvPr/>
        </p:nvSpPr>
        <p:spPr>
          <a:xfrm>
            <a:off x="838200" y="399495"/>
            <a:ext cx="10515600" cy="584735"/>
          </a:xfrm>
          <a:prstGeom prst="rect">
            <a:avLst/>
          </a:prstGeom>
          <a:noFill/>
          <a:ln>
            <a:noFill/>
          </a:ln>
        </p:spPr>
        <p:txBody>
          <a:bodyPr spcFirstLastPara="1" wrap="square" lIns="91425" tIns="45700" rIns="91425" bIns="45700" anchor="t" anchorCtr="0">
            <a:spAutoFit/>
          </a:bodyPr>
          <a:lstStyle/>
          <a:p>
            <a:pPr lvl="0">
              <a:buSzPts val="3600"/>
            </a:pPr>
            <a:r>
              <a:rPr lang="hu-HU" sz="3200" dirty="0">
                <a:solidFill>
                  <a:srgbClr val="012851"/>
                </a:solidFill>
                <a:latin typeface="Open Sans"/>
                <a:ea typeface="Open Sans"/>
                <a:cs typeface="Open Sans"/>
                <a:sym typeface="Open Sans"/>
              </a:rPr>
              <a:t>PROGRAM PROFILE—INTERNATIONAL RELATIONS</a:t>
            </a:r>
            <a:endParaRPr lang="hu-HU" sz="1200" b="0" i="0" u="none" strike="noStrike" cap="none" dirty="0">
              <a:solidFill>
                <a:srgbClr val="000000"/>
              </a:solidFill>
              <a:latin typeface="Arial"/>
              <a:ea typeface="Arial"/>
              <a:cs typeface="Arial"/>
              <a:sym typeface="Arial"/>
            </a:endParaRPr>
          </a:p>
        </p:txBody>
      </p:sp>
      <p:cxnSp>
        <p:nvCxnSpPr>
          <p:cNvPr id="102" name="Google Shape;102;p3"/>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106" name="Google Shape;106;p3"/>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a:solidFill>
                  <a:schemeClr val="lt1"/>
                </a:solidFill>
                <a:latin typeface="Calibri"/>
                <a:ea typeface="Calibri"/>
                <a:cs typeface="Calibri"/>
                <a:sym typeface="Calibri"/>
              </a:rPr>
              <a:t>RENDEZVÉNY, DÁTUM</a:t>
            </a:r>
            <a:endParaRPr sz="1100" b="0" i="0" u="none" strike="noStrike" cap="none">
              <a:solidFill>
                <a:srgbClr val="000000"/>
              </a:solidFill>
              <a:latin typeface="Arial"/>
              <a:ea typeface="Arial"/>
              <a:cs typeface="Arial"/>
              <a:sym typeface="Arial"/>
            </a:endParaRPr>
          </a:p>
        </p:txBody>
      </p:sp>
      <p:pic>
        <p:nvPicPr>
          <p:cNvPr id="9" name="Google Shape;92;p2">
            <a:extLst>
              <a:ext uri="{FF2B5EF4-FFF2-40B4-BE49-F238E27FC236}">
                <a16:creationId xmlns:a16="http://schemas.microsoft.com/office/drawing/2014/main" id="{575E72B3-2F7B-4CAC-AA66-2A9EB4B01117}"/>
              </a:ext>
            </a:extLst>
          </p:cNvPr>
          <p:cNvPicPr preferRelativeResize="0"/>
          <p:nvPr/>
        </p:nvPicPr>
        <p:blipFill>
          <a:blip r:embed="rId3"/>
          <a:srcRect/>
          <a:stretch/>
        </p:blipFill>
        <p:spPr>
          <a:xfrm>
            <a:off x="4428" y="6012677"/>
            <a:ext cx="12183144" cy="851297"/>
          </a:xfrm>
          <a:prstGeom prst="rect">
            <a:avLst/>
          </a:prstGeom>
          <a:noFill/>
          <a:ln>
            <a:noFill/>
          </a:ln>
        </p:spPr>
      </p:pic>
      <p:sp>
        <p:nvSpPr>
          <p:cNvPr id="12" name="Szöveg helye 8">
            <a:extLst>
              <a:ext uri="{FF2B5EF4-FFF2-40B4-BE49-F238E27FC236}">
                <a16:creationId xmlns:a16="http://schemas.microsoft.com/office/drawing/2014/main" id="{F048B856-602F-471E-98FB-D24FA707F2A4}"/>
              </a:ext>
            </a:extLst>
          </p:cNvPr>
          <p:cNvSpPr txBox="1">
            <a:spLocks/>
          </p:cNvSpPr>
          <p:nvPr/>
        </p:nvSpPr>
        <p:spPr>
          <a:xfrm>
            <a:off x="838200" y="1322785"/>
            <a:ext cx="10676138"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LEVEL</a:t>
            </a:r>
            <a:r>
              <a:rPr lang="en-US" sz="1300" dirty="0">
                <a:solidFill>
                  <a:srgbClr val="012851"/>
                </a:solidFill>
                <a:latin typeface="Open Sans"/>
                <a:ea typeface="Open Sans"/>
                <a:cs typeface="Open Sans"/>
                <a:sym typeface="Open Sans"/>
              </a:rPr>
              <a:t>: BA | MA | Ph</a:t>
            </a:r>
            <a:r>
              <a:rPr lang="hu-HU" sz="1300" dirty="0">
                <a:solidFill>
                  <a:srgbClr val="012851"/>
                </a:solidFill>
                <a:latin typeface="Open Sans"/>
                <a:ea typeface="Open Sans"/>
                <a:cs typeface="Open Sans"/>
                <a:sym typeface="Open Sans"/>
              </a:rPr>
              <a:t>.</a:t>
            </a:r>
            <a:r>
              <a:rPr lang="en-US" sz="1300" dirty="0">
                <a:solidFill>
                  <a:srgbClr val="012851"/>
                </a:solidFill>
                <a:latin typeface="Open Sans"/>
                <a:ea typeface="Open Sans"/>
                <a:cs typeface="Open Sans"/>
                <a:sym typeface="Open Sans"/>
              </a:rPr>
              <a:t>D</a:t>
            </a:r>
            <a:r>
              <a:rPr lang="hu-HU" sz="1300" dirty="0">
                <a:solidFill>
                  <a:srgbClr val="012851"/>
                </a:solidFill>
                <a:latin typeface="Open Sans"/>
                <a:ea typeface="Open Sans"/>
                <a:cs typeface="Open Sans"/>
                <a:sym typeface="Open Sans"/>
              </a:rPr>
              <a:t>. (International </a:t>
            </a:r>
            <a:r>
              <a:rPr lang="hu-HU" sz="1300" dirty="0" err="1">
                <a:solidFill>
                  <a:srgbClr val="012851"/>
                </a:solidFill>
                <a:latin typeface="Open Sans"/>
                <a:ea typeface="Open Sans"/>
                <a:cs typeface="Open Sans"/>
                <a:sym typeface="Open Sans"/>
              </a:rPr>
              <a:t>Studies</a:t>
            </a:r>
            <a:r>
              <a:rPr lang="hu-HU" sz="1300" dirty="0">
                <a:solidFill>
                  <a:srgbClr val="012851"/>
                </a:solidFill>
                <a:latin typeface="Open Sans"/>
                <a:ea typeface="Open Sans"/>
                <a:cs typeface="Open Sans"/>
                <a:sym typeface="Open Sans"/>
              </a:rPr>
              <a:t> Program)</a:t>
            </a:r>
            <a:endParaRPr lang="en-US" sz="13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endParaRPr lang="en-US" sz="13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FEATURES: </a:t>
            </a:r>
          </a:p>
          <a:p>
            <a:pPr marL="285750" indent="-285750" algn="just">
              <a:lnSpc>
                <a:spcPct val="114000"/>
              </a:lnSpc>
              <a:spcBef>
                <a:spcPts val="0"/>
              </a:spcBef>
              <a:buClr>
                <a:srgbClr val="000000"/>
              </a:buClr>
              <a:buSzPts val="2000"/>
            </a:pPr>
            <a:r>
              <a:rPr lang="en-US" sz="1300" dirty="0">
                <a:solidFill>
                  <a:srgbClr val="012851"/>
                </a:solidFill>
                <a:latin typeface="Open Sans"/>
                <a:ea typeface="Open Sans"/>
                <a:cs typeface="Open Sans"/>
                <a:sym typeface="Open Sans"/>
              </a:rPr>
              <a:t>Expertise in the fields of international politics, economy, law and European Union studies</a:t>
            </a:r>
          </a:p>
          <a:p>
            <a:pPr marL="285750" indent="-285750" algn="just">
              <a:lnSpc>
                <a:spcPct val="114000"/>
              </a:lnSpc>
              <a:spcBef>
                <a:spcPts val="0"/>
              </a:spcBef>
              <a:buClr>
                <a:srgbClr val="000000"/>
              </a:buClr>
              <a:buSzPts val="2000"/>
            </a:pPr>
            <a:r>
              <a:rPr lang="en-US" sz="1300" dirty="0">
                <a:solidFill>
                  <a:srgbClr val="012851"/>
                </a:solidFill>
                <a:latin typeface="Open Sans"/>
                <a:ea typeface="Open Sans"/>
                <a:cs typeface="Open Sans"/>
                <a:sym typeface="Open Sans"/>
              </a:rPr>
              <a:t>Understand the current challenges related to globalization and migration</a:t>
            </a:r>
          </a:p>
          <a:p>
            <a:pPr marL="285750" indent="-285750" algn="just">
              <a:lnSpc>
                <a:spcPct val="114000"/>
              </a:lnSpc>
              <a:spcBef>
                <a:spcPts val="0"/>
              </a:spcBef>
              <a:buClr>
                <a:srgbClr val="000000"/>
              </a:buClr>
              <a:buSzPts val="2000"/>
            </a:pPr>
            <a:r>
              <a:rPr lang="en-US" sz="1300" dirty="0">
                <a:solidFill>
                  <a:srgbClr val="012851"/>
                </a:solidFill>
                <a:latin typeface="Open Sans"/>
                <a:ea typeface="Open Sans"/>
                <a:cs typeface="Open Sans"/>
                <a:sym typeface="Open Sans"/>
              </a:rPr>
              <a:t>MA-level specializations: EU-studies | Human Rights | Security Studies</a:t>
            </a:r>
          </a:p>
          <a:p>
            <a:pPr marL="0" indent="0" algn="just">
              <a:lnSpc>
                <a:spcPct val="114000"/>
              </a:lnSpc>
              <a:spcBef>
                <a:spcPts val="0"/>
              </a:spcBef>
              <a:buClr>
                <a:srgbClr val="000000"/>
              </a:buClr>
              <a:buSzPts val="2000"/>
              <a:buNone/>
            </a:pPr>
            <a:endParaRPr lang="en-US" sz="13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FOR STUDENTS WHO: </a:t>
            </a:r>
            <a:endParaRPr lang="hu-HU" sz="1300" b="1" dirty="0">
              <a:solidFill>
                <a:srgbClr val="012851"/>
              </a:solidFill>
              <a:latin typeface="Open Sans"/>
              <a:ea typeface="Open Sans"/>
              <a:cs typeface="Open Sans"/>
              <a:sym typeface="Open Sans"/>
            </a:endParaRPr>
          </a:p>
          <a:p>
            <a:pPr marL="285750" indent="-285750" algn="just">
              <a:lnSpc>
                <a:spcPct val="114000"/>
              </a:lnSpc>
              <a:spcBef>
                <a:spcPts val="0"/>
              </a:spcBef>
              <a:buClr>
                <a:srgbClr val="000000"/>
              </a:buClr>
              <a:buSzPts val="2000"/>
            </a:pPr>
            <a:r>
              <a:rPr lang="en-US" sz="1300" dirty="0">
                <a:solidFill>
                  <a:srgbClr val="012851"/>
                </a:solidFill>
                <a:latin typeface="Open Sans"/>
                <a:ea typeface="Open Sans"/>
                <a:cs typeface="Open Sans"/>
                <a:sym typeface="Open Sans"/>
              </a:rPr>
              <a:t>are interested in the field of social sciences and international relations connecting countries, people, and institutions;</a:t>
            </a:r>
            <a:r>
              <a:rPr lang="hu-HU" sz="1300" dirty="0">
                <a:solidFill>
                  <a:srgbClr val="012851"/>
                </a:solidFill>
                <a:latin typeface="Open Sans"/>
                <a:ea typeface="Open Sans"/>
                <a:cs typeface="Open Sans"/>
                <a:sym typeface="Open Sans"/>
              </a:rPr>
              <a:t> </a:t>
            </a:r>
          </a:p>
          <a:p>
            <a:pPr marL="285750" indent="-285750" algn="just">
              <a:lnSpc>
                <a:spcPct val="114000"/>
              </a:lnSpc>
              <a:spcBef>
                <a:spcPts val="0"/>
              </a:spcBef>
              <a:buClr>
                <a:srgbClr val="000000"/>
              </a:buClr>
              <a:buSzPts val="2000"/>
            </a:pPr>
            <a:r>
              <a:rPr lang="en-US" sz="1300" dirty="0">
                <a:solidFill>
                  <a:srgbClr val="012851"/>
                </a:solidFill>
                <a:latin typeface="Open Sans"/>
                <a:ea typeface="Open Sans"/>
                <a:cs typeface="Open Sans"/>
                <a:sym typeface="Open Sans"/>
              </a:rPr>
              <a:t>are willing and able to use their language knowledge</a:t>
            </a:r>
            <a:r>
              <a:rPr lang="en-US" sz="1300" b="1" dirty="0">
                <a:solidFill>
                  <a:srgbClr val="012851"/>
                </a:solidFill>
                <a:latin typeface="Open Sans"/>
                <a:ea typeface="Open Sans"/>
                <a:cs typeface="Open Sans"/>
                <a:sym typeface="Open Sans"/>
              </a:rPr>
              <a:t>.</a:t>
            </a:r>
          </a:p>
          <a:p>
            <a:pPr marL="0" indent="0" algn="just">
              <a:lnSpc>
                <a:spcPct val="114000"/>
              </a:lnSpc>
              <a:spcBef>
                <a:spcPts val="0"/>
              </a:spcBef>
              <a:buClr>
                <a:srgbClr val="000000"/>
              </a:buClr>
              <a:buSzPts val="2000"/>
              <a:buNone/>
            </a:pPr>
            <a:endParaRPr lang="en-US" sz="13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CAREER OPPORTUNITIES: </a:t>
            </a:r>
            <a:r>
              <a:rPr lang="en-US" sz="1300" dirty="0">
                <a:solidFill>
                  <a:srgbClr val="012851"/>
                </a:solidFill>
                <a:latin typeface="Open Sans"/>
                <a:ea typeface="Open Sans"/>
                <a:cs typeface="Open Sans"/>
                <a:sym typeface="Open Sans"/>
              </a:rPr>
              <a:t>municipalities | regional institutions | international organizations | civil sector | diplomatic bodies </a:t>
            </a:r>
          </a:p>
          <a:p>
            <a:pPr marL="0" indent="0" algn="just">
              <a:lnSpc>
                <a:spcPct val="114000"/>
              </a:lnSpc>
              <a:spcBef>
                <a:spcPts val="0"/>
              </a:spcBef>
              <a:buClr>
                <a:srgbClr val="000000"/>
              </a:buClr>
              <a:buSzPts val="2000"/>
              <a:buNone/>
            </a:pPr>
            <a:endParaRPr lang="en-US" sz="13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SOFT SKILLS THE TRAINING IMPROVES: </a:t>
            </a:r>
            <a:r>
              <a:rPr lang="en-US" sz="1300" dirty="0">
                <a:solidFill>
                  <a:srgbClr val="012851"/>
                </a:solidFill>
                <a:latin typeface="Open Sans"/>
                <a:ea typeface="Open Sans"/>
                <a:cs typeface="Open Sans"/>
                <a:sym typeface="Open Sans"/>
              </a:rPr>
              <a:t>reasoning and debate skills | diplomatic skills | assertivity |intercultural sensitivity | strategic thinking</a:t>
            </a:r>
          </a:p>
          <a:p>
            <a:pPr marL="0" indent="0" algn="just">
              <a:lnSpc>
                <a:spcPct val="114000"/>
              </a:lnSpc>
              <a:spcBef>
                <a:spcPts val="0"/>
              </a:spcBef>
              <a:buClr>
                <a:srgbClr val="000000"/>
              </a:buClr>
              <a:buSzPts val="2000"/>
              <a:buNone/>
            </a:pPr>
            <a:endParaRPr lang="en-US" sz="13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SUCCESS STORIES:</a:t>
            </a:r>
          </a:p>
          <a:p>
            <a:pPr marL="285750" indent="-285750" algn="just">
              <a:lnSpc>
                <a:spcPct val="114000"/>
              </a:lnSpc>
              <a:spcBef>
                <a:spcPts val="0"/>
              </a:spcBef>
              <a:buClr>
                <a:srgbClr val="000000"/>
              </a:buClr>
              <a:buSzPts val="2000"/>
            </a:pPr>
            <a:r>
              <a:rPr lang="en-US" sz="1300" dirty="0">
                <a:solidFill>
                  <a:srgbClr val="012851"/>
                </a:solidFill>
                <a:latin typeface="Open Sans"/>
                <a:ea typeface="Open Sans"/>
                <a:cs typeface="Open Sans"/>
                <a:sym typeface="Open Sans"/>
              </a:rPr>
              <a:t>The most popular and sought after program at our faculty</a:t>
            </a:r>
          </a:p>
          <a:p>
            <a:pPr marL="285750" indent="-285750" algn="just">
              <a:lnSpc>
                <a:spcPct val="114000"/>
              </a:lnSpc>
              <a:spcBef>
                <a:spcPts val="0"/>
              </a:spcBef>
              <a:buClr>
                <a:srgbClr val="000000"/>
              </a:buClr>
              <a:buSzPts val="2000"/>
            </a:pPr>
            <a:r>
              <a:rPr lang="en-US" sz="1300" dirty="0">
                <a:solidFill>
                  <a:srgbClr val="012851"/>
                </a:solidFill>
                <a:latin typeface="Open Sans"/>
                <a:ea typeface="Open Sans"/>
                <a:cs typeface="Open Sans"/>
                <a:sym typeface="Open Sans"/>
              </a:rPr>
              <a:t>The training is conducted by UNESCO Chair in Human Rights at the Faculty of Social Sciences</a:t>
            </a:r>
            <a:endParaRPr lang="en-US" sz="1300" b="1" dirty="0">
              <a:solidFill>
                <a:srgbClr val="012851"/>
              </a:solidFill>
              <a:latin typeface="Open Sans"/>
              <a:ea typeface="Open Sans"/>
              <a:cs typeface="Open Sans"/>
              <a:sym typeface="Open Sans"/>
            </a:endParaRPr>
          </a:p>
        </p:txBody>
      </p:sp>
    </p:spTree>
    <p:extLst>
      <p:ext uri="{BB962C8B-B14F-4D97-AF65-F5344CB8AC3E}">
        <p14:creationId xmlns:p14="http://schemas.microsoft.com/office/powerpoint/2010/main" val="3252314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p:nvPr/>
        </p:nvSpPr>
        <p:spPr>
          <a:xfrm>
            <a:off x="838200" y="399495"/>
            <a:ext cx="10515600" cy="584735"/>
          </a:xfrm>
          <a:prstGeom prst="rect">
            <a:avLst/>
          </a:prstGeom>
          <a:noFill/>
          <a:ln>
            <a:noFill/>
          </a:ln>
        </p:spPr>
        <p:txBody>
          <a:bodyPr spcFirstLastPara="1" wrap="square" lIns="91425" tIns="45700" rIns="91425" bIns="45700" anchor="t" anchorCtr="0">
            <a:spAutoFit/>
          </a:bodyPr>
          <a:lstStyle/>
          <a:p>
            <a:pPr lvl="0">
              <a:buSzPts val="3600"/>
            </a:pPr>
            <a:r>
              <a:rPr lang="hu-HU" sz="3200" dirty="0">
                <a:solidFill>
                  <a:srgbClr val="012851"/>
                </a:solidFill>
                <a:latin typeface="Open Sans"/>
                <a:ea typeface="Open Sans"/>
                <a:cs typeface="Open Sans"/>
                <a:sym typeface="Open Sans"/>
              </a:rPr>
              <a:t>PROGRAM PROFILE—SOCIOLOGY</a:t>
            </a:r>
            <a:endParaRPr lang="hu-HU" sz="1200" b="0" i="0" u="none" strike="noStrike" cap="none" dirty="0">
              <a:solidFill>
                <a:srgbClr val="000000"/>
              </a:solidFill>
              <a:latin typeface="Arial"/>
              <a:ea typeface="Arial"/>
              <a:cs typeface="Arial"/>
              <a:sym typeface="Arial"/>
            </a:endParaRPr>
          </a:p>
        </p:txBody>
      </p:sp>
      <p:cxnSp>
        <p:nvCxnSpPr>
          <p:cNvPr id="102" name="Google Shape;102;p3"/>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106" name="Google Shape;106;p3"/>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a:solidFill>
                  <a:schemeClr val="lt1"/>
                </a:solidFill>
                <a:latin typeface="Calibri"/>
                <a:ea typeface="Calibri"/>
                <a:cs typeface="Calibri"/>
                <a:sym typeface="Calibri"/>
              </a:rPr>
              <a:t>RENDEZVÉNY, DÁTUM</a:t>
            </a:r>
            <a:endParaRPr sz="1100" b="0" i="0" u="none" strike="noStrike" cap="none">
              <a:solidFill>
                <a:srgbClr val="000000"/>
              </a:solidFill>
              <a:latin typeface="Arial"/>
              <a:ea typeface="Arial"/>
              <a:cs typeface="Arial"/>
              <a:sym typeface="Arial"/>
            </a:endParaRPr>
          </a:p>
        </p:txBody>
      </p:sp>
      <p:pic>
        <p:nvPicPr>
          <p:cNvPr id="9" name="Google Shape;92;p2">
            <a:extLst>
              <a:ext uri="{FF2B5EF4-FFF2-40B4-BE49-F238E27FC236}">
                <a16:creationId xmlns:a16="http://schemas.microsoft.com/office/drawing/2014/main" id="{575E72B3-2F7B-4CAC-AA66-2A9EB4B01117}"/>
              </a:ext>
            </a:extLst>
          </p:cNvPr>
          <p:cNvPicPr preferRelativeResize="0"/>
          <p:nvPr/>
        </p:nvPicPr>
        <p:blipFill>
          <a:blip r:embed="rId3"/>
          <a:srcRect/>
          <a:stretch/>
        </p:blipFill>
        <p:spPr>
          <a:xfrm>
            <a:off x="4428" y="6012677"/>
            <a:ext cx="12183144" cy="851297"/>
          </a:xfrm>
          <a:prstGeom prst="rect">
            <a:avLst/>
          </a:prstGeom>
          <a:noFill/>
          <a:ln>
            <a:noFill/>
          </a:ln>
        </p:spPr>
      </p:pic>
      <p:sp>
        <p:nvSpPr>
          <p:cNvPr id="12" name="Szöveg helye 8">
            <a:extLst>
              <a:ext uri="{FF2B5EF4-FFF2-40B4-BE49-F238E27FC236}">
                <a16:creationId xmlns:a16="http://schemas.microsoft.com/office/drawing/2014/main" id="{F048B856-602F-471E-98FB-D24FA707F2A4}"/>
              </a:ext>
            </a:extLst>
          </p:cNvPr>
          <p:cNvSpPr txBox="1">
            <a:spLocks/>
          </p:cNvSpPr>
          <p:nvPr/>
        </p:nvSpPr>
        <p:spPr>
          <a:xfrm>
            <a:off x="838200" y="1274658"/>
            <a:ext cx="10676138" cy="46898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LEVEL: </a:t>
            </a:r>
            <a:r>
              <a:rPr lang="en-US" sz="1200" dirty="0">
                <a:solidFill>
                  <a:srgbClr val="012851"/>
                </a:solidFill>
                <a:latin typeface="Open Sans"/>
                <a:ea typeface="Open Sans"/>
                <a:cs typeface="Open Sans"/>
                <a:sym typeface="Open Sans"/>
              </a:rPr>
              <a:t>BA | </a:t>
            </a:r>
            <a:r>
              <a:rPr lang="hu-HU" sz="1200" dirty="0" err="1">
                <a:solidFill>
                  <a:srgbClr val="012851"/>
                </a:solidFill>
                <a:latin typeface="Open Sans"/>
                <a:ea typeface="Open Sans"/>
                <a:cs typeface="Open Sans"/>
                <a:sym typeface="Open Sans"/>
              </a:rPr>
              <a:t>Ph.D</a:t>
            </a:r>
            <a:r>
              <a:rPr lang="hu-HU" sz="1200" dirty="0">
                <a:solidFill>
                  <a:srgbClr val="012851"/>
                </a:solidFill>
                <a:latin typeface="Open Sans"/>
                <a:ea typeface="Open Sans"/>
                <a:cs typeface="Open Sans"/>
                <a:sym typeface="Open Sans"/>
              </a:rPr>
              <a:t>. (</a:t>
            </a:r>
            <a:r>
              <a:rPr lang="hu-HU" sz="1200" dirty="0" err="1">
                <a:solidFill>
                  <a:srgbClr val="012851"/>
                </a:solidFill>
                <a:latin typeface="Open Sans"/>
                <a:ea typeface="Open Sans"/>
                <a:cs typeface="Open Sans"/>
                <a:sym typeface="Open Sans"/>
              </a:rPr>
              <a:t>Sociology</a:t>
            </a:r>
            <a:r>
              <a:rPr lang="hu-HU" sz="1200" dirty="0">
                <a:solidFill>
                  <a:srgbClr val="012851"/>
                </a:solidFill>
                <a:latin typeface="Open Sans"/>
                <a:ea typeface="Open Sans"/>
                <a:cs typeface="Open Sans"/>
                <a:sym typeface="Open Sans"/>
              </a:rPr>
              <a:t> Program)</a:t>
            </a:r>
            <a:endParaRPr lang="en-US" sz="12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endParaRPr lang="en-US" sz="12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FEATURES: </a:t>
            </a: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Examine the collective behavior of humans and analyze social relations, processes, and institutions</a:t>
            </a: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Offer knowledge about phenomena, such as: deviance, social patterns and conflicts, the transition of social habits, as well as the influence of media on its audience</a:t>
            </a: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Practice and methodology-oriented: students learn how to methodically collect data, to develop a research plan and to analyze data during project work</a:t>
            </a: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Project-based learning</a:t>
            </a:r>
          </a:p>
          <a:p>
            <a:pPr marL="0" indent="0" algn="just">
              <a:lnSpc>
                <a:spcPct val="114000"/>
              </a:lnSpc>
              <a:spcBef>
                <a:spcPts val="0"/>
              </a:spcBef>
              <a:buClr>
                <a:srgbClr val="000000"/>
              </a:buClr>
              <a:buSzPts val="2000"/>
              <a:buNone/>
            </a:pPr>
            <a:endParaRPr lang="en-US" sz="12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FOR STUDENTS WHO: </a:t>
            </a: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want to learn more about society than what is written in the papers;</a:t>
            </a: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are sensitive to see the differences and nuances in the society;</a:t>
            </a: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are interested in research, moreover, they want to actively take part in solving problems.</a:t>
            </a:r>
          </a:p>
          <a:p>
            <a:pPr marL="0" indent="0" algn="just">
              <a:lnSpc>
                <a:spcPct val="114000"/>
              </a:lnSpc>
              <a:spcBef>
                <a:spcPts val="0"/>
              </a:spcBef>
              <a:buClr>
                <a:srgbClr val="000000"/>
              </a:buClr>
              <a:buSzPts val="2000"/>
              <a:buNone/>
            </a:pPr>
            <a:endParaRPr lang="en-US" sz="12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CAREER OPPORTUNITIES: </a:t>
            </a:r>
            <a:r>
              <a:rPr lang="en-US" sz="1200" dirty="0">
                <a:solidFill>
                  <a:srgbClr val="012851"/>
                </a:solidFill>
                <a:latin typeface="Open Sans"/>
                <a:ea typeface="Open Sans"/>
                <a:cs typeface="Open Sans"/>
                <a:sym typeface="Open Sans"/>
              </a:rPr>
              <a:t>companies specialized in market research and analytics academia | polling institutes | media | policy-making bodies and -influencing organizations | institutions and organizations specialized in demography, urban, and educational sociology</a:t>
            </a:r>
          </a:p>
          <a:p>
            <a:pPr marL="0" indent="0" algn="just">
              <a:lnSpc>
                <a:spcPct val="114000"/>
              </a:lnSpc>
              <a:spcBef>
                <a:spcPts val="0"/>
              </a:spcBef>
              <a:buClr>
                <a:srgbClr val="000000"/>
              </a:buClr>
              <a:buSzPts val="2000"/>
              <a:buNone/>
            </a:pPr>
            <a:endParaRPr lang="en-US" sz="12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SOFT SKILLS THE TRAINING IMPROVE</a:t>
            </a:r>
            <a:r>
              <a:rPr lang="en-US" sz="1200" dirty="0">
                <a:solidFill>
                  <a:srgbClr val="012851"/>
                </a:solidFill>
                <a:latin typeface="Open Sans"/>
                <a:ea typeface="Open Sans"/>
                <a:cs typeface="Open Sans"/>
                <a:sym typeface="Open Sans"/>
              </a:rPr>
              <a:t>S: team-coordination skills | leadership | analysis | argumentation skills | cooperation skills | project-oriented thinking</a:t>
            </a:r>
          </a:p>
          <a:p>
            <a:pPr marL="0" indent="0" algn="just">
              <a:lnSpc>
                <a:spcPct val="114000"/>
              </a:lnSpc>
              <a:spcBef>
                <a:spcPts val="0"/>
              </a:spcBef>
              <a:buClr>
                <a:srgbClr val="000000"/>
              </a:buClr>
              <a:buSzPts val="2000"/>
              <a:buNone/>
            </a:pPr>
            <a:endParaRPr lang="en-US" sz="12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SUCCESS STORIES: </a:t>
            </a:r>
            <a:r>
              <a:rPr lang="en-US" sz="1200" dirty="0">
                <a:solidFill>
                  <a:srgbClr val="012851"/>
                </a:solidFill>
                <a:latin typeface="Open Sans"/>
                <a:ea typeface="Open Sans"/>
                <a:cs typeface="Open Sans"/>
                <a:sym typeface="Open Sans"/>
              </a:rPr>
              <a:t>The program features a project-based training with strong links to non- and for-profit, as well as governmental orgs</a:t>
            </a:r>
          </a:p>
        </p:txBody>
      </p:sp>
    </p:spTree>
    <p:extLst>
      <p:ext uri="{BB962C8B-B14F-4D97-AF65-F5344CB8AC3E}">
        <p14:creationId xmlns:p14="http://schemas.microsoft.com/office/powerpoint/2010/main" val="4045192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p:nvPr/>
        </p:nvSpPr>
        <p:spPr>
          <a:xfrm>
            <a:off x="838200" y="399495"/>
            <a:ext cx="10515600" cy="523180"/>
          </a:xfrm>
          <a:prstGeom prst="rect">
            <a:avLst/>
          </a:prstGeom>
          <a:noFill/>
          <a:ln>
            <a:noFill/>
          </a:ln>
        </p:spPr>
        <p:txBody>
          <a:bodyPr spcFirstLastPara="1" wrap="square" lIns="91425" tIns="45700" rIns="91425" bIns="45700" anchor="t" anchorCtr="0">
            <a:spAutoFit/>
          </a:bodyPr>
          <a:lstStyle/>
          <a:p>
            <a:pPr lvl="0">
              <a:buSzPts val="3600"/>
            </a:pPr>
            <a:r>
              <a:rPr lang="hu-HU" sz="2800" dirty="0">
                <a:solidFill>
                  <a:srgbClr val="012851"/>
                </a:solidFill>
                <a:latin typeface="Open Sans"/>
                <a:ea typeface="Open Sans"/>
                <a:cs typeface="Open Sans"/>
                <a:sym typeface="Open Sans"/>
              </a:rPr>
              <a:t>PROGRAM PROFILE—SOCIAL POLICY</a:t>
            </a:r>
            <a:endParaRPr lang="hu-HU" sz="1100" b="0" i="0" u="none" strike="noStrike" cap="none" dirty="0">
              <a:solidFill>
                <a:srgbClr val="000000"/>
              </a:solidFill>
              <a:latin typeface="Arial"/>
              <a:ea typeface="Arial"/>
              <a:cs typeface="Arial"/>
              <a:sym typeface="Arial"/>
            </a:endParaRPr>
          </a:p>
        </p:txBody>
      </p:sp>
      <p:cxnSp>
        <p:nvCxnSpPr>
          <p:cNvPr id="102" name="Google Shape;102;p3"/>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106" name="Google Shape;106;p3"/>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a:solidFill>
                  <a:schemeClr val="lt1"/>
                </a:solidFill>
                <a:latin typeface="Calibri"/>
                <a:ea typeface="Calibri"/>
                <a:cs typeface="Calibri"/>
                <a:sym typeface="Calibri"/>
              </a:rPr>
              <a:t>RENDEZVÉNY, DÁTUM</a:t>
            </a:r>
            <a:endParaRPr sz="1100" b="0" i="0" u="none" strike="noStrike" cap="none">
              <a:solidFill>
                <a:srgbClr val="000000"/>
              </a:solidFill>
              <a:latin typeface="Arial"/>
              <a:ea typeface="Arial"/>
              <a:cs typeface="Arial"/>
              <a:sym typeface="Arial"/>
            </a:endParaRPr>
          </a:p>
        </p:txBody>
      </p:sp>
      <p:pic>
        <p:nvPicPr>
          <p:cNvPr id="9" name="Google Shape;92;p2">
            <a:extLst>
              <a:ext uri="{FF2B5EF4-FFF2-40B4-BE49-F238E27FC236}">
                <a16:creationId xmlns:a16="http://schemas.microsoft.com/office/drawing/2014/main" id="{575E72B3-2F7B-4CAC-AA66-2A9EB4B01117}"/>
              </a:ext>
            </a:extLst>
          </p:cNvPr>
          <p:cNvPicPr preferRelativeResize="0"/>
          <p:nvPr/>
        </p:nvPicPr>
        <p:blipFill>
          <a:blip r:embed="rId3"/>
          <a:srcRect/>
          <a:stretch/>
        </p:blipFill>
        <p:spPr>
          <a:xfrm>
            <a:off x="4428" y="6012677"/>
            <a:ext cx="12183144" cy="851297"/>
          </a:xfrm>
          <a:prstGeom prst="rect">
            <a:avLst/>
          </a:prstGeom>
          <a:noFill/>
          <a:ln>
            <a:noFill/>
          </a:ln>
        </p:spPr>
      </p:pic>
      <p:sp>
        <p:nvSpPr>
          <p:cNvPr id="12" name="Szöveg helye 8">
            <a:extLst>
              <a:ext uri="{FF2B5EF4-FFF2-40B4-BE49-F238E27FC236}">
                <a16:creationId xmlns:a16="http://schemas.microsoft.com/office/drawing/2014/main" id="{F048B856-602F-471E-98FB-D24FA707F2A4}"/>
              </a:ext>
            </a:extLst>
          </p:cNvPr>
          <p:cNvSpPr txBox="1">
            <a:spLocks/>
          </p:cNvSpPr>
          <p:nvPr/>
        </p:nvSpPr>
        <p:spPr>
          <a:xfrm>
            <a:off x="838200" y="1274658"/>
            <a:ext cx="10676138" cy="46898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14000"/>
              </a:lnSpc>
              <a:spcBef>
                <a:spcPts val="0"/>
              </a:spcBef>
              <a:buClr>
                <a:srgbClr val="000000"/>
              </a:buClr>
              <a:buSzPts val="2000"/>
              <a:buNone/>
            </a:pPr>
            <a:r>
              <a:rPr lang="en-US" sz="1400" b="1" dirty="0">
                <a:solidFill>
                  <a:srgbClr val="012851"/>
                </a:solidFill>
                <a:latin typeface="Open Sans"/>
                <a:ea typeface="Open Sans"/>
                <a:cs typeface="Open Sans"/>
                <a:sym typeface="Open Sans"/>
              </a:rPr>
              <a:t>LEVEL: </a:t>
            </a:r>
            <a:r>
              <a:rPr lang="hu-HU" sz="1400" dirty="0">
                <a:solidFill>
                  <a:srgbClr val="012851"/>
                </a:solidFill>
                <a:latin typeface="Open Sans"/>
                <a:ea typeface="Open Sans"/>
                <a:cs typeface="Open Sans"/>
                <a:sym typeface="Open Sans"/>
              </a:rPr>
              <a:t>MA</a:t>
            </a:r>
          </a:p>
          <a:p>
            <a:pPr marL="0" indent="0" algn="just">
              <a:lnSpc>
                <a:spcPct val="114000"/>
              </a:lnSpc>
              <a:spcBef>
                <a:spcPts val="0"/>
              </a:spcBef>
              <a:buClr>
                <a:srgbClr val="000000"/>
              </a:buClr>
              <a:buSzPts val="2000"/>
              <a:buNone/>
            </a:pPr>
            <a:endParaRPr lang="en-US" sz="14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400" b="1" dirty="0">
                <a:solidFill>
                  <a:srgbClr val="012851"/>
                </a:solidFill>
                <a:latin typeface="Open Sans"/>
                <a:ea typeface="Open Sans"/>
                <a:cs typeface="Open Sans"/>
                <a:sym typeface="Open Sans"/>
              </a:rPr>
              <a:t>FEATURES: </a:t>
            </a:r>
          </a:p>
          <a:p>
            <a:pPr marL="285750" indent="-285750" algn="just">
              <a:lnSpc>
                <a:spcPct val="114000"/>
              </a:lnSpc>
              <a:spcBef>
                <a:spcPts val="0"/>
              </a:spcBef>
              <a:buClr>
                <a:srgbClr val="000000"/>
              </a:buClr>
              <a:buSzPts val="2000"/>
            </a:pPr>
            <a:r>
              <a:rPr lang="hu-HU" sz="1400" dirty="0">
                <a:solidFill>
                  <a:srgbClr val="012851"/>
                </a:solidFill>
                <a:latin typeface="Open Sans"/>
                <a:ea typeface="Open Sans"/>
                <a:cs typeface="Open Sans"/>
                <a:sym typeface="Open Sans"/>
              </a:rPr>
              <a:t>A</a:t>
            </a:r>
            <a:r>
              <a:rPr lang="en-US" sz="1400" dirty="0" err="1">
                <a:solidFill>
                  <a:srgbClr val="012851"/>
                </a:solidFill>
                <a:latin typeface="Open Sans"/>
                <a:ea typeface="Open Sans"/>
                <a:cs typeface="Open Sans"/>
                <a:sym typeface="Open Sans"/>
              </a:rPr>
              <a:t>ims</a:t>
            </a:r>
            <a:r>
              <a:rPr lang="en-US" sz="1400" dirty="0">
                <a:solidFill>
                  <a:srgbClr val="012851"/>
                </a:solidFill>
                <a:latin typeface="Open Sans"/>
                <a:ea typeface="Open Sans"/>
                <a:cs typeface="Open Sans"/>
                <a:sym typeface="Open Sans"/>
              </a:rPr>
              <a:t> to train social policy practitioners who, based on their theoretical and methodological knowledge, can participate in the making of social policy, manage and contribute to the operation of social services, represent social interests, theorize, research, and teach social policy. </a:t>
            </a:r>
            <a:endParaRPr lang="hu-HU" sz="1400" dirty="0">
              <a:solidFill>
                <a:srgbClr val="012851"/>
              </a:solidFill>
              <a:latin typeface="Open Sans"/>
              <a:ea typeface="Open Sans"/>
              <a:cs typeface="Open Sans"/>
              <a:sym typeface="Open Sans"/>
            </a:endParaRPr>
          </a:p>
          <a:p>
            <a:pPr marL="285750" indent="-285750" algn="just">
              <a:lnSpc>
                <a:spcPct val="114000"/>
              </a:lnSpc>
              <a:spcBef>
                <a:spcPts val="0"/>
              </a:spcBef>
              <a:buClr>
                <a:srgbClr val="000000"/>
              </a:buClr>
              <a:buSzPts val="2000"/>
            </a:pPr>
            <a:r>
              <a:rPr lang="en-US" sz="1400" dirty="0">
                <a:solidFill>
                  <a:srgbClr val="012851"/>
                </a:solidFill>
                <a:latin typeface="Open Sans"/>
                <a:ea typeface="Open Sans"/>
                <a:cs typeface="Open Sans"/>
                <a:sym typeface="Open Sans"/>
              </a:rPr>
              <a:t>The program also focuses on the European Union and the European social model, embedding it in a global context.</a:t>
            </a:r>
            <a:endParaRPr lang="hu-HU" sz="1400" dirty="0">
              <a:solidFill>
                <a:srgbClr val="012851"/>
              </a:solidFill>
              <a:latin typeface="Open Sans"/>
              <a:ea typeface="Open Sans"/>
              <a:cs typeface="Open Sans"/>
              <a:sym typeface="Open Sans"/>
            </a:endParaRPr>
          </a:p>
          <a:p>
            <a:pPr marL="285750" indent="-285750" algn="just">
              <a:lnSpc>
                <a:spcPct val="114000"/>
              </a:lnSpc>
              <a:spcBef>
                <a:spcPts val="0"/>
              </a:spcBef>
              <a:buClr>
                <a:srgbClr val="000000"/>
              </a:buClr>
              <a:buSzPts val="2000"/>
            </a:pPr>
            <a:endParaRPr lang="en-US" sz="14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400" b="1" dirty="0">
                <a:solidFill>
                  <a:srgbClr val="012851"/>
                </a:solidFill>
                <a:latin typeface="Open Sans"/>
                <a:ea typeface="Open Sans"/>
                <a:cs typeface="Open Sans"/>
                <a:sym typeface="Open Sans"/>
              </a:rPr>
              <a:t>FOR STUDENTS WHO: </a:t>
            </a:r>
          </a:p>
          <a:p>
            <a:pPr marL="285750" indent="-285750" algn="just">
              <a:lnSpc>
                <a:spcPct val="114000"/>
              </a:lnSpc>
              <a:spcBef>
                <a:spcPts val="0"/>
              </a:spcBef>
              <a:buClr>
                <a:srgbClr val="000000"/>
              </a:buClr>
              <a:buSzPts val="2000"/>
            </a:pPr>
            <a:r>
              <a:rPr lang="en-US" sz="1400" dirty="0">
                <a:solidFill>
                  <a:srgbClr val="012851"/>
                </a:solidFill>
                <a:latin typeface="Open Sans"/>
                <a:ea typeface="Open Sans"/>
                <a:cs typeface="Open Sans"/>
                <a:sym typeface="Open Sans"/>
              </a:rPr>
              <a:t>are sensitive to social problems;</a:t>
            </a:r>
            <a:r>
              <a:rPr lang="hu-HU" sz="1400" dirty="0">
                <a:solidFill>
                  <a:srgbClr val="012851"/>
                </a:solidFill>
                <a:latin typeface="Open Sans"/>
                <a:ea typeface="Open Sans"/>
                <a:cs typeface="Open Sans"/>
                <a:sym typeface="Open Sans"/>
              </a:rPr>
              <a:t> </a:t>
            </a:r>
            <a:r>
              <a:rPr lang="en-US" sz="1400" dirty="0">
                <a:solidFill>
                  <a:srgbClr val="012851"/>
                </a:solidFill>
                <a:latin typeface="Open Sans"/>
                <a:ea typeface="Open Sans"/>
                <a:cs typeface="Open Sans"/>
                <a:sym typeface="Open Sans"/>
              </a:rPr>
              <a:t>want to understand the causes of social inequalities and seek solutions to them;</a:t>
            </a:r>
            <a:r>
              <a:rPr lang="hu-HU" sz="1400" dirty="0">
                <a:solidFill>
                  <a:srgbClr val="012851"/>
                </a:solidFill>
                <a:latin typeface="Open Sans"/>
                <a:ea typeface="Open Sans"/>
                <a:cs typeface="Open Sans"/>
                <a:sym typeface="Open Sans"/>
              </a:rPr>
              <a:t> </a:t>
            </a:r>
            <a:r>
              <a:rPr lang="en-US" sz="1400" dirty="0">
                <a:solidFill>
                  <a:srgbClr val="012851"/>
                </a:solidFill>
                <a:latin typeface="Open Sans"/>
                <a:ea typeface="Open Sans"/>
                <a:cs typeface="Open Sans"/>
                <a:sym typeface="Open Sans"/>
              </a:rPr>
              <a:t>wish to participate in shaping social policy and the functioning of social institutions.</a:t>
            </a:r>
          </a:p>
          <a:p>
            <a:pPr marL="0" indent="0" algn="just">
              <a:lnSpc>
                <a:spcPct val="114000"/>
              </a:lnSpc>
              <a:spcBef>
                <a:spcPts val="0"/>
              </a:spcBef>
              <a:buClr>
                <a:srgbClr val="000000"/>
              </a:buClr>
              <a:buSzPts val="2000"/>
              <a:buNone/>
            </a:pPr>
            <a:endParaRPr lang="en-US" sz="14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400" b="1" dirty="0">
                <a:solidFill>
                  <a:srgbClr val="012851"/>
                </a:solidFill>
                <a:latin typeface="Open Sans"/>
                <a:ea typeface="Open Sans"/>
                <a:cs typeface="Open Sans"/>
                <a:sym typeface="Open Sans"/>
              </a:rPr>
              <a:t>CAREER OPPORTUNITIES: </a:t>
            </a:r>
            <a:r>
              <a:rPr lang="en-US" sz="1400" dirty="0">
                <a:solidFill>
                  <a:srgbClr val="012851"/>
                </a:solidFill>
                <a:latin typeface="Open Sans"/>
                <a:ea typeface="Open Sans"/>
                <a:cs typeface="Open Sans"/>
                <a:sym typeface="Open Sans"/>
              </a:rPr>
              <a:t>central administration, public administration |</a:t>
            </a:r>
            <a:r>
              <a:rPr lang="hu-HU" sz="1400" dirty="0">
                <a:solidFill>
                  <a:srgbClr val="012851"/>
                </a:solidFill>
                <a:latin typeface="Open Sans"/>
                <a:ea typeface="Open Sans"/>
                <a:cs typeface="Open Sans"/>
                <a:sym typeface="Open Sans"/>
              </a:rPr>
              <a:t> </a:t>
            </a:r>
            <a:r>
              <a:rPr lang="en-US" sz="1400" dirty="0">
                <a:solidFill>
                  <a:srgbClr val="012851"/>
                </a:solidFill>
                <a:latin typeface="Open Sans"/>
                <a:ea typeface="Open Sans"/>
                <a:cs typeface="Open Sans"/>
                <a:sym typeface="Open Sans"/>
              </a:rPr>
              <a:t>international </a:t>
            </a:r>
            <a:r>
              <a:rPr lang="en-US" sz="1400" dirty="0" err="1">
                <a:solidFill>
                  <a:srgbClr val="012851"/>
                </a:solidFill>
                <a:latin typeface="Open Sans"/>
                <a:ea typeface="Open Sans"/>
                <a:cs typeface="Open Sans"/>
                <a:sym typeface="Open Sans"/>
              </a:rPr>
              <a:t>organisations</a:t>
            </a:r>
            <a:r>
              <a:rPr lang="en-US" sz="1400" dirty="0">
                <a:solidFill>
                  <a:srgbClr val="012851"/>
                </a:solidFill>
                <a:latin typeface="Open Sans"/>
                <a:ea typeface="Open Sans"/>
                <a:cs typeface="Open Sans"/>
                <a:sym typeface="Open Sans"/>
              </a:rPr>
              <a:t> | social institutions | non-profit and private social sector | human resources management in business enterprises | higher education, research institutions</a:t>
            </a:r>
          </a:p>
          <a:p>
            <a:pPr marL="0" indent="0" algn="just">
              <a:lnSpc>
                <a:spcPct val="114000"/>
              </a:lnSpc>
              <a:spcBef>
                <a:spcPts val="0"/>
              </a:spcBef>
              <a:buClr>
                <a:srgbClr val="000000"/>
              </a:buClr>
              <a:buSzPts val="2000"/>
              <a:buNone/>
            </a:pPr>
            <a:endParaRPr lang="en-US" sz="14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400" b="1" dirty="0">
                <a:solidFill>
                  <a:srgbClr val="012851"/>
                </a:solidFill>
                <a:latin typeface="Open Sans"/>
                <a:ea typeface="Open Sans"/>
                <a:cs typeface="Open Sans"/>
                <a:sym typeface="Open Sans"/>
              </a:rPr>
              <a:t>SOFT SKILLS THE TRAINING IMPROVES:</a:t>
            </a:r>
            <a:r>
              <a:rPr lang="en-US" sz="1400" dirty="0">
                <a:solidFill>
                  <a:srgbClr val="012851"/>
                </a:solidFill>
                <a:latin typeface="Open Sans"/>
                <a:ea typeface="Open Sans"/>
                <a:cs typeface="Open Sans"/>
                <a:sym typeface="Open Sans"/>
              </a:rPr>
              <a:t> systemic approach | analytic thinking | social sensitivity | critical thinking </a:t>
            </a:r>
          </a:p>
          <a:p>
            <a:pPr marL="0" indent="0" algn="just">
              <a:lnSpc>
                <a:spcPct val="114000"/>
              </a:lnSpc>
              <a:spcBef>
                <a:spcPts val="0"/>
              </a:spcBef>
              <a:buClr>
                <a:srgbClr val="000000"/>
              </a:buClr>
              <a:buSzPts val="2000"/>
              <a:buNone/>
            </a:pPr>
            <a:endParaRPr lang="en-US" sz="14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400" b="1" dirty="0">
                <a:solidFill>
                  <a:srgbClr val="012851"/>
                </a:solidFill>
                <a:latin typeface="Open Sans"/>
                <a:ea typeface="Open Sans"/>
                <a:cs typeface="Open Sans"/>
                <a:sym typeface="Open Sans"/>
              </a:rPr>
              <a:t>SUCCESS STORIES: </a:t>
            </a:r>
            <a:r>
              <a:rPr lang="hu-HU" sz="1400" dirty="0" err="1">
                <a:solidFill>
                  <a:srgbClr val="012851"/>
                </a:solidFill>
                <a:latin typeface="Open Sans"/>
                <a:ea typeface="Open Sans"/>
                <a:cs typeface="Open Sans"/>
                <a:sym typeface="Open Sans"/>
              </a:rPr>
              <a:t>Founded</a:t>
            </a:r>
            <a:r>
              <a:rPr lang="hu-HU" sz="1400" dirty="0">
                <a:solidFill>
                  <a:srgbClr val="012851"/>
                </a:solidFill>
                <a:latin typeface="Open Sans"/>
                <a:ea typeface="Open Sans"/>
                <a:cs typeface="Open Sans"/>
                <a:sym typeface="Open Sans"/>
              </a:rPr>
              <a:t> </a:t>
            </a:r>
            <a:r>
              <a:rPr lang="hu-HU" sz="1400" dirty="0" err="1">
                <a:solidFill>
                  <a:srgbClr val="012851"/>
                </a:solidFill>
                <a:latin typeface="Open Sans"/>
                <a:ea typeface="Open Sans"/>
                <a:cs typeface="Open Sans"/>
                <a:sym typeface="Open Sans"/>
              </a:rPr>
              <a:t>by</a:t>
            </a:r>
            <a:r>
              <a:rPr lang="hu-HU" sz="1400" dirty="0">
                <a:solidFill>
                  <a:srgbClr val="012851"/>
                </a:solidFill>
                <a:latin typeface="Open Sans"/>
                <a:ea typeface="Open Sans"/>
                <a:cs typeface="Open Sans"/>
                <a:sym typeface="Open Sans"/>
              </a:rPr>
              <a:t> </a:t>
            </a:r>
            <a:r>
              <a:rPr lang="hu-HU" sz="1400" dirty="0" err="1">
                <a:solidFill>
                  <a:srgbClr val="012851"/>
                </a:solidFill>
                <a:latin typeface="Open Sans"/>
                <a:ea typeface="Open Sans"/>
                <a:cs typeface="Open Sans"/>
                <a:sym typeface="Open Sans"/>
              </a:rPr>
              <a:t>the</a:t>
            </a:r>
            <a:r>
              <a:rPr lang="hu-HU" sz="1400" dirty="0">
                <a:solidFill>
                  <a:srgbClr val="012851"/>
                </a:solidFill>
                <a:latin typeface="Open Sans"/>
                <a:ea typeface="Open Sans"/>
                <a:cs typeface="Open Sans"/>
                <a:sym typeface="Open Sans"/>
              </a:rPr>
              <a:t> </a:t>
            </a:r>
            <a:r>
              <a:rPr lang="hu-HU" sz="1400" dirty="0" err="1">
                <a:solidFill>
                  <a:srgbClr val="012851"/>
                </a:solidFill>
                <a:latin typeface="Open Sans"/>
                <a:ea typeface="Open Sans"/>
                <a:cs typeface="Open Sans"/>
                <a:sym typeface="Open Sans"/>
              </a:rPr>
              <a:t>globally</a:t>
            </a:r>
            <a:r>
              <a:rPr lang="hu-HU" sz="1400" dirty="0">
                <a:solidFill>
                  <a:srgbClr val="012851"/>
                </a:solidFill>
                <a:latin typeface="Open Sans"/>
                <a:ea typeface="Open Sans"/>
                <a:cs typeface="Open Sans"/>
                <a:sym typeface="Open Sans"/>
              </a:rPr>
              <a:t> </a:t>
            </a:r>
            <a:r>
              <a:rPr lang="hu-HU" sz="1400" dirty="0" err="1">
                <a:solidFill>
                  <a:srgbClr val="012851"/>
                </a:solidFill>
                <a:latin typeface="Open Sans"/>
                <a:ea typeface="Open Sans"/>
                <a:cs typeface="Open Sans"/>
                <a:sym typeface="Open Sans"/>
              </a:rPr>
              <a:t>renowned</a:t>
            </a:r>
            <a:r>
              <a:rPr lang="hu-HU" sz="1400" dirty="0">
                <a:solidFill>
                  <a:srgbClr val="012851"/>
                </a:solidFill>
                <a:latin typeface="Open Sans"/>
                <a:ea typeface="Open Sans"/>
                <a:cs typeface="Open Sans"/>
                <a:sym typeface="Open Sans"/>
              </a:rPr>
              <a:t> professor Zsuzsa </a:t>
            </a:r>
            <a:r>
              <a:rPr lang="hu-HU" sz="1400" dirty="0" err="1">
                <a:solidFill>
                  <a:srgbClr val="012851"/>
                </a:solidFill>
                <a:latin typeface="Open Sans"/>
                <a:ea typeface="Open Sans"/>
                <a:cs typeface="Open Sans"/>
                <a:sym typeface="Open Sans"/>
              </a:rPr>
              <a:t>Ferge</a:t>
            </a:r>
            <a:r>
              <a:rPr lang="hu-HU" sz="1400" dirty="0">
                <a:solidFill>
                  <a:srgbClr val="012851"/>
                </a:solidFill>
                <a:latin typeface="Open Sans"/>
                <a:ea typeface="Open Sans"/>
                <a:cs typeface="Open Sans"/>
                <a:sym typeface="Open Sans"/>
              </a:rPr>
              <a:t>.</a:t>
            </a:r>
            <a:endParaRPr lang="en-US" sz="1400" dirty="0">
              <a:solidFill>
                <a:srgbClr val="012851"/>
              </a:solidFill>
              <a:latin typeface="Open Sans"/>
              <a:ea typeface="Open Sans"/>
              <a:cs typeface="Open Sans"/>
              <a:sym typeface="Open Sans"/>
            </a:endParaRPr>
          </a:p>
        </p:txBody>
      </p:sp>
    </p:spTree>
    <p:extLst>
      <p:ext uri="{BB962C8B-B14F-4D97-AF65-F5344CB8AC3E}">
        <p14:creationId xmlns:p14="http://schemas.microsoft.com/office/powerpoint/2010/main" val="1522265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p:nvPr/>
        </p:nvSpPr>
        <p:spPr>
          <a:xfrm>
            <a:off x="838200" y="399495"/>
            <a:ext cx="10515600" cy="523180"/>
          </a:xfrm>
          <a:prstGeom prst="rect">
            <a:avLst/>
          </a:prstGeom>
          <a:noFill/>
          <a:ln>
            <a:noFill/>
          </a:ln>
        </p:spPr>
        <p:txBody>
          <a:bodyPr spcFirstLastPara="1" wrap="square" lIns="91425" tIns="45700" rIns="91425" bIns="45700" anchor="t" anchorCtr="0">
            <a:spAutoFit/>
          </a:bodyPr>
          <a:lstStyle/>
          <a:p>
            <a:pPr lvl="0">
              <a:buSzPts val="3600"/>
            </a:pPr>
            <a:r>
              <a:rPr lang="hu-HU" sz="2800" dirty="0">
                <a:solidFill>
                  <a:srgbClr val="012851"/>
                </a:solidFill>
                <a:latin typeface="Open Sans"/>
                <a:ea typeface="Open Sans"/>
                <a:cs typeface="Open Sans"/>
                <a:sym typeface="Open Sans"/>
              </a:rPr>
              <a:t>PROGRAM PROFILE—SURVEY STATISTICS &amp; DATA ANALYTICS</a:t>
            </a:r>
            <a:endParaRPr lang="hu-HU" sz="1100" b="0" i="0" u="none" strike="noStrike" cap="none" dirty="0">
              <a:solidFill>
                <a:srgbClr val="000000"/>
              </a:solidFill>
              <a:latin typeface="Arial"/>
              <a:ea typeface="Arial"/>
              <a:cs typeface="Arial"/>
              <a:sym typeface="Arial"/>
            </a:endParaRPr>
          </a:p>
        </p:txBody>
      </p:sp>
      <p:cxnSp>
        <p:nvCxnSpPr>
          <p:cNvPr id="102" name="Google Shape;102;p3"/>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106" name="Google Shape;106;p3"/>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a:solidFill>
                  <a:schemeClr val="lt1"/>
                </a:solidFill>
                <a:latin typeface="Calibri"/>
                <a:ea typeface="Calibri"/>
                <a:cs typeface="Calibri"/>
                <a:sym typeface="Calibri"/>
              </a:rPr>
              <a:t>RENDEZVÉNY, DÁTUM</a:t>
            </a:r>
            <a:endParaRPr sz="1100" b="0" i="0" u="none" strike="noStrike" cap="none">
              <a:solidFill>
                <a:srgbClr val="000000"/>
              </a:solidFill>
              <a:latin typeface="Arial"/>
              <a:ea typeface="Arial"/>
              <a:cs typeface="Arial"/>
              <a:sym typeface="Arial"/>
            </a:endParaRPr>
          </a:p>
        </p:txBody>
      </p:sp>
      <p:pic>
        <p:nvPicPr>
          <p:cNvPr id="9" name="Google Shape;92;p2">
            <a:extLst>
              <a:ext uri="{FF2B5EF4-FFF2-40B4-BE49-F238E27FC236}">
                <a16:creationId xmlns:a16="http://schemas.microsoft.com/office/drawing/2014/main" id="{575E72B3-2F7B-4CAC-AA66-2A9EB4B01117}"/>
              </a:ext>
            </a:extLst>
          </p:cNvPr>
          <p:cNvPicPr preferRelativeResize="0"/>
          <p:nvPr/>
        </p:nvPicPr>
        <p:blipFill>
          <a:blip r:embed="rId3"/>
          <a:srcRect/>
          <a:stretch/>
        </p:blipFill>
        <p:spPr>
          <a:xfrm>
            <a:off x="4428" y="6012677"/>
            <a:ext cx="12183144" cy="851297"/>
          </a:xfrm>
          <a:prstGeom prst="rect">
            <a:avLst/>
          </a:prstGeom>
          <a:noFill/>
          <a:ln>
            <a:noFill/>
          </a:ln>
        </p:spPr>
      </p:pic>
      <p:sp>
        <p:nvSpPr>
          <p:cNvPr id="12" name="Szöveg helye 8">
            <a:extLst>
              <a:ext uri="{FF2B5EF4-FFF2-40B4-BE49-F238E27FC236}">
                <a16:creationId xmlns:a16="http://schemas.microsoft.com/office/drawing/2014/main" id="{F048B856-602F-471E-98FB-D24FA707F2A4}"/>
              </a:ext>
            </a:extLst>
          </p:cNvPr>
          <p:cNvSpPr txBox="1">
            <a:spLocks/>
          </p:cNvSpPr>
          <p:nvPr/>
        </p:nvSpPr>
        <p:spPr>
          <a:xfrm>
            <a:off x="838200" y="1274658"/>
            <a:ext cx="10676138" cy="46898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ENTRY LEVEL: </a:t>
            </a:r>
            <a:r>
              <a:rPr lang="hu-HU" sz="1200" dirty="0" err="1">
                <a:solidFill>
                  <a:srgbClr val="012851"/>
                </a:solidFill>
                <a:latin typeface="Open Sans"/>
                <a:ea typeface="Open Sans"/>
                <a:cs typeface="Open Sans"/>
                <a:sym typeface="Open Sans"/>
              </a:rPr>
              <a:t>MSc</a:t>
            </a:r>
            <a:endParaRPr lang="hu-HU" sz="12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endParaRPr lang="en-US" sz="12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FEATURES: </a:t>
            </a:r>
          </a:p>
          <a:p>
            <a:pPr marL="285750" indent="-285750" algn="just">
              <a:lnSpc>
                <a:spcPct val="114000"/>
              </a:lnSpc>
              <a:spcBef>
                <a:spcPts val="0"/>
              </a:spcBef>
              <a:buClr>
                <a:srgbClr val="000000"/>
              </a:buClr>
              <a:buSzPts val="2000"/>
            </a:pPr>
            <a:r>
              <a:rPr lang="hu-HU" sz="1200" dirty="0">
                <a:solidFill>
                  <a:srgbClr val="012851"/>
                </a:solidFill>
                <a:latin typeface="Open Sans"/>
                <a:ea typeface="Open Sans"/>
                <a:cs typeface="Open Sans"/>
                <a:sym typeface="Open Sans"/>
              </a:rPr>
              <a:t>E</a:t>
            </a:r>
            <a:r>
              <a:rPr lang="en-US" sz="1200" dirty="0" err="1">
                <a:solidFill>
                  <a:srgbClr val="012851"/>
                </a:solidFill>
                <a:latin typeface="Open Sans"/>
                <a:ea typeface="Open Sans"/>
                <a:cs typeface="Open Sans"/>
                <a:sym typeface="Open Sans"/>
              </a:rPr>
              <a:t>xplore</a:t>
            </a:r>
            <a:r>
              <a:rPr lang="hu-HU" sz="1200" dirty="0">
                <a:solidFill>
                  <a:srgbClr val="012851"/>
                </a:solidFill>
                <a:latin typeface="Open Sans"/>
                <a:ea typeface="Open Sans"/>
                <a:cs typeface="Open Sans"/>
                <a:sym typeface="Open Sans"/>
              </a:rPr>
              <a:t>s</a:t>
            </a:r>
            <a:r>
              <a:rPr lang="en-US" sz="1200" dirty="0">
                <a:solidFill>
                  <a:srgbClr val="012851"/>
                </a:solidFill>
                <a:latin typeface="Open Sans"/>
                <a:ea typeface="Open Sans"/>
                <a:cs typeface="Open Sans"/>
                <a:sym typeface="Open Sans"/>
              </a:rPr>
              <a:t> and practice</a:t>
            </a:r>
            <a:r>
              <a:rPr lang="hu-HU" sz="1200" dirty="0">
                <a:solidFill>
                  <a:srgbClr val="012851"/>
                </a:solidFill>
                <a:latin typeface="Open Sans"/>
                <a:ea typeface="Open Sans"/>
                <a:cs typeface="Open Sans"/>
                <a:sym typeface="Open Sans"/>
              </a:rPr>
              <a:t>s</a:t>
            </a:r>
            <a:r>
              <a:rPr lang="en-US" sz="1200" dirty="0">
                <a:solidFill>
                  <a:srgbClr val="012851"/>
                </a:solidFill>
                <a:latin typeface="Open Sans"/>
                <a:ea typeface="Open Sans"/>
                <a:cs typeface="Open Sans"/>
                <a:sym typeface="Open Sans"/>
              </a:rPr>
              <a:t> how data-driven decision making is managed from data collection and analysis to interpretation either in a business/industrial environment or in the fields of digital data analytics, social research, policy, health and economics</a:t>
            </a:r>
            <a:r>
              <a:rPr lang="hu-HU" sz="1200" dirty="0">
                <a:solidFill>
                  <a:srgbClr val="012851"/>
                </a:solidFill>
                <a:latin typeface="Open Sans"/>
                <a:ea typeface="Open Sans"/>
                <a:cs typeface="Open Sans"/>
                <a:sym typeface="Open Sans"/>
              </a:rPr>
              <a:t>.</a:t>
            </a:r>
          </a:p>
          <a:p>
            <a:pPr marL="285750" indent="-285750" algn="just">
              <a:lnSpc>
                <a:spcPct val="114000"/>
              </a:lnSpc>
              <a:spcBef>
                <a:spcPts val="0"/>
              </a:spcBef>
              <a:buClr>
                <a:srgbClr val="000000"/>
              </a:buClr>
              <a:buSzPts val="2000"/>
            </a:pPr>
            <a:endParaRPr lang="en-US" sz="12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FOR STUDENTS WHO: </a:t>
            </a: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want to take advantage of the data revolution that has created a demand for data analytics in a wide variety of fields</a:t>
            </a:r>
            <a:r>
              <a:rPr lang="hu-HU" sz="1200" dirty="0">
                <a:solidFill>
                  <a:srgbClr val="012851"/>
                </a:solidFill>
                <a:latin typeface="Open Sans"/>
                <a:ea typeface="Open Sans"/>
                <a:cs typeface="Open Sans"/>
                <a:sym typeface="Open Sans"/>
              </a:rPr>
              <a:t>;</a:t>
            </a:r>
            <a:endParaRPr lang="en-US" sz="1200" dirty="0">
              <a:solidFill>
                <a:srgbClr val="012851"/>
              </a:solidFill>
              <a:latin typeface="Open Sans"/>
              <a:ea typeface="Open Sans"/>
              <a:cs typeface="Open Sans"/>
              <a:sym typeface="Open Sans"/>
            </a:endParaRP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want to be able to </a:t>
            </a:r>
            <a:r>
              <a:rPr lang="en-US" sz="1200" dirty="0" err="1">
                <a:solidFill>
                  <a:srgbClr val="012851"/>
                </a:solidFill>
                <a:latin typeface="Open Sans"/>
                <a:ea typeface="Open Sans"/>
                <a:cs typeface="Open Sans"/>
                <a:sym typeface="Open Sans"/>
              </a:rPr>
              <a:t>analyse</a:t>
            </a:r>
            <a:r>
              <a:rPr lang="en-US" sz="1200" dirty="0">
                <a:solidFill>
                  <a:srgbClr val="012851"/>
                </a:solidFill>
                <a:latin typeface="Open Sans"/>
                <a:ea typeface="Open Sans"/>
                <a:cs typeface="Open Sans"/>
                <a:sym typeface="Open Sans"/>
              </a:rPr>
              <a:t> large databases, survey-based research, online research or web analytics</a:t>
            </a:r>
            <a:r>
              <a:rPr lang="hu-HU" sz="1200" dirty="0">
                <a:solidFill>
                  <a:srgbClr val="012851"/>
                </a:solidFill>
                <a:latin typeface="Open Sans"/>
                <a:ea typeface="Open Sans"/>
                <a:cs typeface="Open Sans"/>
                <a:sym typeface="Open Sans"/>
              </a:rPr>
              <a:t>;</a:t>
            </a:r>
            <a:endParaRPr lang="en-US" sz="1200" dirty="0">
              <a:solidFill>
                <a:srgbClr val="012851"/>
              </a:solidFill>
              <a:latin typeface="Open Sans"/>
              <a:ea typeface="Open Sans"/>
              <a:cs typeface="Open Sans"/>
              <a:sym typeface="Open Sans"/>
            </a:endParaRP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want to learn about statistical models, network analysis, natural language processing and machine learning</a:t>
            </a:r>
            <a:r>
              <a:rPr lang="hu-HU" sz="1200" dirty="0">
                <a:solidFill>
                  <a:srgbClr val="012851"/>
                </a:solidFill>
                <a:latin typeface="Open Sans"/>
                <a:ea typeface="Open Sans"/>
                <a:cs typeface="Open Sans"/>
                <a:sym typeface="Open Sans"/>
              </a:rPr>
              <a:t>;</a:t>
            </a:r>
            <a:endParaRPr lang="en-US" sz="1200" dirty="0">
              <a:solidFill>
                <a:srgbClr val="012851"/>
              </a:solidFill>
              <a:latin typeface="Open Sans"/>
              <a:ea typeface="Open Sans"/>
              <a:cs typeface="Open Sans"/>
              <a:sym typeface="Open Sans"/>
            </a:endParaRP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are curious about the analytical capabilities of R and Python, the infrastructural foundations of data analysis (SQL, </a:t>
            </a:r>
            <a:r>
              <a:rPr lang="en-US" sz="1200" dirty="0" err="1">
                <a:solidFill>
                  <a:srgbClr val="012851"/>
                </a:solidFill>
                <a:latin typeface="Open Sans"/>
                <a:ea typeface="Open Sans"/>
                <a:cs typeface="Open Sans"/>
                <a:sym typeface="Open Sans"/>
              </a:rPr>
              <a:t>Git</a:t>
            </a:r>
            <a:r>
              <a:rPr lang="hu-HU" sz="1200" dirty="0">
                <a:solidFill>
                  <a:srgbClr val="012851"/>
                </a:solidFill>
                <a:latin typeface="Open Sans"/>
                <a:ea typeface="Open Sans"/>
                <a:cs typeface="Open Sans"/>
                <a:sym typeface="Open Sans"/>
              </a:rPr>
              <a:t>).</a:t>
            </a:r>
            <a:endParaRPr lang="en-US" sz="12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endParaRPr lang="en-US" sz="12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CAREER OPPORTUNITIES: </a:t>
            </a:r>
            <a:r>
              <a:rPr lang="en-US" sz="1200" dirty="0">
                <a:solidFill>
                  <a:srgbClr val="012851"/>
                </a:solidFill>
                <a:latin typeface="Open Sans"/>
                <a:ea typeface="Open Sans"/>
                <a:cs typeface="Open Sans"/>
                <a:sym typeface="Open Sans"/>
              </a:rPr>
              <a:t>Data Analyst / Data Scientist/ Business Intelligence Analyst in business/industry, social research or policy/public administration fields</a:t>
            </a:r>
            <a:r>
              <a:rPr lang="hu-HU" sz="1200" dirty="0">
                <a:solidFill>
                  <a:srgbClr val="012851"/>
                </a:solidFill>
                <a:latin typeface="Open Sans"/>
                <a:ea typeface="Open Sans"/>
                <a:cs typeface="Open Sans"/>
                <a:sym typeface="Open Sans"/>
              </a:rPr>
              <a:t> </a:t>
            </a:r>
            <a:r>
              <a:rPr lang="en-US" sz="1200" dirty="0">
                <a:solidFill>
                  <a:srgbClr val="012851"/>
                </a:solidFill>
                <a:latin typeface="Open Sans"/>
                <a:ea typeface="Open Sans"/>
                <a:cs typeface="Open Sans"/>
                <a:sym typeface="Open Sans"/>
              </a:rPr>
              <a:t>| Biostatistician/Healthcare Analyst in pharma/health | Expert or Mid-Level to Executive Manager in a bank, insurance company, market research company, financial services, non-profit sector, public opinion research company, policy analysis company, innovative data analytics company, telecom company, business consultancy, large multinational </a:t>
            </a:r>
            <a:r>
              <a:rPr lang="hu-HU" sz="1200" dirty="0" err="1">
                <a:solidFill>
                  <a:srgbClr val="012851"/>
                </a:solidFill>
                <a:latin typeface="Open Sans"/>
                <a:ea typeface="Open Sans"/>
                <a:cs typeface="Open Sans"/>
                <a:sym typeface="Open Sans"/>
              </a:rPr>
              <a:t>company</a:t>
            </a:r>
            <a:endParaRPr lang="en-US" sz="12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endParaRPr lang="en-US" sz="12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SOFT SKILLS THE TRAINING IMPROVES:</a:t>
            </a:r>
            <a:r>
              <a:rPr lang="en-US" sz="1200" dirty="0">
                <a:solidFill>
                  <a:srgbClr val="012851"/>
                </a:solidFill>
                <a:latin typeface="Open Sans"/>
                <a:ea typeface="Open Sans"/>
                <a:cs typeface="Open Sans"/>
                <a:sym typeface="Open Sans"/>
              </a:rPr>
              <a:t> abstraction skills | quantitative methods | analytical skills | market research skills  | multidisciplinary approach | coding | Natural Language Processing</a:t>
            </a:r>
          </a:p>
          <a:p>
            <a:pPr marL="0" indent="0" algn="just">
              <a:lnSpc>
                <a:spcPct val="114000"/>
              </a:lnSpc>
              <a:spcBef>
                <a:spcPts val="0"/>
              </a:spcBef>
              <a:buClr>
                <a:srgbClr val="000000"/>
              </a:buClr>
              <a:buSzPts val="2000"/>
              <a:buNone/>
            </a:pPr>
            <a:endParaRPr lang="en-US" sz="12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SUCCESS STORIES: </a:t>
            </a:r>
            <a:r>
              <a:rPr lang="en-US" sz="1200" dirty="0">
                <a:solidFill>
                  <a:srgbClr val="012851"/>
                </a:solidFill>
                <a:latin typeface="Open Sans"/>
                <a:ea typeface="Open Sans"/>
                <a:cs typeface="Open Sans"/>
                <a:sym typeface="Open Sans"/>
              </a:rPr>
              <a:t>Being one of ELTE's most popular master's </a:t>
            </a:r>
            <a:r>
              <a:rPr lang="en-US" sz="1200" dirty="0" err="1">
                <a:solidFill>
                  <a:srgbClr val="012851"/>
                </a:solidFill>
                <a:latin typeface="Open Sans"/>
                <a:ea typeface="Open Sans"/>
                <a:cs typeface="Open Sans"/>
                <a:sym typeface="Open Sans"/>
              </a:rPr>
              <a:t>programmes</a:t>
            </a:r>
            <a:r>
              <a:rPr lang="en-US" sz="1200" dirty="0">
                <a:solidFill>
                  <a:srgbClr val="012851"/>
                </a:solidFill>
                <a:latin typeface="Open Sans"/>
                <a:ea typeface="Open Sans"/>
                <a:cs typeface="Open Sans"/>
                <a:sym typeface="Open Sans"/>
              </a:rPr>
              <a:t>, the Survey Statistics and Data Analytics MSc has been running for decades, consistently ranking among the top in terms of the number of first place applicants.</a:t>
            </a:r>
          </a:p>
        </p:txBody>
      </p:sp>
    </p:spTree>
    <p:extLst>
      <p:ext uri="{BB962C8B-B14F-4D97-AF65-F5344CB8AC3E}">
        <p14:creationId xmlns:p14="http://schemas.microsoft.com/office/powerpoint/2010/main" val="1209867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4" name="Kép 3" descr="A képen szöveg látható&#10;&#10;Automatikusan generált leírás">
            <a:extLst>
              <a:ext uri="{FF2B5EF4-FFF2-40B4-BE49-F238E27FC236}">
                <a16:creationId xmlns:a16="http://schemas.microsoft.com/office/drawing/2014/main" id="{B2EB2CB9-922F-49E3-AEE4-5E20BFB27294}"/>
              </a:ext>
            </a:extLst>
          </p:cNvPr>
          <p:cNvPicPr>
            <a:picLocks noChangeAspect="1"/>
          </p:cNvPicPr>
          <p:nvPr/>
        </p:nvPicPr>
        <p:blipFill>
          <a:blip r:embed="rId3"/>
          <a:stretch>
            <a:fillRect/>
          </a:stretch>
        </p:blipFill>
        <p:spPr>
          <a:xfrm>
            <a:off x="592" y="0"/>
            <a:ext cx="12190815" cy="6858000"/>
          </a:xfrm>
          <a:prstGeom prst="rect">
            <a:avLst/>
          </a:prstGeom>
        </p:spPr>
      </p:pic>
      <p:sp>
        <p:nvSpPr>
          <p:cNvPr id="101" name="Google Shape;101;p3"/>
          <p:cNvSpPr txBox="1"/>
          <p:nvPr/>
        </p:nvSpPr>
        <p:spPr>
          <a:xfrm>
            <a:off x="838199" y="2921189"/>
            <a:ext cx="105156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hu-HU" sz="3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rPr>
              <a:t>STUDENT EXPERIENCE</a:t>
            </a:r>
            <a:endParaRPr b="0" i="0" u="none" strike="noStrike" cap="none"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spTree>
    <p:extLst>
      <p:ext uri="{BB962C8B-B14F-4D97-AF65-F5344CB8AC3E}">
        <p14:creationId xmlns:p14="http://schemas.microsoft.com/office/powerpoint/2010/main" val="4208139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4" name="Google Shape;94;p2"/>
          <p:cNvSpPr txBox="1"/>
          <p:nvPr/>
        </p:nvSpPr>
        <p:spPr>
          <a:xfrm>
            <a:off x="838200" y="399495"/>
            <a:ext cx="10515600" cy="523180"/>
          </a:xfrm>
          <a:prstGeom prst="rect">
            <a:avLst/>
          </a:prstGeom>
          <a:noFill/>
          <a:ln>
            <a:noFill/>
          </a:ln>
        </p:spPr>
        <p:txBody>
          <a:bodyPr spcFirstLastPara="1" wrap="square" lIns="91425" tIns="45700" rIns="91425" bIns="45700" anchor="t" anchorCtr="0">
            <a:spAutoFit/>
          </a:bodyPr>
          <a:lstStyle/>
          <a:p>
            <a:pPr lvl="0">
              <a:buSzPts val="3600"/>
            </a:pPr>
            <a:r>
              <a:rPr lang="en-US" altLang="ko-KR" sz="2800" dirty="0">
                <a:solidFill>
                  <a:srgbClr val="012851"/>
                </a:solidFill>
                <a:latin typeface="Open Sans"/>
                <a:ea typeface="Open Sans"/>
                <a:cs typeface="Open Sans"/>
              </a:rPr>
              <a:t>MENTORING</a:t>
            </a:r>
            <a:endParaRPr lang="en-US" sz="2800" dirty="0">
              <a:solidFill>
                <a:srgbClr val="012851"/>
              </a:solidFill>
              <a:latin typeface="Open Sans"/>
              <a:ea typeface="Open Sans"/>
              <a:cs typeface="Open Sans"/>
            </a:endParaRPr>
          </a:p>
        </p:txBody>
      </p:sp>
      <p:cxnSp>
        <p:nvCxnSpPr>
          <p:cNvPr id="95" name="Google Shape;95;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96" name="Google Shape;96;p2"/>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dirty="0">
                <a:solidFill>
                  <a:schemeClr val="lt1"/>
                </a:solidFill>
                <a:latin typeface="Calibri"/>
                <a:ea typeface="Calibri"/>
                <a:cs typeface="Calibri"/>
                <a:sym typeface="Calibri"/>
              </a:rPr>
              <a:t>RENDEZVÉNY, DÁTUM</a:t>
            </a:r>
            <a:endParaRPr sz="1100" b="0" i="0" u="none" strike="noStrike" cap="none" dirty="0">
              <a:solidFill>
                <a:srgbClr val="000000"/>
              </a:solidFill>
              <a:latin typeface="Arial"/>
              <a:ea typeface="Arial"/>
              <a:cs typeface="Arial"/>
              <a:sym typeface="Arial"/>
            </a:endParaRPr>
          </a:p>
        </p:txBody>
      </p:sp>
      <p:sp>
        <p:nvSpPr>
          <p:cNvPr id="9" name="Szöveg helye 8">
            <a:extLst>
              <a:ext uri="{FF2B5EF4-FFF2-40B4-BE49-F238E27FC236}">
                <a16:creationId xmlns:a16="http://schemas.microsoft.com/office/drawing/2014/main" id="{F048B856-602F-471E-98FB-D24FA707F2A4}"/>
              </a:ext>
            </a:extLst>
          </p:cNvPr>
          <p:cNvSpPr>
            <a:spLocks noGrp="1"/>
          </p:cNvSpPr>
          <p:nvPr>
            <p:ph type="body" idx="2"/>
          </p:nvPr>
        </p:nvSpPr>
        <p:spPr>
          <a:xfrm>
            <a:off x="924845" y="1445539"/>
            <a:ext cx="2950910" cy="8242667"/>
          </a:xfrm>
        </p:spPr>
        <p:txBody>
          <a:bodyPr>
            <a:noAutofit/>
          </a:bodyPr>
          <a:lstStyle/>
          <a:p>
            <a:pPr marL="0" lvl="0" indent="0" algn="just">
              <a:lnSpc>
                <a:spcPct val="114000"/>
              </a:lnSpc>
              <a:spcBef>
                <a:spcPts val="0"/>
              </a:spcBef>
              <a:buClr>
                <a:srgbClr val="000000"/>
              </a:buClr>
              <a:buSzPts val="2000"/>
              <a:buNone/>
            </a:pPr>
            <a:r>
              <a:rPr lang="en-US" sz="1200" b="1" dirty="0">
                <a:solidFill>
                  <a:srgbClr val="012851"/>
                </a:solidFill>
                <a:latin typeface="Open Sans"/>
                <a:ea typeface="Open Sans"/>
                <a:cs typeface="Open Sans"/>
                <a:sym typeface="Open Sans"/>
              </a:rPr>
              <a:t>UNIVERSITY MENTOR NETWORK:</a:t>
            </a:r>
          </a:p>
          <a:p>
            <a:pPr marL="0" lvl="0" indent="0" algn="just">
              <a:lnSpc>
                <a:spcPct val="114000"/>
              </a:lnSpc>
              <a:spcBef>
                <a:spcPts val="0"/>
              </a:spcBef>
              <a:buClr>
                <a:srgbClr val="000000"/>
              </a:buClr>
              <a:buSzPts val="2000"/>
              <a:buNone/>
            </a:pPr>
            <a:r>
              <a:rPr lang="en-US" sz="1200" dirty="0">
                <a:solidFill>
                  <a:srgbClr val="012851"/>
                </a:solidFill>
                <a:latin typeface="Open Sans"/>
                <a:ea typeface="Open Sans"/>
                <a:cs typeface="Open Sans"/>
                <a:sym typeface="Open Sans"/>
              </a:rPr>
              <a:t>Mentors will be there for the students from the very first steps till the end of their studies and maybe further. </a:t>
            </a:r>
          </a:p>
          <a:p>
            <a:pPr marL="0" lvl="0" indent="0" algn="just">
              <a:lnSpc>
                <a:spcPct val="114000"/>
              </a:lnSpc>
              <a:spcBef>
                <a:spcPts val="0"/>
              </a:spcBef>
              <a:buClr>
                <a:srgbClr val="000000"/>
              </a:buClr>
              <a:buSzPts val="2000"/>
              <a:buNone/>
            </a:pPr>
            <a:r>
              <a:rPr lang="en-US" sz="1200" dirty="0">
                <a:solidFill>
                  <a:srgbClr val="012851"/>
                </a:solidFill>
                <a:latin typeface="Open Sans"/>
                <a:ea typeface="Open Sans"/>
                <a:cs typeface="Open Sans"/>
                <a:sym typeface="Open Sans"/>
              </a:rPr>
              <a:t>During their life in Budapest</a:t>
            </a:r>
            <a:r>
              <a:rPr lang="hu-HU" sz="1200" dirty="0">
                <a:solidFill>
                  <a:srgbClr val="012851"/>
                </a:solidFill>
                <a:latin typeface="Open Sans"/>
                <a:ea typeface="Open Sans"/>
                <a:cs typeface="Open Sans"/>
                <a:sym typeface="Open Sans"/>
              </a:rPr>
              <a:t>,</a:t>
            </a:r>
            <a:r>
              <a:rPr lang="en-US" sz="1200" dirty="0">
                <a:solidFill>
                  <a:srgbClr val="012851"/>
                </a:solidFill>
                <a:latin typeface="Open Sans"/>
                <a:ea typeface="Open Sans"/>
                <a:cs typeface="Open Sans"/>
                <a:sym typeface="Open Sans"/>
              </a:rPr>
              <a:t> mentors will support students in the following activities:</a:t>
            </a: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arrange visa/residence permit</a:t>
            </a: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arrange Health Insurance and Tax </a:t>
            </a: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Identification number</a:t>
            </a: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arrange Bank Account, </a:t>
            </a: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arrange registration to ELTE</a:t>
            </a: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arrange student ID, </a:t>
            </a:r>
            <a:r>
              <a:rPr lang="en-US" sz="1200" dirty="0" err="1">
                <a:solidFill>
                  <a:srgbClr val="012851"/>
                </a:solidFill>
                <a:latin typeface="Open Sans"/>
                <a:ea typeface="Open Sans"/>
                <a:cs typeface="Open Sans"/>
                <a:sym typeface="Open Sans"/>
              </a:rPr>
              <a:t>Neptun</a:t>
            </a:r>
            <a:r>
              <a:rPr lang="en-US" sz="1200" dirty="0">
                <a:solidFill>
                  <a:srgbClr val="012851"/>
                </a:solidFill>
                <a:latin typeface="Open Sans"/>
                <a:ea typeface="Open Sans"/>
                <a:cs typeface="Open Sans"/>
                <a:sym typeface="Open Sans"/>
              </a:rPr>
              <a:t> password, </a:t>
            </a: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university administration, </a:t>
            </a: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finding a flat or room, </a:t>
            </a: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finding the best pubs, shops, restaurants, etc. </a:t>
            </a:r>
          </a:p>
          <a:p>
            <a:pPr marL="285750" indent="-285750" algn="just">
              <a:lnSpc>
                <a:spcPct val="114000"/>
              </a:lnSpc>
              <a:spcBef>
                <a:spcPts val="0"/>
              </a:spcBef>
              <a:buClr>
                <a:srgbClr val="000000"/>
              </a:buClr>
              <a:buSzPts val="2000"/>
            </a:pPr>
            <a:r>
              <a:rPr lang="en-US" sz="1200" dirty="0">
                <a:solidFill>
                  <a:srgbClr val="012851"/>
                </a:solidFill>
                <a:latin typeface="Open Sans"/>
                <a:ea typeface="Open Sans"/>
                <a:cs typeface="Open Sans"/>
                <a:sym typeface="Open Sans"/>
              </a:rPr>
              <a:t>help find EN-speaking medical aid provider. . .</a:t>
            </a:r>
          </a:p>
        </p:txBody>
      </p:sp>
      <p:pic>
        <p:nvPicPr>
          <p:cNvPr id="16" name="Google Shape;92;p2">
            <a:extLst>
              <a:ext uri="{FF2B5EF4-FFF2-40B4-BE49-F238E27FC236}">
                <a16:creationId xmlns:a16="http://schemas.microsoft.com/office/drawing/2014/main" id="{7E36E835-1FC0-4C17-AE47-565EBB4B50BC}"/>
              </a:ext>
            </a:extLst>
          </p:cNvPr>
          <p:cNvPicPr preferRelativeResize="0"/>
          <p:nvPr/>
        </p:nvPicPr>
        <p:blipFill>
          <a:blip r:embed="rId3"/>
          <a:srcRect/>
          <a:stretch/>
        </p:blipFill>
        <p:spPr>
          <a:xfrm>
            <a:off x="4428" y="6012677"/>
            <a:ext cx="12183144" cy="851297"/>
          </a:xfrm>
          <a:prstGeom prst="rect">
            <a:avLst/>
          </a:prstGeom>
          <a:noFill/>
          <a:ln>
            <a:noFill/>
          </a:ln>
        </p:spPr>
      </p:pic>
      <p:pic>
        <p:nvPicPr>
          <p:cNvPr id="8" name="Kép 7"/>
          <p:cNvPicPr>
            <a:picLocks noChangeAspect="1"/>
          </p:cNvPicPr>
          <p:nvPr/>
        </p:nvPicPr>
        <p:blipFill>
          <a:blip r:embed="rId4"/>
          <a:stretch>
            <a:fillRect/>
          </a:stretch>
        </p:blipFill>
        <p:spPr>
          <a:xfrm>
            <a:off x="4359501" y="1577724"/>
            <a:ext cx="6994299" cy="1969638"/>
          </a:xfrm>
          <a:prstGeom prst="rect">
            <a:avLst/>
          </a:prstGeom>
        </p:spPr>
      </p:pic>
      <p:sp>
        <p:nvSpPr>
          <p:cNvPr id="2" name="Téglalap 1"/>
          <p:cNvSpPr/>
          <p:nvPr/>
        </p:nvSpPr>
        <p:spPr>
          <a:xfrm>
            <a:off x="4359501" y="3805911"/>
            <a:ext cx="7154836" cy="1384995"/>
          </a:xfrm>
          <a:prstGeom prst="rect">
            <a:avLst/>
          </a:prstGeom>
        </p:spPr>
        <p:txBody>
          <a:bodyPr wrap="square">
            <a:spAutoFit/>
          </a:bodyPr>
          <a:lstStyle/>
          <a:p>
            <a:r>
              <a:rPr lang="en-US" sz="1200" b="1" dirty="0">
                <a:solidFill>
                  <a:srgbClr val="012851"/>
                </a:solidFill>
                <a:latin typeface="Open Sans"/>
                <a:ea typeface="Open Sans"/>
                <a:cs typeface="Open Sans"/>
                <a:sym typeface="Calibri"/>
              </a:rPr>
              <a:t>FACULTY MENTOR NETWORK:</a:t>
            </a:r>
          </a:p>
          <a:p>
            <a:r>
              <a:rPr lang="en-US" sz="1200" dirty="0">
                <a:solidFill>
                  <a:srgbClr val="012851"/>
                </a:solidFill>
                <a:latin typeface="Open Sans"/>
                <a:ea typeface="Open Sans"/>
                <a:cs typeface="Open Sans"/>
                <a:sym typeface="Calibri"/>
              </a:rPr>
              <a:t>Mentors provide aid closely related to academic progress:</a:t>
            </a:r>
          </a:p>
          <a:p>
            <a:pPr marL="171450" indent="-171450">
              <a:buFont typeface="Arial" panose="020B0604020202020204" pitchFamily="34" charset="0"/>
              <a:buChar char="•"/>
            </a:pPr>
            <a:r>
              <a:rPr lang="en-US" sz="1200" dirty="0">
                <a:solidFill>
                  <a:srgbClr val="012851"/>
                </a:solidFill>
                <a:latin typeface="Open Sans"/>
                <a:ea typeface="Open Sans"/>
                <a:cs typeface="Open Sans"/>
                <a:sym typeface="Calibri"/>
              </a:rPr>
              <a:t>assist to orient students in faculty and study-related admin tasks</a:t>
            </a:r>
          </a:p>
          <a:p>
            <a:pPr marL="171450" indent="-171450">
              <a:buFont typeface="Arial" panose="020B0604020202020204" pitchFamily="34" charset="0"/>
              <a:buChar char="•"/>
            </a:pPr>
            <a:r>
              <a:rPr lang="en-US" sz="1200" dirty="0">
                <a:solidFill>
                  <a:srgbClr val="012851"/>
                </a:solidFill>
                <a:latin typeface="Open Sans"/>
                <a:ea typeface="Open Sans"/>
                <a:cs typeface="Open Sans"/>
                <a:sym typeface="Calibri"/>
              </a:rPr>
              <a:t>help in academic progress</a:t>
            </a:r>
          </a:p>
          <a:p>
            <a:pPr marL="171450" indent="-171450">
              <a:buFont typeface="Arial" panose="020B0604020202020204" pitchFamily="34" charset="0"/>
              <a:buChar char="•"/>
            </a:pPr>
            <a:r>
              <a:rPr lang="en-US" sz="1200" dirty="0">
                <a:solidFill>
                  <a:srgbClr val="012851"/>
                </a:solidFill>
                <a:latin typeface="Open Sans"/>
                <a:ea typeface="Open Sans"/>
                <a:cs typeface="Open Sans"/>
                <a:sym typeface="Calibri"/>
              </a:rPr>
              <a:t>help in application/scholarship submission</a:t>
            </a:r>
          </a:p>
          <a:p>
            <a:pPr marL="171450" indent="-171450">
              <a:buFont typeface="Arial" panose="020B0604020202020204" pitchFamily="34" charset="0"/>
              <a:buChar char="•"/>
            </a:pPr>
            <a:r>
              <a:rPr lang="en-US" sz="1200" dirty="0">
                <a:solidFill>
                  <a:srgbClr val="012851"/>
                </a:solidFill>
                <a:latin typeface="Open Sans"/>
                <a:ea typeface="Open Sans"/>
                <a:cs typeface="Open Sans"/>
                <a:sym typeface="Calibri"/>
              </a:rPr>
              <a:t>build faculty community</a:t>
            </a:r>
          </a:p>
          <a:p>
            <a:pPr marL="171450" indent="-171450">
              <a:buFont typeface="Arial" panose="020B0604020202020204" pitchFamily="34" charset="0"/>
              <a:buChar char="•"/>
            </a:pPr>
            <a:r>
              <a:rPr lang="en-US" sz="1200" dirty="0">
                <a:solidFill>
                  <a:srgbClr val="012851"/>
                </a:solidFill>
                <a:latin typeface="Open Sans"/>
                <a:ea typeface="Open Sans"/>
                <a:cs typeface="Open Sans"/>
                <a:sym typeface="Calibri"/>
              </a:rPr>
              <a:t>build study groups</a:t>
            </a:r>
          </a:p>
        </p:txBody>
      </p:sp>
    </p:spTree>
    <p:extLst>
      <p:ext uri="{BB962C8B-B14F-4D97-AF65-F5344CB8AC3E}">
        <p14:creationId xmlns:p14="http://schemas.microsoft.com/office/powerpoint/2010/main" val="1675019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4" name="Google Shape;94;p2"/>
          <p:cNvSpPr txBox="1"/>
          <p:nvPr/>
        </p:nvSpPr>
        <p:spPr>
          <a:xfrm>
            <a:off x="838200" y="399495"/>
            <a:ext cx="10515600" cy="523180"/>
          </a:xfrm>
          <a:prstGeom prst="rect">
            <a:avLst/>
          </a:prstGeom>
          <a:noFill/>
          <a:ln>
            <a:noFill/>
          </a:ln>
        </p:spPr>
        <p:txBody>
          <a:bodyPr spcFirstLastPara="1" wrap="square" lIns="91425" tIns="45700" rIns="91425" bIns="45700" anchor="t" anchorCtr="0">
            <a:spAutoFit/>
          </a:bodyPr>
          <a:lstStyle/>
          <a:p>
            <a:pPr lvl="0">
              <a:buSzPts val="3600"/>
            </a:pPr>
            <a:r>
              <a:rPr lang="hu-HU" sz="2800" dirty="0">
                <a:solidFill>
                  <a:srgbClr val="012851"/>
                </a:solidFill>
                <a:latin typeface="Open Sans"/>
                <a:ea typeface="Open Sans"/>
                <a:cs typeface="Open Sans"/>
              </a:rPr>
              <a:t>HOUSING</a:t>
            </a:r>
            <a:endParaRPr lang="en-US" sz="2800" dirty="0">
              <a:solidFill>
                <a:srgbClr val="012851"/>
              </a:solidFill>
              <a:latin typeface="Open Sans"/>
              <a:ea typeface="Open Sans"/>
              <a:cs typeface="Open Sans"/>
            </a:endParaRPr>
          </a:p>
        </p:txBody>
      </p:sp>
      <p:cxnSp>
        <p:nvCxnSpPr>
          <p:cNvPr id="95" name="Google Shape;95;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96" name="Google Shape;96;p2"/>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dirty="0">
                <a:solidFill>
                  <a:schemeClr val="lt1"/>
                </a:solidFill>
                <a:latin typeface="Calibri"/>
                <a:ea typeface="Calibri"/>
                <a:cs typeface="Calibri"/>
                <a:sym typeface="Calibri"/>
              </a:rPr>
              <a:t>RENDEZVÉNY, DÁTUM</a:t>
            </a:r>
            <a:endParaRPr sz="1100" b="0" i="0" u="none" strike="noStrike" cap="none" dirty="0">
              <a:solidFill>
                <a:srgbClr val="000000"/>
              </a:solidFill>
              <a:latin typeface="Arial"/>
              <a:ea typeface="Arial"/>
              <a:cs typeface="Arial"/>
              <a:sym typeface="Arial"/>
            </a:endParaRPr>
          </a:p>
        </p:txBody>
      </p:sp>
      <p:sp>
        <p:nvSpPr>
          <p:cNvPr id="9" name="Szöveg helye 8">
            <a:extLst>
              <a:ext uri="{FF2B5EF4-FFF2-40B4-BE49-F238E27FC236}">
                <a16:creationId xmlns:a16="http://schemas.microsoft.com/office/drawing/2014/main" id="{F048B856-602F-471E-98FB-D24FA707F2A4}"/>
              </a:ext>
            </a:extLst>
          </p:cNvPr>
          <p:cNvSpPr>
            <a:spLocks noGrp="1"/>
          </p:cNvSpPr>
          <p:nvPr>
            <p:ph type="body" idx="2"/>
          </p:nvPr>
        </p:nvSpPr>
        <p:spPr>
          <a:xfrm>
            <a:off x="3404387" y="5263393"/>
            <a:ext cx="5543759" cy="8242667"/>
          </a:xfrm>
        </p:spPr>
        <p:txBody>
          <a:bodyPr>
            <a:noAutofit/>
          </a:bodyPr>
          <a:lstStyle/>
          <a:p>
            <a:pPr marL="0" lvl="0" indent="0" algn="just">
              <a:lnSpc>
                <a:spcPct val="114000"/>
              </a:lnSpc>
              <a:spcBef>
                <a:spcPts val="0"/>
              </a:spcBef>
              <a:buClr>
                <a:srgbClr val="000000"/>
              </a:buClr>
              <a:buSzPts val="2000"/>
              <a:buNone/>
            </a:pPr>
            <a:r>
              <a:rPr lang="en-GB" sz="1200" dirty="0" err="1">
                <a:solidFill>
                  <a:srgbClr val="012851"/>
                </a:solidFill>
                <a:latin typeface="Open Sans"/>
                <a:ea typeface="Open Sans"/>
                <a:cs typeface="Open Sans"/>
                <a:sym typeface="Arial"/>
              </a:rPr>
              <a:t>Eötvös</a:t>
            </a:r>
            <a:r>
              <a:rPr lang="en-GB" sz="1200" dirty="0">
                <a:solidFill>
                  <a:srgbClr val="012851"/>
                </a:solidFill>
                <a:latin typeface="Open Sans"/>
                <a:ea typeface="Open Sans"/>
                <a:cs typeface="Open Sans"/>
                <a:sym typeface="Arial"/>
              </a:rPr>
              <a:t> </a:t>
            </a:r>
            <a:r>
              <a:rPr lang="en-GB" sz="1200" dirty="0" err="1">
                <a:solidFill>
                  <a:srgbClr val="012851"/>
                </a:solidFill>
                <a:latin typeface="Open Sans"/>
                <a:ea typeface="Open Sans"/>
                <a:cs typeface="Open Sans"/>
                <a:sym typeface="Arial"/>
              </a:rPr>
              <a:t>Lorand</a:t>
            </a:r>
            <a:r>
              <a:rPr lang="en-GB" sz="1200" dirty="0">
                <a:solidFill>
                  <a:srgbClr val="012851"/>
                </a:solidFill>
                <a:latin typeface="Open Sans"/>
                <a:ea typeface="Open Sans"/>
                <a:cs typeface="Open Sans"/>
                <a:sym typeface="Arial"/>
              </a:rPr>
              <a:t> University has 13 complexes to offer discounted and liveable housing to students</a:t>
            </a:r>
            <a:r>
              <a:rPr lang="hu-HU" sz="1200" dirty="0">
                <a:solidFill>
                  <a:srgbClr val="012851"/>
                </a:solidFill>
                <a:latin typeface="Open Sans"/>
                <a:ea typeface="Open Sans"/>
                <a:cs typeface="Open Sans"/>
                <a:sym typeface="Arial"/>
              </a:rPr>
              <a:t>.</a:t>
            </a:r>
            <a:endParaRPr lang="en-US" sz="1200" dirty="0">
              <a:solidFill>
                <a:srgbClr val="012851"/>
              </a:solidFill>
              <a:latin typeface="Open Sans"/>
              <a:ea typeface="Open Sans"/>
              <a:cs typeface="Open Sans"/>
              <a:sym typeface="Open Sans"/>
            </a:endParaRPr>
          </a:p>
        </p:txBody>
      </p:sp>
      <p:pic>
        <p:nvPicPr>
          <p:cNvPr id="16" name="Google Shape;92;p2">
            <a:extLst>
              <a:ext uri="{FF2B5EF4-FFF2-40B4-BE49-F238E27FC236}">
                <a16:creationId xmlns:a16="http://schemas.microsoft.com/office/drawing/2014/main" id="{7E36E835-1FC0-4C17-AE47-565EBB4B50BC}"/>
              </a:ext>
            </a:extLst>
          </p:cNvPr>
          <p:cNvPicPr preferRelativeResize="0"/>
          <p:nvPr/>
        </p:nvPicPr>
        <p:blipFill>
          <a:blip r:embed="rId3"/>
          <a:srcRect/>
          <a:stretch/>
        </p:blipFill>
        <p:spPr>
          <a:xfrm>
            <a:off x="4428" y="6012677"/>
            <a:ext cx="12183144" cy="851297"/>
          </a:xfrm>
          <a:prstGeom prst="rect">
            <a:avLst/>
          </a:prstGeom>
          <a:noFill/>
          <a:ln>
            <a:noFill/>
          </a:ln>
        </p:spPr>
      </p:pic>
      <p:pic>
        <p:nvPicPr>
          <p:cNvPr id="10" name="Picture 2" descr="Hous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387" y="1533043"/>
            <a:ext cx="5543759" cy="360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817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4" name="Google Shape;94;p2"/>
          <p:cNvSpPr txBox="1"/>
          <p:nvPr/>
        </p:nvSpPr>
        <p:spPr>
          <a:xfrm>
            <a:off x="838200" y="399495"/>
            <a:ext cx="10515600" cy="523180"/>
          </a:xfrm>
          <a:prstGeom prst="rect">
            <a:avLst/>
          </a:prstGeom>
          <a:noFill/>
          <a:ln>
            <a:noFill/>
          </a:ln>
        </p:spPr>
        <p:txBody>
          <a:bodyPr spcFirstLastPara="1" wrap="square" lIns="91425" tIns="45700" rIns="91425" bIns="45700" anchor="t" anchorCtr="0">
            <a:spAutoFit/>
          </a:bodyPr>
          <a:lstStyle/>
          <a:p>
            <a:pPr lvl="0">
              <a:buSzPts val="3600"/>
            </a:pPr>
            <a:r>
              <a:rPr lang="hu-HU" sz="2800" dirty="0">
                <a:solidFill>
                  <a:srgbClr val="012851"/>
                </a:solidFill>
                <a:latin typeface="Open Sans"/>
                <a:ea typeface="Open Sans"/>
                <a:cs typeface="Open Sans"/>
              </a:rPr>
              <a:t>EXTRA-CURRICULAR PROGRAMS</a:t>
            </a:r>
            <a:endParaRPr lang="en-US" sz="2800" dirty="0">
              <a:solidFill>
                <a:srgbClr val="012851"/>
              </a:solidFill>
              <a:latin typeface="Open Sans"/>
              <a:ea typeface="Open Sans"/>
              <a:cs typeface="Open Sans"/>
            </a:endParaRPr>
          </a:p>
        </p:txBody>
      </p:sp>
      <p:cxnSp>
        <p:nvCxnSpPr>
          <p:cNvPr id="95" name="Google Shape;95;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96" name="Google Shape;96;p2"/>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dirty="0">
                <a:solidFill>
                  <a:schemeClr val="lt1"/>
                </a:solidFill>
                <a:latin typeface="Calibri"/>
                <a:ea typeface="Calibri"/>
                <a:cs typeface="Calibri"/>
                <a:sym typeface="Calibri"/>
              </a:rPr>
              <a:t>RENDEZVÉNY, DÁTUM</a:t>
            </a:r>
            <a:endParaRPr sz="1100" b="0" i="0" u="none" strike="noStrike" cap="none" dirty="0">
              <a:solidFill>
                <a:srgbClr val="000000"/>
              </a:solidFill>
              <a:latin typeface="Arial"/>
              <a:ea typeface="Arial"/>
              <a:cs typeface="Arial"/>
              <a:sym typeface="Arial"/>
            </a:endParaRPr>
          </a:p>
        </p:txBody>
      </p:sp>
      <p:sp>
        <p:nvSpPr>
          <p:cNvPr id="9" name="Szöveg helye 8">
            <a:extLst>
              <a:ext uri="{FF2B5EF4-FFF2-40B4-BE49-F238E27FC236}">
                <a16:creationId xmlns:a16="http://schemas.microsoft.com/office/drawing/2014/main" id="{F048B856-602F-471E-98FB-D24FA707F2A4}"/>
              </a:ext>
            </a:extLst>
          </p:cNvPr>
          <p:cNvSpPr>
            <a:spLocks noGrp="1"/>
          </p:cNvSpPr>
          <p:nvPr>
            <p:ph type="body" idx="2"/>
          </p:nvPr>
        </p:nvSpPr>
        <p:spPr>
          <a:xfrm>
            <a:off x="6725934" y="1671959"/>
            <a:ext cx="4627866" cy="8242667"/>
          </a:xfrm>
        </p:spPr>
        <p:txBody>
          <a:bodyPr>
            <a:noAutofit/>
          </a:bodyPr>
          <a:lstStyle/>
          <a:p>
            <a:pPr marL="171450" indent="-171450" algn="just">
              <a:lnSpc>
                <a:spcPct val="114000"/>
              </a:lnSpc>
              <a:spcBef>
                <a:spcPts val="0"/>
              </a:spcBef>
              <a:buClr>
                <a:srgbClr val="000000"/>
              </a:buClr>
              <a:buSzPts val="2000"/>
            </a:pPr>
            <a:r>
              <a:rPr lang="hu-HU" sz="2000" dirty="0">
                <a:solidFill>
                  <a:srgbClr val="012851"/>
                </a:solidFill>
                <a:latin typeface="Open Sans"/>
                <a:ea typeface="Open Sans"/>
                <a:cs typeface="Open Sans"/>
                <a:sym typeface="Open Sans"/>
              </a:rPr>
              <a:t>10+ </a:t>
            </a:r>
            <a:r>
              <a:rPr lang="en-US" sz="2000" dirty="0">
                <a:solidFill>
                  <a:srgbClr val="012851"/>
                </a:solidFill>
                <a:latin typeface="Open Sans"/>
                <a:ea typeface="Open Sans"/>
                <a:cs typeface="Open Sans"/>
                <a:sym typeface="Open Sans"/>
              </a:rPr>
              <a:t>EN-language academic programs / week (e.g.: </a:t>
            </a:r>
            <a:r>
              <a:rPr lang="en-US" sz="2000" dirty="0" err="1">
                <a:solidFill>
                  <a:srgbClr val="012851"/>
                </a:solidFill>
                <a:latin typeface="Open Sans"/>
                <a:ea typeface="Open Sans"/>
                <a:cs typeface="Open Sans"/>
                <a:sym typeface="Open Sans"/>
              </a:rPr>
              <a:t>TEDxELTE</a:t>
            </a:r>
            <a:r>
              <a:rPr lang="en-US" sz="2000" dirty="0">
                <a:solidFill>
                  <a:srgbClr val="012851"/>
                </a:solidFill>
                <a:latin typeface="Open Sans"/>
                <a:ea typeface="Open Sans"/>
                <a:cs typeface="Open Sans"/>
                <a:sym typeface="Open Sans"/>
              </a:rPr>
              <a:t>, Start-up Safari, lectures, etc.)</a:t>
            </a:r>
          </a:p>
          <a:p>
            <a:pPr marL="171450" indent="-171450" algn="just">
              <a:lnSpc>
                <a:spcPct val="114000"/>
              </a:lnSpc>
              <a:spcBef>
                <a:spcPts val="0"/>
              </a:spcBef>
              <a:buClr>
                <a:srgbClr val="000000"/>
              </a:buClr>
              <a:buSzPts val="2000"/>
            </a:pPr>
            <a:r>
              <a:rPr lang="en-US" sz="2000" dirty="0">
                <a:solidFill>
                  <a:srgbClr val="012851"/>
                </a:solidFill>
                <a:latin typeface="Open Sans"/>
                <a:ea typeface="Open Sans"/>
                <a:cs typeface="Open Sans"/>
                <a:sym typeface="Open Sans"/>
              </a:rPr>
              <a:t>Offering language courses from more than 70 languages </a:t>
            </a:r>
          </a:p>
          <a:p>
            <a:pPr marL="171450" indent="-171450" algn="just">
              <a:lnSpc>
                <a:spcPct val="114000"/>
              </a:lnSpc>
              <a:spcBef>
                <a:spcPts val="0"/>
              </a:spcBef>
              <a:buClr>
                <a:srgbClr val="000000"/>
              </a:buClr>
              <a:buSzPts val="2000"/>
            </a:pPr>
            <a:r>
              <a:rPr lang="en-US" sz="2000" dirty="0">
                <a:solidFill>
                  <a:srgbClr val="012851"/>
                </a:solidFill>
                <a:latin typeface="Open Sans"/>
                <a:ea typeface="Open Sans"/>
                <a:cs typeface="Open Sans"/>
                <a:sym typeface="Open Sans"/>
              </a:rPr>
              <a:t>Student’s Union</a:t>
            </a:r>
          </a:p>
          <a:p>
            <a:pPr marL="171450" indent="-171450" algn="just">
              <a:lnSpc>
                <a:spcPct val="114000"/>
              </a:lnSpc>
              <a:spcBef>
                <a:spcPts val="0"/>
              </a:spcBef>
              <a:buClr>
                <a:srgbClr val="000000"/>
              </a:buClr>
              <a:buSzPts val="2000"/>
            </a:pPr>
            <a:r>
              <a:rPr lang="en-US" sz="2000" dirty="0">
                <a:solidFill>
                  <a:srgbClr val="012851"/>
                </a:solidFill>
                <a:latin typeface="Open Sans"/>
                <a:ea typeface="Open Sans"/>
                <a:cs typeface="Open Sans"/>
                <a:sym typeface="Open Sans"/>
              </a:rPr>
              <a:t>Quiz Shows, karaoke, parties, etc.</a:t>
            </a:r>
            <a:endParaRPr lang="hu-HU" sz="2000" dirty="0">
              <a:solidFill>
                <a:srgbClr val="012851"/>
              </a:solidFill>
              <a:latin typeface="Open Sans"/>
              <a:ea typeface="Open Sans"/>
              <a:cs typeface="Open Sans"/>
              <a:sym typeface="Open Sans"/>
            </a:endParaRPr>
          </a:p>
          <a:p>
            <a:pPr marL="171450" indent="-171450" algn="just">
              <a:lnSpc>
                <a:spcPct val="114000"/>
              </a:lnSpc>
              <a:spcBef>
                <a:spcPts val="0"/>
              </a:spcBef>
              <a:buClr>
                <a:srgbClr val="000000"/>
              </a:buClr>
              <a:buSzPts val="2000"/>
            </a:pPr>
            <a:r>
              <a:rPr lang="hu-HU" sz="2000" dirty="0" err="1">
                <a:solidFill>
                  <a:srgbClr val="012851"/>
                </a:solidFill>
                <a:latin typeface="Open Sans"/>
                <a:ea typeface="Open Sans"/>
                <a:cs typeface="Open Sans"/>
                <a:sym typeface="Open Sans"/>
              </a:rPr>
              <a:t>Organized</a:t>
            </a:r>
            <a:r>
              <a:rPr lang="hu-HU" sz="2000" dirty="0">
                <a:solidFill>
                  <a:srgbClr val="012851"/>
                </a:solidFill>
                <a:latin typeface="Open Sans"/>
                <a:ea typeface="Open Sans"/>
                <a:cs typeface="Open Sans"/>
                <a:sym typeface="Open Sans"/>
              </a:rPr>
              <a:t> </a:t>
            </a:r>
            <a:r>
              <a:rPr lang="hu-HU" sz="2000" dirty="0" err="1">
                <a:solidFill>
                  <a:srgbClr val="012851"/>
                </a:solidFill>
                <a:latin typeface="Open Sans"/>
                <a:ea typeface="Open Sans"/>
                <a:cs typeface="Open Sans"/>
                <a:sym typeface="Open Sans"/>
              </a:rPr>
              <a:t>hikes</a:t>
            </a:r>
            <a:r>
              <a:rPr lang="hu-HU" sz="2000" dirty="0">
                <a:solidFill>
                  <a:srgbClr val="012851"/>
                </a:solidFill>
                <a:latin typeface="Open Sans"/>
                <a:ea typeface="Open Sans"/>
                <a:cs typeface="Open Sans"/>
                <a:sym typeface="Open Sans"/>
              </a:rPr>
              <a:t> / </a:t>
            </a:r>
            <a:r>
              <a:rPr lang="hu-HU" sz="2000" dirty="0" err="1">
                <a:solidFill>
                  <a:srgbClr val="012851"/>
                </a:solidFill>
                <a:latin typeface="Open Sans"/>
                <a:ea typeface="Open Sans"/>
                <a:cs typeface="Open Sans"/>
                <a:sym typeface="Open Sans"/>
              </a:rPr>
              <a:t>weekend</a:t>
            </a:r>
            <a:r>
              <a:rPr lang="hu-HU" sz="2000" dirty="0">
                <a:solidFill>
                  <a:srgbClr val="012851"/>
                </a:solidFill>
                <a:latin typeface="Open Sans"/>
                <a:ea typeface="Open Sans"/>
                <a:cs typeface="Open Sans"/>
                <a:sym typeface="Open Sans"/>
              </a:rPr>
              <a:t> </a:t>
            </a:r>
            <a:r>
              <a:rPr lang="hu-HU" sz="2000" dirty="0" err="1">
                <a:solidFill>
                  <a:srgbClr val="012851"/>
                </a:solidFill>
                <a:latin typeface="Open Sans"/>
                <a:ea typeface="Open Sans"/>
                <a:cs typeface="Open Sans"/>
                <a:sym typeface="Open Sans"/>
              </a:rPr>
              <a:t>programs</a:t>
            </a:r>
            <a:endParaRPr lang="hu-HU" sz="2000" dirty="0">
              <a:solidFill>
                <a:srgbClr val="012851"/>
              </a:solidFill>
              <a:latin typeface="Open Sans"/>
              <a:ea typeface="Open Sans"/>
              <a:cs typeface="Open Sans"/>
              <a:sym typeface="Open Sans"/>
            </a:endParaRPr>
          </a:p>
          <a:p>
            <a:pPr marL="171450" indent="-171450" algn="just">
              <a:lnSpc>
                <a:spcPct val="114000"/>
              </a:lnSpc>
              <a:spcBef>
                <a:spcPts val="0"/>
              </a:spcBef>
              <a:buClr>
                <a:srgbClr val="000000"/>
              </a:buClr>
              <a:buSzPts val="2000"/>
            </a:pPr>
            <a:r>
              <a:rPr lang="hu-HU" sz="2000" dirty="0">
                <a:solidFill>
                  <a:srgbClr val="012851"/>
                </a:solidFill>
                <a:latin typeface="Open Sans"/>
                <a:ea typeface="Open Sans"/>
                <a:cs typeface="Open Sans"/>
                <a:sym typeface="Open Sans"/>
              </a:rPr>
              <a:t>IR Society</a:t>
            </a:r>
          </a:p>
          <a:p>
            <a:pPr marL="171450" indent="-171450" algn="just">
              <a:lnSpc>
                <a:spcPct val="114000"/>
              </a:lnSpc>
              <a:spcBef>
                <a:spcPts val="0"/>
              </a:spcBef>
              <a:buClr>
                <a:srgbClr val="000000"/>
              </a:buClr>
              <a:buSzPts val="2000"/>
            </a:pPr>
            <a:r>
              <a:rPr lang="hu-HU" sz="2000" dirty="0">
                <a:solidFill>
                  <a:srgbClr val="012851"/>
                </a:solidFill>
                <a:latin typeface="Open Sans"/>
                <a:ea typeface="Open Sans"/>
                <a:cs typeface="Open Sans"/>
                <a:sym typeface="Open Sans"/>
              </a:rPr>
              <a:t>The Culture Club</a:t>
            </a:r>
            <a:endParaRPr lang="en-US" sz="2000" dirty="0">
              <a:solidFill>
                <a:srgbClr val="012851"/>
              </a:solidFill>
              <a:latin typeface="Open Sans"/>
              <a:ea typeface="Open Sans"/>
              <a:cs typeface="Open Sans"/>
              <a:sym typeface="Open Sans"/>
            </a:endParaRPr>
          </a:p>
          <a:p>
            <a:pPr marL="0" lvl="0" indent="0" algn="just">
              <a:lnSpc>
                <a:spcPct val="114000"/>
              </a:lnSpc>
              <a:spcBef>
                <a:spcPts val="0"/>
              </a:spcBef>
              <a:buClr>
                <a:srgbClr val="000000"/>
              </a:buClr>
              <a:buSzPts val="2000"/>
              <a:buNone/>
            </a:pPr>
            <a:endParaRPr lang="en-US" sz="1200" dirty="0">
              <a:solidFill>
                <a:srgbClr val="012851"/>
              </a:solidFill>
              <a:latin typeface="Open Sans"/>
              <a:ea typeface="Open Sans"/>
              <a:cs typeface="Open Sans"/>
              <a:sym typeface="Open Sans"/>
            </a:endParaRPr>
          </a:p>
        </p:txBody>
      </p:sp>
      <p:pic>
        <p:nvPicPr>
          <p:cNvPr id="16" name="Google Shape;92;p2">
            <a:extLst>
              <a:ext uri="{FF2B5EF4-FFF2-40B4-BE49-F238E27FC236}">
                <a16:creationId xmlns:a16="http://schemas.microsoft.com/office/drawing/2014/main" id="{7E36E835-1FC0-4C17-AE47-565EBB4B50BC}"/>
              </a:ext>
            </a:extLst>
          </p:cNvPr>
          <p:cNvPicPr preferRelativeResize="0"/>
          <p:nvPr/>
        </p:nvPicPr>
        <p:blipFill>
          <a:blip r:embed="rId3"/>
          <a:srcRect/>
          <a:stretch/>
        </p:blipFill>
        <p:spPr>
          <a:xfrm>
            <a:off x="4428" y="6012677"/>
            <a:ext cx="12183144" cy="851297"/>
          </a:xfrm>
          <a:prstGeom prst="rect">
            <a:avLst/>
          </a:prstGeom>
          <a:noFill/>
          <a:ln>
            <a:noFill/>
          </a:ln>
        </p:spPr>
      </p:pic>
      <p:pic>
        <p:nvPicPr>
          <p:cNvPr id="8" name="Picture 2" descr="KÃ©ptalÃ¡lat a kÃ¶vetkezÅre: âelte buliâ"/>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8747" y="1671959"/>
            <a:ext cx="5167387" cy="342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90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4" name="Kép 3" descr="A képen szöveg látható&#10;&#10;Automatikusan generált leírás">
            <a:extLst>
              <a:ext uri="{FF2B5EF4-FFF2-40B4-BE49-F238E27FC236}">
                <a16:creationId xmlns:a16="http://schemas.microsoft.com/office/drawing/2014/main" id="{B2EB2CB9-922F-49E3-AEE4-5E20BFB27294}"/>
              </a:ext>
            </a:extLst>
          </p:cNvPr>
          <p:cNvPicPr>
            <a:picLocks noChangeAspect="1"/>
          </p:cNvPicPr>
          <p:nvPr/>
        </p:nvPicPr>
        <p:blipFill>
          <a:blip r:embed="rId3"/>
          <a:stretch>
            <a:fillRect/>
          </a:stretch>
        </p:blipFill>
        <p:spPr>
          <a:xfrm>
            <a:off x="592" y="0"/>
            <a:ext cx="12190815" cy="6858000"/>
          </a:xfrm>
          <a:prstGeom prst="rect">
            <a:avLst/>
          </a:prstGeom>
        </p:spPr>
      </p:pic>
      <p:sp>
        <p:nvSpPr>
          <p:cNvPr id="101" name="Google Shape;101;p3"/>
          <p:cNvSpPr txBox="1"/>
          <p:nvPr/>
        </p:nvSpPr>
        <p:spPr>
          <a:xfrm>
            <a:off x="838199" y="2921189"/>
            <a:ext cx="105156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hu-HU" sz="3600" b="0" i="0" u="none" strike="noStrike" cap="none"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rPr>
              <a:t>ABOUT OUR </a:t>
            </a:r>
            <a:r>
              <a:rPr lang="hu-HU" sz="3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rPr>
              <a:t>FACULTY</a:t>
            </a:r>
            <a:endParaRPr b="0" i="0" u="none" strike="noStrike" cap="none"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spTree>
    <p:extLst>
      <p:ext uri="{BB962C8B-B14F-4D97-AF65-F5344CB8AC3E}">
        <p14:creationId xmlns:p14="http://schemas.microsoft.com/office/powerpoint/2010/main" val="3985938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4" name="Google Shape;94;p2"/>
          <p:cNvSpPr txBox="1"/>
          <p:nvPr/>
        </p:nvSpPr>
        <p:spPr>
          <a:xfrm>
            <a:off x="838200" y="399495"/>
            <a:ext cx="10515600" cy="523180"/>
          </a:xfrm>
          <a:prstGeom prst="rect">
            <a:avLst/>
          </a:prstGeom>
          <a:noFill/>
          <a:ln>
            <a:noFill/>
          </a:ln>
        </p:spPr>
        <p:txBody>
          <a:bodyPr spcFirstLastPara="1" wrap="square" lIns="91425" tIns="45700" rIns="91425" bIns="45700" anchor="t" anchorCtr="0">
            <a:spAutoFit/>
          </a:bodyPr>
          <a:lstStyle/>
          <a:p>
            <a:pPr lvl="0">
              <a:buSzPts val="3600"/>
            </a:pPr>
            <a:r>
              <a:rPr lang="hu-HU" sz="2800" dirty="0">
                <a:solidFill>
                  <a:srgbClr val="012851"/>
                </a:solidFill>
                <a:latin typeface="Open Sans"/>
                <a:ea typeface="Open Sans"/>
                <a:cs typeface="Open Sans"/>
              </a:rPr>
              <a:t>SPORTS</a:t>
            </a:r>
            <a:endParaRPr lang="en-US" sz="2800" dirty="0">
              <a:solidFill>
                <a:srgbClr val="012851"/>
              </a:solidFill>
              <a:latin typeface="Open Sans"/>
              <a:ea typeface="Open Sans"/>
              <a:cs typeface="Open Sans"/>
            </a:endParaRPr>
          </a:p>
        </p:txBody>
      </p:sp>
      <p:cxnSp>
        <p:nvCxnSpPr>
          <p:cNvPr id="95" name="Google Shape;95;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96" name="Google Shape;96;p2"/>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dirty="0">
                <a:solidFill>
                  <a:schemeClr val="lt1"/>
                </a:solidFill>
                <a:latin typeface="Calibri"/>
                <a:ea typeface="Calibri"/>
                <a:cs typeface="Calibri"/>
                <a:sym typeface="Calibri"/>
              </a:rPr>
              <a:t>RENDEZVÉNY, DÁTUM</a:t>
            </a:r>
            <a:endParaRPr sz="1100" b="0" i="0" u="none" strike="noStrike" cap="none" dirty="0">
              <a:solidFill>
                <a:srgbClr val="000000"/>
              </a:solidFill>
              <a:latin typeface="Arial"/>
              <a:ea typeface="Arial"/>
              <a:cs typeface="Arial"/>
              <a:sym typeface="Arial"/>
            </a:endParaRPr>
          </a:p>
        </p:txBody>
      </p:sp>
      <p:sp>
        <p:nvSpPr>
          <p:cNvPr id="9" name="Szöveg helye 8">
            <a:extLst>
              <a:ext uri="{FF2B5EF4-FFF2-40B4-BE49-F238E27FC236}">
                <a16:creationId xmlns:a16="http://schemas.microsoft.com/office/drawing/2014/main" id="{F048B856-602F-471E-98FB-D24FA707F2A4}"/>
              </a:ext>
            </a:extLst>
          </p:cNvPr>
          <p:cNvSpPr>
            <a:spLocks noGrp="1"/>
          </p:cNvSpPr>
          <p:nvPr>
            <p:ph type="body" idx="2"/>
          </p:nvPr>
        </p:nvSpPr>
        <p:spPr>
          <a:xfrm>
            <a:off x="6725934" y="1671959"/>
            <a:ext cx="4627866" cy="8242667"/>
          </a:xfrm>
        </p:spPr>
        <p:txBody>
          <a:bodyPr>
            <a:noAutofit/>
          </a:bodyPr>
          <a:lstStyle/>
          <a:p>
            <a:pPr marL="0" indent="0" algn="just">
              <a:lnSpc>
                <a:spcPct val="114000"/>
              </a:lnSpc>
              <a:spcBef>
                <a:spcPts val="0"/>
              </a:spcBef>
              <a:buClr>
                <a:srgbClr val="000000"/>
              </a:buClr>
              <a:buSzPts val="2000"/>
              <a:buNone/>
            </a:pPr>
            <a:r>
              <a:rPr lang="hu-HU" sz="2000" dirty="0">
                <a:solidFill>
                  <a:srgbClr val="012851"/>
                </a:solidFill>
                <a:latin typeface="Open Sans"/>
                <a:ea typeface="Open Sans"/>
                <a:cs typeface="Open Sans"/>
                <a:sym typeface="Open Sans"/>
              </a:rPr>
              <a:t>The </a:t>
            </a:r>
            <a:r>
              <a:rPr lang="en-US" sz="2000" dirty="0">
                <a:solidFill>
                  <a:srgbClr val="012851"/>
                </a:solidFill>
                <a:latin typeface="Open Sans"/>
                <a:ea typeface="Open Sans"/>
                <a:cs typeface="Open Sans"/>
                <a:sym typeface="Open Sans"/>
              </a:rPr>
              <a:t>Budapest University Sport Center offers ample sport services to able-bodied students and students living with disabilities.</a:t>
            </a:r>
          </a:p>
          <a:p>
            <a:pPr marL="0" lvl="0" indent="0" algn="just">
              <a:lnSpc>
                <a:spcPct val="114000"/>
              </a:lnSpc>
              <a:spcBef>
                <a:spcPts val="0"/>
              </a:spcBef>
              <a:buClr>
                <a:srgbClr val="000000"/>
              </a:buClr>
              <a:buSzPts val="2000"/>
              <a:buNone/>
            </a:pPr>
            <a:endParaRPr lang="en-US" sz="1200" dirty="0">
              <a:solidFill>
                <a:srgbClr val="012851"/>
              </a:solidFill>
              <a:latin typeface="Open Sans"/>
              <a:ea typeface="Open Sans"/>
              <a:cs typeface="Open Sans"/>
              <a:sym typeface="Open Sans"/>
            </a:endParaRPr>
          </a:p>
        </p:txBody>
      </p:sp>
      <p:pic>
        <p:nvPicPr>
          <p:cNvPr id="16" name="Google Shape;92;p2">
            <a:extLst>
              <a:ext uri="{FF2B5EF4-FFF2-40B4-BE49-F238E27FC236}">
                <a16:creationId xmlns:a16="http://schemas.microsoft.com/office/drawing/2014/main" id="{7E36E835-1FC0-4C17-AE47-565EBB4B50BC}"/>
              </a:ext>
            </a:extLst>
          </p:cNvPr>
          <p:cNvPicPr preferRelativeResize="0"/>
          <p:nvPr/>
        </p:nvPicPr>
        <p:blipFill>
          <a:blip r:embed="rId3"/>
          <a:srcRect/>
          <a:stretch/>
        </p:blipFill>
        <p:spPr>
          <a:xfrm>
            <a:off x="4428" y="6012677"/>
            <a:ext cx="12183144" cy="851297"/>
          </a:xfrm>
          <a:prstGeom prst="rect">
            <a:avLst/>
          </a:prstGeom>
          <a:noFill/>
          <a:ln>
            <a:noFill/>
          </a:ln>
        </p:spPr>
      </p:pic>
      <p:pic>
        <p:nvPicPr>
          <p:cNvPr id="10" name="Kép 9"/>
          <p:cNvPicPr>
            <a:picLocks noChangeAspect="1"/>
          </p:cNvPicPr>
          <p:nvPr/>
        </p:nvPicPr>
        <p:blipFill>
          <a:blip r:embed="rId4"/>
          <a:stretch>
            <a:fillRect/>
          </a:stretch>
        </p:blipFill>
        <p:spPr>
          <a:xfrm>
            <a:off x="838200" y="1670139"/>
            <a:ext cx="5715000" cy="3817620"/>
          </a:xfrm>
          <a:prstGeom prst="rect">
            <a:avLst/>
          </a:prstGeom>
        </p:spPr>
      </p:pic>
    </p:spTree>
    <p:extLst>
      <p:ext uri="{BB962C8B-B14F-4D97-AF65-F5344CB8AC3E}">
        <p14:creationId xmlns:p14="http://schemas.microsoft.com/office/powerpoint/2010/main" val="880676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4" name="Kép 3" descr="A képen szöveg látható&#10;&#10;Automatikusan generált leírás">
            <a:extLst>
              <a:ext uri="{FF2B5EF4-FFF2-40B4-BE49-F238E27FC236}">
                <a16:creationId xmlns:a16="http://schemas.microsoft.com/office/drawing/2014/main" id="{B2EB2CB9-922F-49E3-AEE4-5E20BFB27294}"/>
              </a:ext>
            </a:extLst>
          </p:cNvPr>
          <p:cNvPicPr>
            <a:picLocks noChangeAspect="1"/>
          </p:cNvPicPr>
          <p:nvPr/>
        </p:nvPicPr>
        <p:blipFill>
          <a:blip r:embed="rId3"/>
          <a:stretch>
            <a:fillRect/>
          </a:stretch>
        </p:blipFill>
        <p:spPr>
          <a:xfrm>
            <a:off x="592" y="0"/>
            <a:ext cx="12190815" cy="6858000"/>
          </a:xfrm>
          <a:prstGeom prst="rect">
            <a:avLst/>
          </a:prstGeom>
        </p:spPr>
      </p:pic>
      <p:sp>
        <p:nvSpPr>
          <p:cNvPr id="101" name="Google Shape;101;p3"/>
          <p:cNvSpPr txBox="1"/>
          <p:nvPr/>
        </p:nvSpPr>
        <p:spPr>
          <a:xfrm>
            <a:off x="838199" y="2921189"/>
            <a:ext cx="10515600" cy="1015622"/>
          </a:xfrm>
          <a:prstGeom prst="rect">
            <a:avLst/>
          </a:prstGeom>
          <a:noFill/>
          <a:ln>
            <a:noFill/>
          </a:ln>
        </p:spPr>
        <p:txBody>
          <a:bodyPr spcFirstLastPara="1" wrap="square" lIns="91425" tIns="45700" rIns="91425" bIns="45700" anchor="t" anchorCtr="0">
            <a:spAutoFit/>
          </a:bodyPr>
          <a:lstStyle/>
          <a:p>
            <a:pPr lvl="0">
              <a:buSzPts val="3600"/>
            </a:pPr>
            <a:r>
              <a:rPr lang="en-US" sz="3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rPr>
              <a:t>FALL IN ♡ WITH BUDAPEST, </a:t>
            </a:r>
            <a:endParaRPr lang="hu-HU" sz="3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endParaRPr>
          </a:p>
          <a:p>
            <a:pPr lvl="0">
              <a:buSzPts val="3600"/>
            </a:pPr>
            <a:r>
              <a:rPr lang="en-US" sz="3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rPr>
              <a:t>HUNGARY &amp; EUROPE!</a:t>
            </a:r>
          </a:p>
        </p:txBody>
      </p:sp>
    </p:spTree>
    <p:extLst>
      <p:ext uri="{BB962C8B-B14F-4D97-AF65-F5344CB8AC3E}">
        <p14:creationId xmlns:p14="http://schemas.microsoft.com/office/powerpoint/2010/main" val="2979096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p:nvPr/>
        </p:nvSpPr>
        <p:spPr>
          <a:xfrm>
            <a:off x="838200" y="399495"/>
            <a:ext cx="10515600" cy="584735"/>
          </a:xfrm>
          <a:prstGeom prst="rect">
            <a:avLst/>
          </a:prstGeom>
          <a:noFill/>
          <a:ln>
            <a:noFill/>
          </a:ln>
        </p:spPr>
        <p:txBody>
          <a:bodyPr spcFirstLastPara="1" wrap="square" lIns="91425" tIns="45700" rIns="91425" bIns="45700" anchor="t" anchorCtr="0">
            <a:spAutoFit/>
          </a:bodyPr>
          <a:lstStyle/>
          <a:p>
            <a:pPr lvl="0">
              <a:buSzPts val="3600"/>
            </a:pPr>
            <a:r>
              <a:rPr lang="en-US" sz="3200" dirty="0">
                <a:solidFill>
                  <a:srgbClr val="012851"/>
                </a:solidFill>
                <a:latin typeface="Open Sans"/>
                <a:ea typeface="Open Sans"/>
                <a:cs typeface="Open Sans"/>
                <a:sym typeface="Open Sans"/>
              </a:rPr>
              <a:t>AMPLE OPPORTUNITIES TO KICK-START YOUR CAREER</a:t>
            </a:r>
            <a:endParaRPr lang="en-US" sz="1200" b="0" i="0" u="none" strike="noStrike" cap="none" dirty="0">
              <a:solidFill>
                <a:srgbClr val="000000"/>
              </a:solidFill>
              <a:latin typeface="Arial"/>
              <a:ea typeface="Arial"/>
              <a:cs typeface="Arial"/>
              <a:sym typeface="Arial"/>
            </a:endParaRPr>
          </a:p>
        </p:txBody>
      </p:sp>
      <p:cxnSp>
        <p:nvCxnSpPr>
          <p:cNvPr id="102" name="Google Shape;102;p3"/>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103" name="Google Shape;103;p3"/>
          <p:cNvSpPr txBox="1"/>
          <p:nvPr/>
        </p:nvSpPr>
        <p:spPr>
          <a:xfrm>
            <a:off x="6449492" y="2129341"/>
            <a:ext cx="5064846" cy="3250080"/>
          </a:xfrm>
          <a:prstGeom prst="rect">
            <a:avLst/>
          </a:prstGeom>
          <a:noFill/>
          <a:ln>
            <a:noFill/>
          </a:ln>
        </p:spPr>
        <p:txBody>
          <a:bodyPr spcFirstLastPara="1" wrap="square" lIns="91425" tIns="45700" rIns="91425" bIns="45700" anchor="t" anchorCtr="0">
            <a:spAutoFit/>
          </a:bodyPr>
          <a:lstStyle/>
          <a:p>
            <a:pPr marL="342900" lvl="0" indent="-342900">
              <a:lnSpc>
                <a:spcPct val="114000"/>
              </a:lnSpc>
              <a:buSzPts val="2000"/>
              <a:buFont typeface="Arial" panose="020B0604020202020204" pitchFamily="34" charset="0"/>
              <a:buChar char="•"/>
            </a:pPr>
            <a:r>
              <a:rPr lang="en-US" sz="2000" dirty="0">
                <a:solidFill>
                  <a:srgbClr val="012851"/>
                </a:solidFill>
                <a:latin typeface="Open Sans"/>
                <a:ea typeface="Open Sans"/>
                <a:cs typeface="Open Sans"/>
                <a:sym typeface="Open Sans"/>
              </a:rPr>
              <a:t>Budapest is the ex-pat capital of the CEE region.</a:t>
            </a:r>
          </a:p>
          <a:p>
            <a:pPr marL="342900" lvl="0" indent="-342900">
              <a:lnSpc>
                <a:spcPct val="114000"/>
              </a:lnSpc>
              <a:buSzPts val="2000"/>
              <a:buFont typeface="Arial" panose="020B0604020202020204" pitchFamily="34" charset="0"/>
              <a:buChar char="•"/>
            </a:pPr>
            <a:r>
              <a:rPr lang="en-US" sz="2000" dirty="0">
                <a:solidFill>
                  <a:srgbClr val="012851"/>
                </a:solidFill>
                <a:latin typeface="Open Sans"/>
                <a:ea typeface="Open Sans"/>
                <a:cs typeface="Open Sans"/>
                <a:sym typeface="Open Sans"/>
              </a:rPr>
              <a:t>Multinational companies provide a wide range of internship and work opportunities for junior and senior level positions—social science analysts are in high and constant demand. </a:t>
            </a:r>
          </a:p>
          <a:p>
            <a:pPr lvl="0">
              <a:lnSpc>
                <a:spcPct val="114000"/>
              </a:lnSpc>
              <a:buSzPts val="2000"/>
            </a:pPr>
            <a:endParaRPr lang="en-US" sz="2000" dirty="0">
              <a:solidFill>
                <a:srgbClr val="012851"/>
              </a:solidFill>
              <a:latin typeface="Open Sans"/>
              <a:ea typeface="Open Sans"/>
              <a:cs typeface="Open Sans"/>
              <a:sym typeface="Open Sans"/>
            </a:endParaRPr>
          </a:p>
        </p:txBody>
      </p:sp>
      <p:sp>
        <p:nvSpPr>
          <p:cNvPr id="106" name="Google Shape;106;p3"/>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a:solidFill>
                  <a:schemeClr val="lt1"/>
                </a:solidFill>
                <a:latin typeface="Calibri"/>
                <a:ea typeface="Calibri"/>
                <a:cs typeface="Calibri"/>
                <a:sym typeface="Calibri"/>
              </a:rPr>
              <a:t>RENDEZVÉNY, DÁTUM</a:t>
            </a:r>
            <a:endParaRPr sz="1100" b="0" i="0" u="none" strike="noStrike" cap="none">
              <a:solidFill>
                <a:srgbClr val="000000"/>
              </a:solidFill>
              <a:latin typeface="Arial"/>
              <a:ea typeface="Arial"/>
              <a:cs typeface="Arial"/>
              <a:sym typeface="Arial"/>
            </a:endParaRPr>
          </a:p>
        </p:txBody>
      </p:sp>
      <p:pic>
        <p:nvPicPr>
          <p:cNvPr id="9" name="Google Shape;92;p2">
            <a:extLst>
              <a:ext uri="{FF2B5EF4-FFF2-40B4-BE49-F238E27FC236}">
                <a16:creationId xmlns:a16="http://schemas.microsoft.com/office/drawing/2014/main" id="{8517240B-607D-4431-ABDB-3C486356CFE3}"/>
              </a:ext>
            </a:extLst>
          </p:cNvPr>
          <p:cNvPicPr preferRelativeResize="0"/>
          <p:nvPr/>
        </p:nvPicPr>
        <p:blipFill>
          <a:blip r:embed="rId3"/>
          <a:srcRect/>
          <a:stretch/>
        </p:blipFill>
        <p:spPr>
          <a:xfrm>
            <a:off x="4428" y="6012677"/>
            <a:ext cx="12183144" cy="851297"/>
          </a:xfrm>
          <a:prstGeom prst="rect">
            <a:avLst/>
          </a:prstGeom>
          <a:noFill/>
          <a:ln>
            <a:noFill/>
          </a:ln>
        </p:spPr>
      </p:pic>
      <p:pic>
        <p:nvPicPr>
          <p:cNvPr id="11" name="Picture 2" descr="KapcsolÃ³dÃ³ kÃ©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858" y="2046127"/>
            <a:ext cx="4884142" cy="306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311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p:nvPr/>
        </p:nvSpPr>
        <p:spPr>
          <a:xfrm>
            <a:off x="838200" y="399495"/>
            <a:ext cx="10515600" cy="584735"/>
          </a:xfrm>
          <a:prstGeom prst="rect">
            <a:avLst/>
          </a:prstGeom>
          <a:noFill/>
          <a:ln>
            <a:noFill/>
          </a:ln>
        </p:spPr>
        <p:txBody>
          <a:bodyPr spcFirstLastPara="1" wrap="square" lIns="91425" tIns="45700" rIns="91425" bIns="45700" anchor="t" anchorCtr="0">
            <a:spAutoFit/>
          </a:bodyPr>
          <a:lstStyle/>
          <a:p>
            <a:pPr lvl="0">
              <a:buSzPts val="3600"/>
            </a:pPr>
            <a:r>
              <a:rPr lang="hu-HU" sz="3200" dirty="0">
                <a:solidFill>
                  <a:srgbClr val="012851"/>
                </a:solidFill>
                <a:latin typeface="Open Sans"/>
                <a:ea typeface="Open Sans"/>
                <a:cs typeface="Open Sans"/>
                <a:sym typeface="Open Sans"/>
              </a:rPr>
              <a:t>DISCOVER HUNGARY!</a:t>
            </a:r>
            <a:endParaRPr lang="en-US" sz="1200" b="0" i="0" u="none" strike="noStrike" cap="none" dirty="0">
              <a:solidFill>
                <a:srgbClr val="000000"/>
              </a:solidFill>
              <a:latin typeface="Arial"/>
              <a:ea typeface="Arial"/>
              <a:cs typeface="Arial"/>
              <a:sym typeface="Arial"/>
            </a:endParaRPr>
          </a:p>
        </p:txBody>
      </p:sp>
      <p:cxnSp>
        <p:nvCxnSpPr>
          <p:cNvPr id="102" name="Google Shape;102;p3"/>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103" name="Google Shape;103;p3"/>
          <p:cNvSpPr txBox="1"/>
          <p:nvPr/>
        </p:nvSpPr>
        <p:spPr>
          <a:xfrm>
            <a:off x="6449492" y="3057455"/>
            <a:ext cx="5064846" cy="1495754"/>
          </a:xfrm>
          <a:prstGeom prst="rect">
            <a:avLst/>
          </a:prstGeom>
          <a:noFill/>
          <a:ln>
            <a:noFill/>
          </a:ln>
        </p:spPr>
        <p:txBody>
          <a:bodyPr spcFirstLastPara="1" wrap="square" lIns="91425" tIns="45700" rIns="91425" bIns="45700" anchor="t" anchorCtr="0">
            <a:spAutoFit/>
          </a:bodyPr>
          <a:lstStyle/>
          <a:p>
            <a:pPr lvl="0">
              <a:lnSpc>
                <a:spcPct val="114000"/>
              </a:lnSpc>
              <a:buSzPts val="2000"/>
            </a:pPr>
            <a:r>
              <a:rPr lang="en-US" sz="2000" dirty="0">
                <a:solidFill>
                  <a:srgbClr val="012851"/>
                </a:solidFill>
                <a:latin typeface="Open Sans"/>
                <a:ea typeface="Open Sans"/>
                <a:cs typeface="Open Sans"/>
                <a:sym typeface="Open Sans"/>
              </a:rPr>
              <a:t>Students w/ HU student ID use public transport with great discount</a:t>
            </a:r>
            <a:r>
              <a:rPr lang="hu-HU" sz="2000" dirty="0">
                <a:solidFill>
                  <a:srgbClr val="012851"/>
                </a:solidFill>
                <a:latin typeface="Open Sans"/>
                <a:ea typeface="Open Sans"/>
                <a:cs typeface="Open Sans"/>
                <a:sym typeface="Open Sans"/>
              </a:rPr>
              <a:t>s</a:t>
            </a:r>
            <a:r>
              <a:rPr lang="en-US" sz="2000" dirty="0">
                <a:solidFill>
                  <a:srgbClr val="012851"/>
                </a:solidFill>
                <a:latin typeface="Open Sans"/>
                <a:ea typeface="Open Sans"/>
                <a:cs typeface="Open Sans"/>
                <a:sym typeface="Open Sans"/>
              </a:rPr>
              <a:t>.</a:t>
            </a:r>
          </a:p>
          <a:p>
            <a:pPr lvl="0">
              <a:lnSpc>
                <a:spcPct val="114000"/>
              </a:lnSpc>
              <a:buSzPts val="2000"/>
            </a:pPr>
            <a:r>
              <a:rPr lang="en-US" sz="2000" dirty="0">
                <a:solidFill>
                  <a:srgbClr val="012851"/>
                </a:solidFill>
                <a:latin typeface="Open Sans"/>
                <a:ea typeface="Open Sans"/>
                <a:cs typeface="Open Sans"/>
                <a:sym typeface="Open Sans"/>
              </a:rPr>
              <a:t> </a:t>
            </a:r>
          </a:p>
          <a:p>
            <a:pPr lvl="0">
              <a:lnSpc>
                <a:spcPct val="114000"/>
              </a:lnSpc>
              <a:buSzPts val="2000"/>
            </a:pPr>
            <a:endParaRPr lang="en-US" sz="2000" dirty="0">
              <a:solidFill>
                <a:srgbClr val="012851"/>
              </a:solidFill>
              <a:latin typeface="Open Sans"/>
              <a:ea typeface="Open Sans"/>
              <a:cs typeface="Open Sans"/>
              <a:sym typeface="Open Sans"/>
            </a:endParaRPr>
          </a:p>
        </p:txBody>
      </p:sp>
      <p:sp>
        <p:nvSpPr>
          <p:cNvPr id="106" name="Google Shape;106;p3"/>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a:solidFill>
                  <a:schemeClr val="lt1"/>
                </a:solidFill>
                <a:latin typeface="Calibri"/>
                <a:ea typeface="Calibri"/>
                <a:cs typeface="Calibri"/>
                <a:sym typeface="Calibri"/>
              </a:rPr>
              <a:t>RENDEZVÉNY, DÁTUM</a:t>
            </a:r>
            <a:endParaRPr sz="1100" b="0" i="0" u="none" strike="noStrike" cap="none">
              <a:solidFill>
                <a:srgbClr val="000000"/>
              </a:solidFill>
              <a:latin typeface="Arial"/>
              <a:ea typeface="Arial"/>
              <a:cs typeface="Arial"/>
              <a:sym typeface="Arial"/>
            </a:endParaRPr>
          </a:p>
        </p:txBody>
      </p:sp>
      <p:pic>
        <p:nvPicPr>
          <p:cNvPr id="9" name="Google Shape;92;p2">
            <a:extLst>
              <a:ext uri="{FF2B5EF4-FFF2-40B4-BE49-F238E27FC236}">
                <a16:creationId xmlns:a16="http://schemas.microsoft.com/office/drawing/2014/main" id="{8517240B-607D-4431-ABDB-3C486356CFE3}"/>
              </a:ext>
            </a:extLst>
          </p:cNvPr>
          <p:cNvPicPr preferRelativeResize="0"/>
          <p:nvPr/>
        </p:nvPicPr>
        <p:blipFill>
          <a:blip r:embed="rId3"/>
          <a:srcRect/>
          <a:stretch/>
        </p:blipFill>
        <p:spPr>
          <a:xfrm>
            <a:off x="4428" y="6012677"/>
            <a:ext cx="12183144" cy="851297"/>
          </a:xfrm>
          <a:prstGeom prst="rect">
            <a:avLst/>
          </a:prstGeom>
          <a:noFill/>
          <a:ln>
            <a:noFill/>
          </a:ln>
        </p:spPr>
      </p:pic>
      <p:pic>
        <p:nvPicPr>
          <p:cNvPr id="10" name="Picture 8" descr="KapcsolÃ³dÃ³ kÃ©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9813" r="24728" b="1"/>
          <a:stretch/>
        </p:blipFill>
        <p:spPr bwMode="auto">
          <a:xfrm>
            <a:off x="966365" y="3265713"/>
            <a:ext cx="4393759" cy="27326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KÃ©ptalÃ¡lat a kÃ¶vetkezÅre: âtihanyâ"/>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3134"/>
          <a:stretch/>
        </p:blipFill>
        <p:spPr bwMode="auto">
          <a:xfrm>
            <a:off x="991200" y="1301952"/>
            <a:ext cx="4368924" cy="1889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133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p:nvPr/>
        </p:nvSpPr>
        <p:spPr>
          <a:xfrm>
            <a:off x="838200" y="399495"/>
            <a:ext cx="10515600" cy="584735"/>
          </a:xfrm>
          <a:prstGeom prst="rect">
            <a:avLst/>
          </a:prstGeom>
          <a:noFill/>
          <a:ln>
            <a:noFill/>
          </a:ln>
        </p:spPr>
        <p:txBody>
          <a:bodyPr spcFirstLastPara="1" wrap="square" lIns="91425" tIns="45700" rIns="91425" bIns="45700" anchor="t" anchorCtr="0">
            <a:spAutoFit/>
          </a:bodyPr>
          <a:lstStyle/>
          <a:p>
            <a:pPr lvl="0">
              <a:buSzPts val="3600"/>
            </a:pPr>
            <a:r>
              <a:rPr lang="hu-HU" sz="3200" dirty="0">
                <a:solidFill>
                  <a:srgbClr val="012851"/>
                </a:solidFill>
                <a:latin typeface="Open Sans"/>
                <a:ea typeface="Open Sans"/>
                <a:cs typeface="Open Sans"/>
                <a:sym typeface="Open Sans"/>
              </a:rPr>
              <a:t>DISCOVER EUROPE!</a:t>
            </a:r>
            <a:endParaRPr lang="en-US" sz="1200" b="0" i="0" u="none" strike="noStrike" cap="none" dirty="0">
              <a:solidFill>
                <a:srgbClr val="000000"/>
              </a:solidFill>
              <a:latin typeface="Arial"/>
              <a:ea typeface="Arial"/>
              <a:cs typeface="Arial"/>
              <a:sym typeface="Arial"/>
            </a:endParaRPr>
          </a:p>
        </p:txBody>
      </p:sp>
      <p:cxnSp>
        <p:nvCxnSpPr>
          <p:cNvPr id="102" name="Google Shape;102;p3"/>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106" name="Google Shape;106;p3"/>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a:solidFill>
                  <a:schemeClr val="lt1"/>
                </a:solidFill>
                <a:latin typeface="Calibri"/>
                <a:ea typeface="Calibri"/>
                <a:cs typeface="Calibri"/>
                <a:sym typeface="Calibri"/>
              </a:rPr>
              <a:t>RENDEZVÉNY, DÁTUM</a:t>
            </a:r>
            <a:endParaRPr sz="1100" b="0" i="0" u="none" strike="noStrike" cap="none">
              <a:solidFill>
                <a:srgbClr val="000000"/>
              </a:solidFill>
              <a:latin typeface="Arial"/>
              <a:ea typeface="Arial"/>
              <a:cs typeface="Arial"/>
              <a:sym typeface="Arial"/>
            </a:endParaRPr>
          </a:p>
        </p:txBody>
      </p:sp>
      <p:pic>
        <p:nvPicPr>
          <p:cNvPr id="9" name="Google Shape;92;p2">
            <a:extLst>
              <a:ext uri="{FF2B5EF4-FFF2-40B4-BE49-F238E27FC236}">
                <a16:creationId xmlns:a16="http://schemas.microsoft.com/office/drawing/2014/main" id="{8517240B-607D-4431-ABDB-3C486356CFE3}"/>
              </a:ext>
            </a:extLst>
          </p:cNvPr>
          <p:cNvPicPr preferRelativeResize="0"/>
          <p:nvPr/>
        </p:nvPicPr>
        <p:blipFill>
          <a:blip r:embed="rId3"/>
          <a:srcRect/>
          <a:stretch/>
        </p:blipFill>
        <p:spPr>
          <a:xfrm>
            <a:off x="4428" y="6012677"/>
            <a:ext cx="12183144" cy="851297"/>
          </a:xfrm>
          <a:prstGeom prst="rect">
            <a:avLst/>
          </a:prstGeom>
          <a:noFill/>
          <a:ln>
            <a:noFill/>
          </a:ln>
        </p:spPr>
      </p:pic>
      <p:pic>
        <p:nvPicPr>
          <p:cNvPr id="13" name="Picture 2" descr="KapcsolÃ³dÃ³ kÃ©p"/>
          <p:cNvPicPr>
            <a:picLocks noChangeAspect="1" noChangeArrowheads="1"/>
          </p:cNvPicPr>
          <p:nvPr/>
        </p:nvPicPr>
        <p:blipFill rotWithShape="1">
          <a:blip r:embed="rId4">
            <a:extLst>
              <a:ext uri="{28A0092B-C50C-407E-A947-70E740481C1C}">
                <a14:useLocalDpi xmlns:a14="http://schemas.microsoft.com/office/drawing/2010/main" val="0"/>
              </a:ext>
            </a:extLst>
          </a:blip>
          <a:srcRect b="20440"/>
          <a:stretch/>
        </p:blipFill>
        <p:spPr bwMode="auto">
          <a:xfrm>
            <a:off x="2718179" y="3469707"/>
            <a:ext cx="6983521" cy="2491268"/>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1427748" y="1944914"/>
            <a:ext cx="9211224" cy="1846659"/>
          </a:xfrm>
          <a:prstGeom prst="rect">
            <a:avLst/>
          </a:prstGeom>
          <a:noFill/>
        </p:spPr>
        <p:txBody>
          <a:bodyPr wrap="square" rtlCol="0">
            <a:spAutoFit/>
          </a:bodyPr>
          <a:lstStyle/>
          <a:p>
            <a:pPr marL="342900" lvl="0" indent="-342900" algn="just" latinLnBrk="0">
              <a:buFont typeface="Arial" panose="020B0604020202020204" pitchFamily="34" charset="0"/>
              <a:buChar char="•"/>
            </a:pPr>
            <a:r>
              <a:rPr lang="en-US" altLang="hu-HU" sz="2000" dirty="0">
                <a:solidFill>
                  <a:srgbClr val="012851"/>
                </a:solidFill>
                <a:latin typeface="Open Sans"/>
                <a:ea typeface="Open Sans"/>
                <a:cs typeface="Open Sans"/>
              </a:rPr>
              <a:t>Students holding a Schengen visa + HU residency permit travel freely in the Schengen zone</a:t>
            </a:r>
            <a:r>
              <a:rPr lang="hu-HU" altLang="hu-HU" sz="2000" dirty="0">
                <a:solidFill>
                  <a:srgbClr val="012851"/>
                </a:solidFill>
                <a:latin typeface="Open Sans"/>
                <a:ea typeface="Open Sans"/>
                <a:cs typeface="Open Sans"/>
              </a:rPr>
              <a:t>, EU</a:t>
            </a:r>
            <a:r>
              <a:rPr lang="en-US" altLang="hu-HU" sz="2000" dirty="0">
                <a:solidFill>
                  <a:srgbClr val="012851"/>
                </a:solidFill>
                <a:latin typeface="Open Sans"/>
                <a:ea typeface="Open Sans"/>
                <a:cs typeface="Open Sans"/>
              </a:rPr>
              <a:t>.</a:t>
            </a:r>
          </a:p>
          <a:p>
            <a:pPr marL="342900" lvl="0" indent="-342900" algn="just" latinLnBrk="0">
              <a:buFont typeface="Arial" panose="020B0604020202020204" pitchFamily="34" charset="0"/>
              <a:buChar char="•"/>
            </a:pPr>
            <a:r>
              <a:rPr lang="en-US" altLang="hu-HU" sz="2000" dirty="0">
                <a:solidFill>
                  <a:srgbClr val="012851"/>
                </a:solidFill>
                <a:latin typeface="Open Sans"/>
                <a:ea typeface="Open Sans"/>
                <a:cs typeface="Open Sans"/>
              </a:rPr>
              <a:t>Enjoy the benefits of discounted train tickets, and the extensive route network of low-cost airlines. (e.g.: Budapest—Berlin return flight from € 12,5)</a:t>
            </a:r>
          </a:p>
          <a:p>
            <a:endParaRPr lang="en-US" dirty="0"/>
          </a:p>
        </p:txBody>
      </p:sp>
    </p:spTree>
    <p:extLst>
      <p:ext uri="{BB962C8B-B14F-4D97-AF65-F5344CB8AC3E}">
        <p14:creationId xmlns:p14="http://schemas.microsoft.com/office/powerpoint/2010/main" val="4028332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a:blip r:embed="rId3"/>
          <a:srcRect/>
          <a:stretch/>
        </p:blipFill>
        <p:spPr>
          <a:xfrm>
            <a:off x="-17755" y="0"/>
            <a:ext cx="12190815" cy="6858000"/>
          </a:xfrm>
          <a:prstGeom prst="rect">
            <a:avLst/>
          </a:prstGeom>
          <a:noFill/>
          <a:ln>
            <a:noFill/>
          </a:ln>
        </p:spPr>
      </p:pic>
      <p:sp>
        <p:nvSpPr>
          <p:cNvPr id="85" name="Google Shape;85;p1"/>
          <p:cNvSpPr txBox="1"/>
          <p:nvPr/>
        </p:nvSpPr>
        <p:spPr>
          <a:xfrm>
            <a:off x="755983" y="2783695"/>
            <a:ext cx="7365636" cy="2185986"/>
          </a:xfrm>
          <a:prstGeom prst="rect">
            <a:avLst/>
          </a:prstGeom>
          <a:noFill/>
          <a:ln>
            <a:noFill/>
          </a:ln>
        </p:spPr>
        <p:txBody>
          <a:bodyPr spcFirstLastPara="1" wrap="square" lIns="91425" tIns="45700" rIns="91425" bIns="45700" anchor="ctr" anchorCtr="0">
            <a:normAutofit fontScale="97500"/>
          </a:bodyPr>
          <a:lstStyle/>
          <a:p>
            <a:pPr lvl="0">
              <a:buClr>
                <a:schemeClr val="lt1"/>
              </a:buClr>
              <a:buSzPct val="100000"/>
            </a:pPr>
            <a:r>
              <a:rPr lang="en-US" sz="3600" dirty="0">
                <a:solidFill>
                  <a:schemeClr val="lt1"/>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rPr>
              <a:t>THANK YOU FOR YOUR ATTENTION!</a:t>
            </a:r>
            <a:endParaRPr lang="en-US" sz="2400" b="0" i="0" u="none" strike="noStrike" cap="none" dirty="0">
              <a:solidFill>
                <a:schemeClr val="lt1"/>
              </a:solidFill>
              <a:latin typeface="Open Sans ExtraBold" panose="020B0906030804020204" pitchFamily="34" charset="0"/>
              <a:ea typeface="Open Sans ExtraBold" panose="020B0906030804020204" pitchFamily="34" charset="0"/>
              <a:cs typeface="Open Sans ExtraBold" panose="020B0906030804020204" pitchFamily="34" charset="0"/>
              <a:sym typeface="Calibri"/>
            </a:endParaRPr>
          </a:p>
        </p:txBody>
      </p:sp>
    </p:spTree>
    <p:extLst>
      <p:ext uri="{BB962C8B-B14F-4D97-AF65-F5344CB8AC3E}">
        <p14:creationId xmlns:p14="http://schemas.microsoft.com/office/powerpoint/2010/main" val="1426842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4" name="Google Shape;94;p2"/>
          <p:cNvSpPr txBox="1"/>
          <p:nvPr/>
        </p:nvSpPr>
        <p:spPr>
          <a:xfrm>
            <a:off x="838200" y="431211"/>
            <a:ext cx="10515600" cy="646290"/>
          </a:xfrm>
          <a:prstGeom prst="rect">
            <a:avLst/>
          </a:prstGeom>
          <a:noFill/>
          <a:ln>
            <a:noFill/>
          </a:ln>
        </p:spPr>
        <p:txBody>
          <a:bodyPr spcFirstLastPara="1" wrap="square" lIns="91425" tIns="45700" rIns="91425" bIns="45700" anchor="t" anchorCtr="0">
            <a:spAutoFit/>
          </a:bodyPr>
          <a:lstStyle/>
          <a:p>
            <a:pPr>
              <a:buSzPts val="3600"/>
            </a:pPr>
            <a:r>
              <a:rPr lang="en-US" altLang="ko-KR" sz="3600" dirty="0">
                <a:solidFill>
                  <a:srgbClr val="012851"/>
                </a:solidFill>
                <a:latin typeface="Open Sans"/>
                <a:ea typeface="Open Sans"/>
                <a:cs typeface="Open Sans"/>
              </a:rPr>
              <a:t>ONE DAY @ ELTE, FACULTY OF SOCIAL SCIENCES</a:t>
            </a:r>
            <a:endParaRPr lang="en-US" sz="3600" dirty="0">
              <a:solidFill>
                <a:srgbClr val="012851"/>
              </a:solidFill>
              <a:latin typeface="Open Sans"/>
              <a:ea typeface="Open Sans"/>
              <a:cs typeface="Open Sans"/>
            </a:endParaRPr>
          </a:p>
        </p:txBody>
      </p:sp>
      <p:cxnSp>
        <p:nvCxnSpPr>
          <p:cNvPr id="95" name="Google Shape;95;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96" name="Google Shape;96;p2"/>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dirty="0">
                <a:solidFill>
                  <a:schemeClr val="lt1"/>
                </a:solidFill>
                <a:latin typeface="Calibri"/>
                <a:ea typeface="Calibri"/>
                <a:cs typeface="Calibri"/>
                <a:sym typeface="Calibri"/>
              </a:rPr>
              <a:t>RENDEZVÉNY, DÁTUM</a:t>
            </a:r>
            <a:endParaRPr sz="1100" b="0" i="0" u="none" strike="noStrike" cap="none" dirty="0">
              <a:solidFill>
                <a:srgbClr val="000000"/>
              </a:solidFill>
              <a:latin typeface="Arial"/>
              <a:ea typeface="Arial"/>
              <a:cs typeface="Arial"/>
              <a:sym typeface="Arial"/>
            </a:endParaRPr>
          </a:p>
        </p:txBody>
      </p:sp>
      <p:pic>
        <p:nvPicPr>
          <p:cNvPr id="16" name="Google Shape;92;p2">
            <a:extLst>
              <a:ext uri="{FF2B5EF4-FFF2-40B4-BE49-F238E27FC236}">
                <a16:creationId xmlns:a16="http://schemas.microsoft.com/office/drawing/2014/main" id="{7E36E835-1FC0-4C17-AE47-565EBB4B50BC}"/>
              </a:ext>
            </a:extLst>
          </p:cNvPr>
          <p:cNvPicPr preferRelativeResize="0"/>
          <p:nvPr/>
        </p:nvPicPr>
        <p:blipFill>
          <a:blip r:embed="rId5"/>
          <a:srcRect/>
          <a:stretch/>
        </p:blipFill>
        <p:spPr>
          <a:xfrm>
            <a:off x="4428" y="6012677"/>
            <a:ext cx="12183144" cy="851297"/>
          </a:xfrm>
          <a:prstGeom prst="rect">
            <a:avLst/>
          </a:prstGeom>
          <a:noFill/>
          <a:ln>
            <a:noFill/>
          </a:ln>
        </p:spPr>
      </p:pic>
      <p:pic>
        <p:nvPicPr>
          <p:cNvPr id="7" name="One Day @ ELTE Faculty of Social Sciences—Image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68843" y="1732686"/>
            <a:ext cx="6564313" cy="3692525"/>
          </a:xfrm>
          <a:prstGeom prst="rect">
            <a:avLst/>
          </a:prstGeom>
          <a:noFill/>
          <a:ln>
            <a:noFill/>
          </a:ln>
        </p:spPr>
      </p:pic>
    </p:spTree>
    <p:extLst>
      <p:ext uri="{BB962C8B-B14F-4D97-AF65-F5344CB8AC3E}">
        <p14:creationId xmlns:p14="http://schemas.microsoft.com/office/powerpoint/2010/main" val="2441930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4" name="Google Shape;94;p2"/>
          <p:cNvSpPr txBox="1"/>
          <p:nvPr/>
        </p:nvSpPr>
        <p:spPr>
          <a:xfrm>
            <a:off x="838200" y="399495"/>
            <a:ext cx="10515600" cy="523180"/>
          </a:xfrm>
          <a:prstGeom prst="rect">
            <a:avLst/>
          </a:prstGeom>
          <a:noFill/>
          <a:ln>
            <a:noFill/>
          </a:ln>
        </p:spPr>
        <p:txBody>
          <a:bodyPr spcFirstLastPara="1" wrap="square" lIns="91425" tIns="45700" rIns="91425" bIns="45700" anchor="t" anchorCtr="0">
            <a:spAutoFit/>
          </a:bodyPr>
          <a:lstStyle/>
          <a:p>
            <a:pPr lvl="0">
              <a:buSzPts val="3600"/>
            </a:pPr>
            <a:r>
              <a:rPr lang="hu-HU" altLang="ko-KR" sz="2800" dirty="0">
                <a:solidFill>
                  <a:srgbClr val="012851"/>
                </a:solidFill>
                <a:latin typeface="Open Sans"/>
                <a:ea typeface="Open Sans"/>
                <a:cs typeface="Open Sans"/>
              </a:rPr>
              <a:t>THE </a:t>
            </a:r>
            <a:r>
              <a:rPr lang="en-US" altLang="ko-KR" sz="2800" dirty="0">
                <a:solidFill>
                  <a:srgbClr val="012851"/>
                </a:solidFill>
                <a:latin typeface="Open Sans"/>
                <a:ea typeface="Open Sans"/>
                <a:cs typeface="Open Sans"/>
              </a:rPr>
              <a:t>FACULTY OF SOCIAL SCIENCES</a:t>
            </a:r>
            <a:r>
              <a:rPr lang="hu-HU" altLang="ko-KR" sz="2800" dirty="0">
                <a:solidFill>
                  <a:srgbClr val="012851"/>
                </a:solidFill>
                <a:latin typeface="Open Sans"/>
                <a:ea typeface="Open Sans"/>
                <a:cs typeface="Open Sans"/>
              </a:rPr>
              <a:t>, ELTE</a:t>
            </a:r>
            <a:endParaRPr lang="en-US" sz="2800" dirty="0">
              <a:solidFill>
                <a:srgbClr val="012851"/>
              </a:solidFill>
              <a:latin typeface="Open Sans"/>
              <a:ea typeface="Open Sans"/>
              <a:cs typeface="Open Sans"/>
            </a:endParaRPr>
          </a:p>
        </p:txBody>
      </p:sp>
      <p:cxnSp>
        <p:nvCxnSpPr>
          <p:cNvPr id="95" name="Google Shape;95;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96" name="Google Shape;96;p2"/>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dirty="0">
                <a:solidFill>
                  <a:schemeClr val="lt1"/>
                </a:solidFill>
                <a:latin typeface="Calibri"/>
                <a:ea typeface="Calibri"/>
                <a:cs typeface="Calibri"/>
                <a:sym typeface="Calibri"/>
              </a:rPr>
              <a:t>RENDEZVÉNY, DÁTUM</a:t>
            </a:r>
            <a:endParaRPr sz="1100" b="0" i="0" u="none" strike="noStrike" cap="none" dirty="0">
              <a:solidFill>
                <a:srgbClr val="000000"/>
              </a:solidFill>
              <a:latin typeface="Arial"/>
              <a:ea typeface="Arial"/>
              <a:cs typeface="Arial"/>
              <a:sym typeface="Arial"/>
            </a:endParaRPr>
          </a:p>
        </p:txBody>
      </p:sp>
      <p:pic>
        <p:nvPicPr>
          <p:cNvPr id="16" name="Google Shape;92;p2">
            <a:extLst>
              <a:ext uri="{FF2B5EF4-FFF2-40B4-BE49-F238E27FC236}">
                <a16:creationId xmlns:a16="http://schemas.microsoft.com/office/drawing/2014/main" id="{7E36E835-1FC0-4C17-AE47-565EBB4B50BC}"/>
              </a:ext>
            </a:extLst>
          </p:cNvPr>
          <p:cNvPicPr preferRelativeResize="0"/>
          <p:nvPr/>
        </p:nvPicPr>
        <p:blipFill>
          <a:blip r:embed="rId3"/>
          <a:srcRect/>
          <a:stretch/>
        </p:blipFill>
        <p:spPr>
          <a:xfrm>
            <a:off x="4428" y="6012677"/>
            <a:ext cx="12183144" cy="851297"/>
          </a:xfrm>
          <a:prstGeom prst="rect">
            <a:avLst/>
          </a:prstGeom>
          <a:noFill/>
          <a:ln>
            <a:noFill/>
          </a:ln>
        </p:spPr>
      </p:pic>
      <p:sp>
        <p:nvSpPr>
          <p:cNvPr id="11" name="Szöveg helye 8">
            <a:extLst>
              <a:ext uri="{FF2B5EF4-FFF2-40B4-BE49-F238E27FC236}">
                <a16:creationId xmlns:a16="http://schemas.microsoft.com/office/drawing/2014/main" id="{F048B856-602F-471E-98FB-D24FA707F2A4}"/>
              </a:ext>
            </a:extLst>
          </p:cNvPr>
          <p:cNvSpPr txBox="1">
            <a:spLocks/>
          </p:cNvSpPr>
          <p:nvPr/>
        </p:nvSpPr>
        <p:spPr>
          <a:xfrm>
            <a:off x="1130395" y="1644162"/>
            <a:ext cx="6000167" cy="456242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14000"/>
              </a:lnSpc>
              <a:spcBef>
                <a:spcPts val="0"/>
              </a:spcBef>
              <a:buClr>
                <a:srgbClr val="000000"/>
              </a:buClr>
              <a:buSzPts val="2000"/>
              <a:buNone/>
            </a:pPr>
            <a:r>
              <a:rPr lang="en-US" sz="1600" b="1" dirty="0">
                <a:solidFill>
                  <a:srgbClr val="012851"/>
                </a:solidFill>
                <a:latin typeface="Open Sans"/>
                <a:ea typeface="Open Sans"/>
                <a:cs typeface="Open Sans"/>
                <a:sym typeface="Open Sans"/>
              </a:rPr>
              <a:t>FACTS:</a:t>
            </a:r>
          </a:p>
          <a:p>
            <a:pPr marL="285750" indent="-285750" algn="just">
              <a:lnSpc>
                <a:spcPct val="114000"/>
              </a:lnSpc>
              <a:spcBef>
                <a:spcPts val="0"/>
              </a:spcBef>
              <a:buClr>
                <a:srgbClr val="000000"/>
              </a:buClr>
              <a:buSzPts val="2000"/>
            </a:pPr>
            <a:r>
              <a:rPr lang="en-US" sz="1600" dirty="0">
                <a:solidFill>
                  <a:srgbClr val="012851"/>
                </a:solidFill>
                <a:latin typeface="Open Sans"/>
                <a:ea typeface="Open Sans"/>
                <a:cs typeface="Open Sans"/>
                <a:sym typeface="Open Sans"/>
              </a:rPr>
              <a:t>The only faculty in Hungary solely focusing on social science research and education</a:t>
            </a:r>
          </a:p>
          <a:p>
            <a:pPr marL="285750" indent="-285750" algn="just">
              <a:lnSpc>
                <a:spcPct val="114000"/>
              </a:lnSpc>
              <a:spcBef>
                <a:spcPts val="0"/>
              </a:spcBef>
              <a:buClr>
                <a:srgbClr val="000000"/>
              </a:buClr>
              <a:buSzPts val="2000"/>
            </a:pPr>
            <a:r>
              <a:rPr lang="en-US" sz="1600" dirty="0">
                <a:solidFill>
                  <a:srgbClr val="012851"/>
                </a:solidFill>
                <a:latin typeface="Open Sans"/>
                <a:ea typeface="Open Sans"/>
                <a:cs typeface="Open Sans"/>
                <a:sym typeface="Open Sans"/>
              </a:rPr>
              <a:t>Largest and most diverse social science training center in Hungary (in terms of research and training program portfolios);</a:t>
            </a:r>
          </a:p>
          <a:p>
            <a:pPr marL="285750" indent="-285750" algn="just">
              <a:lnSpc>
                <a:spcPct val="114000"/>
              </a:lnSpc>
              <a:spcBef>
                <a:spcPts val="0"/>
              </a:spcBef>
              <a:buClr>
                <a:srgbClr val="000000"/>
              </a:buClr>
              <a:buSzPts val="2000"/>
            </a:pPr>
            <a:r>
              <a:rPr lang="en-US" sz="1600" dirty="0">
                <a:solidFill>
                  <a:srgbClr val="012851"/>
                </a:solidFill>
                <a:latin typeface="Open Sans"/>
                <a:ea typeface="Open Sans"/>
                <a:cs typeface="Open Sans"/>
                <a:sym typeface="Open Sans"/>
              </a:rPr>
              <a:t>Founded in 2003</a:t>
            </a:r>
          </a:p>
          <a:p>
            <a:pPr marL="285750" indent="-285750" algn="just">
              <a:lnSpc>
                <a:spcPct val="114000"/>
              </a:lnSpc>
              <a:spcBef>
                <a:spcPts val="0"/>
              </a:spcBef>
              <a:buClr>
                <a:srgbClr val="000000"/>
              </a:buClr>
              <a:buSzPts val="2000"/>
            </a:pPr>
            <a:r>
              <a:rPr lang="en-US" sz="1600" dirty="0">
                <a:solidFill>
                  <a:srgbClr val="012851"/>
                </a:solidFill>
                <a:latin typeface="Open Sans"/>
                <a:ea typeface="Open Sans"/>
                <a:cs typeface="Open Sans"/>
                <a:sym typeface="Open Sans"/>
              </a:rPr>
              <a:t>~2K+ students </a:t>
            </a:r>
          </a:p>
          <a:p>
            <a:pPr marL="285750" indent="-285750" algn="just">
              <a:lnSpc>
                <a:spcPct val="114000"/>
              </a:lnSpc>
              <a:spcBef>
                <a:spcPts val="0"/>
              </a:spcBef>
              <a:buClr>
                <a:srgbClr val="000000"/>
              </a:buClr>
              <a:buSzPts val="2000"/>
            </a:pPr>
            <a:r>
              <a:rPr lang="en-US" sz="1600" dirty="0">
                <a:solidFill>
                  <a:srgbClr val="012851"/>
                </a:solidFill>
                <a:latin typeface="Open Sans"/>
                <a:ea typeface="Open Sans"/>
                <a:cs typeface="Open Sans"/>
                <a:sym typeface="Open Sans"/>
              </a:rPr>
              <a:t>~500 (20</a:t>
            </a:r>
            <a:r>
              <a:rPr lang="hu-HU" sz="1600" dirty="0">
                <a:solidFill>
                  <a:srgbClr val="012851"/>
                </a:solidFill>
                <a:latin typeface="Open Sans"/>
                <a:ea typeface="Open Sans"/>
                <a:cs typeface="Open Sans"/>
                <a:sym typeface="Open Sans"/>
              </a:rPr>
              <a:t>+</a:t>
            </a:r>
            <a:r>
              <a:rPr lang="en-US" sz="1600" dirty="0">
                <a:solidFill>
                  <a:srgbClr val="012851"/>
                </a:solidFill>
                <a:latin typeface="Open Sans"/>
                <a:ea typeface="Open Sans"/>
                <a:cs typeface="Open Sans"/>
                <a:sym typeface="Open Sans"/>
              </a:rPr>
              <a:t>%) international (non-Hungarian) students </a:t>
            </a:r>
          </a:p>
          <a:p>
            <a:pPr marL="285750" indent="-285750" algn="just">
              <a:lnSpc>
                <a:spcPct val="114000"/>
              </a:lnSpc>
              <a:spcBef>
                <a:spcPts val="0"/>
              </a:spcBef>
              <a:buClr>
                <a:srgbClr val="000000"/>
              </a:buClr>
              <a:buSzPts val="2000"/>
            </a:pPr>
            <a:r>
              <a:rPr lang="en-US" sz="1600" dirty="0">
                <a:solidFill>
                  <a:srgbClr val="012851"/>
                </a:solidFill>
                <a:latin typeface="Open Sans"/>
                <a:ea typeface="Open Sans"/>
                <a:cs typeface="Open Sans"/>
                <a:sym typeface="Open Sans"/>
              </a:rPr>
              <a:t>100+ academic staff, 70% of which has at least Ph.D. or even higher academic rank</a:t>
            </a:r>
          </a:p>
        </p:txBody>
      </p:sp>
      <p:pic>
        <p:nvPicPr>
          <p:cNvPr id="4" name="Kép 3"/>
          <p:cNvPicPr>
            <a:picLocks noChangeAspect="1"/>
          </p:cNvPicPr>
          <p:nvPr/>
        </p:nvPicPr>
        <p:blipFill rotWithShape="1">
          <a:blip r:embed="rId4">
            <a:extLst>
              <a:ext uri="{28A0092B-C50C-407E-A947-70E740481C1C}">
                <a14:useLocalDpi xmlns:a14="http://schemas.microsoft.com/office/drawing/2010/main" val="0"/>
              </a:ext>
            </a:extLst>
          </a:blip>
          <a:srcRect t="21985"/>
          <a:stretch/>
        </p:blipFill>
        <p:spPr>
          <a:xfrm>
            <a:off x="7533894" y="1416853"/>
            <a:ext cx="3910107" cy="4314950"/>
          </a:xfrm>
          <a:prstGeom prst="rect">
            <a:avLst/>
          </a:prstGeom>
        </p:spPr>
      </p:pic>
    </p:spTree>
    <p:extLst>
      <p:ext uri="{BB962C8B-B14F-4D97-AF65-F5344CB8AC3E}">
        <p14:creationId xmlns:p14="http://schemas.microsoft.com/office/powerpoint/2010/main" val="73714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4" name="Google Shape;94;p2"/>
          <p:cNvSpPr txBox="1"/>
          <p:nvPr/>
        </p:nvSpPr>
        <p:spPr>
          <a:xfrm>
            <a:off x="838200" y="399495"/>
            <a:ext cx="10515600" cy="523180"/>
          </a:xfrm>
          <a:prstGeom prst="rect">
            <a:avLst/>
          </a:prstGeom>
          <a:noFill/>
          <a:ln>
            <a:noFill/>
          </a:ln>
        </p:spPr>
        <p:txBody>
          <a:bodyPr spcFirstLastPara="1" wrap="square" lIns="91425" tIns="45700" rIns="91425" bIns="45700" anchor="t" anchorCtr="0">
            <a:spAutoFit/>
          </a:bodyPr>
          <a:lstStyle/>
          <a:p>
            <a:pPr lvl="0">
              <a:buSzPts val="3600"/>
            </a:pPr>
            <a:r>
              <a:rPr lang="hu-HU" altLang="ko-KR" sz="2800" dirty="0">
                <a:solidFill>
                  <a:srgbClr val="012851"/>
                </a:solidFill>
                <a:latin typeface="Open Sans"/>
                <a:ea typeface="Open Sans"/>
                <a:cs typeface="Open Sans"/>
              </a:rPr>
              <a:t>THE </a:t>
            </a:r>
            <a:r>
              <a:rPr lang="en-US" altLang="ko-KR" sz="2800" dirty="0">
                <a:solidFill>
                  <a:srgbClr val="012851"/>
                </a:solidFill>
                <a:latin typeface="Open Sans"/>
                <a:ea typeface="Open Sans"/>
                <a:cs typeface="Open Sans"/>
              </a:rPr>
              <a:t>FACULTY OF SOCIAL SCIENCES</a:t>
            </a:r>
            <a:r>
              <a:rPr lang="hu-HU" altLang="ko-KR" sz="2800" dirty="0">
                <a:solidFill>
                  <a:srgbClr val="012851"/>
                </a:solidFill>
                <a:latin typeface="Open Sans"/>
                <a:ea typeface="Open Sans"/>
                <a:cs typeface="Open Sans"/>
              </a:rPr>
              <a:t>, ELTE</a:t>
            </a:r>
            <a:endParaRPr lang="en-US" sz="2800" dirty="0">
              <a:solidFill>
                <a:srgbClr val="012851"/>
              </a:solidFill>
              <a:latin typeface="Open Sans"/>
              <a:ea typeface="Open Sans"/>
              <a:cs typeface="Open Sans"/>
            </a:endParaRPr>
          </a:p>
        </p:txBody>
      </p:sp>
      <p:cxnSp>
        <p:nvCxnSpPr>
          <p:cNvPr id="95" name="Google Shape;95;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96" name="Google Shape;96;p2"/>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dirty="0">
                <a:solidFill>
                  <a:schemeClr val="lt1"/>
                </a:solidFill>
                <a:latin typeface="Calibri"/>
                <a:ea typeface="Calibri"/>
                <a:cs typeface="Calibri"/>
                <a:sym typeface="Calibri"/>
              </a:rPr>
              <a:t>RENDEZVÉNY, DÁTUM</a:t>
            </a:r>
            <a:endParaRPr sz="1100" b="0" i="0" u="none" strike="noStrike" cap="none" dirty="0">
              <a:solidFill>
                <a:srgbClr val="000000"/>
              </a:solidFill>
              <a:latin typeface="Arial"/>
              <a:ea typeface="Arial"/>
              <a:cs typeface="Arial"/>
              <a:sym typeface="Arial"/>
            </a:endParaRPr>
          </a:p>
        </p:txBody>
      </p:sp>
      <p:sp>
        <p:nvSpPr>
          <p:cNvPr id="9" name="Szöveg helye 8">
            <a:extLst>
              <a:ext uri="{FF2B5EF4-FFF2-40B4-BE49-F238E27FC236}">
                <a16:creationId xmlns:a16="http://schemas.microsoft.com/office/drawing/2014/main" id="{F048B856-602F-471E-98FB-D24FA707F2A4}"/>
              </a:ext>
            </a:extLst>
          </p:cNvPr>
          <p:cNvSpPr>
            <a:spLocks noGrp="1"/>
          </p:cNvSpPr>
          <p:nvPr>
            <p:ph type="body" idx="2"/>
          </p:nvPr>
        </p:nvSpPr>
        <p:spPr>
          <a:xfrm>
            <a:off x="838201" y="1661828"/>
            <a:ext cx="5246076" cy="4351338"/>
          </a:xfrm>
        </p:spPr>
        <p:txBody>
          <a:bodyPr>
            <a:normAutofit/>
          </a:bodyPr>
          <a:lstStyle/>
          <a:p>
            <a:pPr marL="0" lvl="0" indent="0">
              <a:lnSpc>
                <a:spcPct val="114000"/>
              </a:lnSpc>
              <a:spcBef>
                <a:spcPts val="0"/>
              </a:spcBef>
              <a:buClr>
                <a:srgbClr val="000000"/>
              </a:buClr>
              <a:buSzPts val="2000"/>
              <a:buNone/>
            </a:pPr>
            <a:r>
              <a:rPr lang="en-US" sz="1400" b="1" dirty="0">
                <a:solidFill>
                  <a:srgbClr val="012851"/>
                </a:solidFill>
                <a:latin typeface="Open Sans"/>
                <a:ea typeface="Open Sans"/>
                <a:cs typeface="Open Sans"/>
                <a:sym typeface="Open Sans"/>
              </a:rPr>
              <a:t>WE ARE PROUD, AS:</a:t>
            </a:r>
          </a:p>
          <a:p>
            <a:pPr marL="0" indent="0">
              <a:lnSpc>
                <a:spcPct val="114000"/>
              </a:lnSpc>
              <a:spcBef>
                <a:spcPts val="0"/>
              </a:spcBef>
              <a:buClr>
                <a:srgbClr val="000000"/>
              </a:buClr>
              <a:buSzPts val="2000"/>
              <a:buNone/>
            </a:pPr>
            <a:r>
              <a:rPr lang="en-US" sz="1400" dirty="0">
                <a:solidFill>
                  <a:srgbClr val="012851"/>
                </a:solidFill>
                <a:latin typeface="Open Sans"/>
                <a:ea typeface="Open Sans"/>
                <a:cs typeface="Open Sans"/>
                <a:sym typeface="Open Sans"/>
              </a:rPr>
              <a:t>Based on the latest (2023) DPR AAE Career Guidance Support Module Latest Flash Report:</a:t>
            </a:r>
          </a:p>
          <a:p>
            <a:pPr marL="285750" indent="-285750">
              <a:lnSpc>
                <a:spcPct val="114000"/>
              </a:lnSpc>
              <a:spcBef>
                <a:spcPts val="0"/>
              </a:spcBef>
              <a:buClr>
                <a:srgbClr val="000000"/>
              </a:buClr>
              <a:buSzPts val="2000"/>
            </a:pPr>
            <a:r>
              <a:rPr lang="en-US" sz="1400" dirty="0">
                <a:solidFill>
                  <a:srgbClr val="012851"/>
                </a:solidFill>
                <a:latin typeface="Open Sans"/>
                <a:ea typeface="Open Sans"/>
                <a:cs typeface="Open Sans"/>
                <a:sym typeface="Open Sans"/>
              </a:rPr>
              <a:t>our graduates are quickly placed in the </a:t>
            </a:r>
            <a:r>
              <a:rPr lang="en-US" sz="1400" dirty="0" err="1">
                <a:solidFill>
                  <a:srgbClr val="012851"/>
                </a:solidFill>
                <a:latin typeface="Open Sans"/>
                <a:ea typeface="Open Sans"/>
                <a:cs typeface="Open Sans"/>
                <a:sym typeface="Open Sans"/>
              </a:rPr>
              <a:t>labour</a:t>
            </a:r>
            <a:r>
              <a:rPr lang="en-US" sz="1400" dirty="0">
                <a:solidFill>
                  <a:srgbClr val="012851"/>
                </a:solidFill>
                <a:latin typeface="Open Sans"/>
                <a:ea typeface="Open Sans"/>
                <a:cs typeface="Open Sans"/>
                <a:sym typeface="Open Sans"/>
              </a:rPr>
              <a:t> market (average time to find a job is 1.4 months for bachelor's degree graduates and 1 month for master's degree graduates) </a:t>
            </a:r>
          </a:p>
          <a:p>
            <a:pPr marL="285750" indent="-285750">
              <a:lnSpc>
                <a:spcPct val="114000"/>
              </a:lnSpc>
              <a:spcBef>
                <a:spcPts val="0"/>
              </a:spcBef>
              <a:buClr>
                <a:srgbClr val="000000"/>
              </a:buClr>
              <a:buSzPts val="2000"/>
            </a:pPr>
            <a:r>
              <a:rPr lang="en-US" sz="1400" dirty="0">
                <a:solidFill>
                  <a:srgbClr val="012851"/>
                </a:solidFill>
                <a:latin typeface="Open Sans"/>
                <a:ea typeface="Open Sans"/>
                <a:cs typeface="Open Sans"/>
                <a:sym typeface="Open Sans"/>
              </a:rPr>
              <a:t>our graduates are not unemployed for longer periods after graduation (the proportion of people currently looking for a job one year after graduation is below 0.5% for both bachelor and master graduates) </a:t>
            </a:r>
          </a:p>
          <a:p>
            <a:pPr marL="285750" indent="-285750">
              <a:lnSpc>
                <a:spcPct val="114000"/>
              </a:lnSpc>
              <a:spcBef>
                <a:spcPts val="0"/>
              </a:spcBef>
              <a:buClr>
                <a:srgbClr val="000000"/>
              </a:buClr>
              <a:buSzPts val="2000"/>
            </a:pPr>
            <a:r>
              <a:rPr lang="en-US" sz="1400" dirty="0">
                <a:solidFill>
                  <a:srgbClr val="012851"/>
                </a:solidFill>
                <a:latin typeface="Open Sans"/>
                <a:ea typeface="Open Sans"/>
                <a:cs typeface="Open Sans"/>
                <a:sym typeface="Open Sans"/>
              </a:rPr>
              <a:t>those who have studied with us are in more prestigious jobs (above-av</a:t>
            </a:r>
            <a:r>
              <a:rPr lang="hu-HU" sz="1400" dirty="0">
                <a:solidFill>
                  <a:srgbClr val="012851"/>
                </a:solidFill>
                <a:latin typeface="Open Sans"/>
                <a:ea typeface="Open Sans"/>
                <a:cs typeface="Open Sans"/>
                <a:sym typeface="Open Sans"/>
              </a:rPr>
              <a:t>e</a:t>
            </a:r>
            <a:r>
              <a:rPr lang="en-US" sz="1400" dirty="0">
                <a:solidFill>
                  <a:srgbClr val="012851"/>
                </a:solidFill>
                <a:latin typeface="Open Sans"/>
                <a:ea typeface="Open Sans"/>
                <a:cs typeface="Open Sans"/>
                <a:sym typeface="Open Sans"/>
              </a:rPr>
              <a:t>rage-paying or senior positions requiring a</a:t>
            </a:r>
            <a:r>
              <a:rPr lang="hu-HU" sz="1400" dirty="0">
                <a:solidFill>
                  <a:srgbClr val="012851"/>
                </a:solidFill>
                <a:latin typeface="Open Sans"/>
                <a:ea typeface="Open Sans"/>
                <a:cs typeface="Open Sans"/>
                <a:sym typeface="Open Sans"/>
              </a:rPr>
              <a:t>t </a:t>
            </a:r>
            <a:r>
              <a:rPr lang="hu-HU" sz="1400" dirty="0" err="1">
                <a:solidFill>
                  <a:srgbClr val="012851"/>
                </a:solidFill>
                <a:latin typeface="Open Sans"/>
                <a:ea typeface="Open Sans"/>
                <a:cs typeface="Open Sans"/>
                <a:sym typeface="Open Sans"/>
              </a:rPr>
              <a:t>least</a:t>
            </a:r>
            <a:r>
              <a:rPr lang="hu-HU" sz="1400" dirty="0">
                <a:solidFill>
                  <a:srgbClr val="012851"/>
                </a:solidFill>
                <a:latin typeface="Open Sans"/>
                <a:ea typeface="Open Sans"/>
                <a:cs typeface="Open Sans"/>
                <a:sym typeface="Open Sans"/>
              </a:rPr>
              <a:t> a</a:t>
            </a:r>
            <a:r>
              <a:rPr lang="en-US" sz="1400" dirty="0">
                <a:solidFill>
                  <a:srgbClr val="012851"/>
                </a:solidFill>
                <a:latin typeface="Open Sans"/>
                <a:ea typeface="Open Sans"/>
                <a:cs typeface="Open Sans"/>
                <a:sym typeface="Open Sans"/>
              </a:rPr>
              <a:t> university degree)</a:t>
            </a:r>
          </a:p>
        </p:txBody>
      </p:sp>
      <p:pic>
        <p:nvPicPr>
          <p:cNvPr id="16" name="Google Shape;92;p2">
            <a:extLst>
              <a:ext uri="{FF2B5EF4-FFF2-40B4-BE49-F238E27FC236}">
                <a16:creationId xmlns:a16="http://schemas.microsoft.com/office/drawing/2014/main" id="{7E36E835-1FC0-4C17-AE47-565EBB4B50BC}"/>
              </a:ext>
            </a:extLst>
          </p:cNvPr>
          <p:cNvPicPr preferRelativeResize="0"/>
          <p:nvPr/>
        </p:nvPicPr>
        <p:blipFill>
          <a:blip r:embed="rId3"/>
          <a:srcRect/>
          <a:stretch/>
        </p:blipFill>
        <p:spPr>
          <a:xfrm>
            <a:off x="4428" y="6012677"/>
            <a:ext cx="12183144" cy="851297"/>
          </a:xfrm>
          <a:prstGeom prst="rect">
            <a:avLst/>
          </a:prstGeom>
          <a:noFill/>
          <a:ln>
            <a:noFill/>
          </a:ln>
        </p:spPr>
      </p:pic>
      <p:pic>
        <p:nvPicPr>
          <p:cNvPr id="1026" name="Picture 2" descr="A TáTK közössége – hallgatói élet"/>
          <p:cNvPicPr>
            <a:picLocks noChangeAspect="1" noChangeArrowheads="1"/>
          </p:cNvPicPr>
          <p:nvPr/>
        </p:nvPicPr>
        <p:blipFill rotWithShape="1">
          <a:blip r:embed="rId4">
            <a:extLst>
              <a:ext uri="{28A0092B-C50C-407E-A947-70E740481C1C}">
                <a14:useLocalDpi xmlns:a14="http://schemas.microsoft.com/office/drawing/2010/main" val="0"/>
              </a:ext>
            </a:extLst>
          </a:blip>
          <a:srcRect l="34148" t="582" r="25587" b="-582"/>
          <a:stretch/>
        </p:blipFill>
        <p:spPr bwMode="auto">
          <a:xfrm>
            <a:off x="6657473" y="2037615"/>
            <a:ext cx="4411579" cy="308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958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4" name="Google Shape;94;p2"/>
          <p:cNvSpPr txBox="1"/>
          <p:nvPr/>
        </p:nvSpPr>
        <p:spPr>
          <a:xfrm>
            <a:off x="838200" y="399495"/>
            <a:ext cx="10515600" cy="523180"/>
          </a:xfrm>
          <a:prstGeom prst="rect">
            <a:avLst/>
          </a:prstGeom>
          <a:noFill/>
          <a:ln>
            <a:noFill/>
          </a:ln>
        </p:spPr>
        <p:txBody>
          <a:bodyPr spcFirstLastPara="1" wrap="square" lIns="91425" tIns="45700" rIns="91425" bIns="45700" anchor="t" anchorCtr="0">
            <a:spAutoFit/>
          </a:bodyPr>
          <a:lstStyle/>
          <a:p>
            <a:pPr lvl="0">
              <a:buSzPts val="3600"/>
            </a:pPr>
            <a:r>
              <a:rPr lang="en-US" altLang="ko-KR" sz="2800" dirty="0">
                <a:solidFill>
                  <a:srgbClr val="012851"/>
                </a:solidFill>
                <a:latin typeface="Open Sans"/>
                <a:ea typeface="Open Sans"/>
                <a:cs typeface="Open Sans"/>
              </a:rPr>
              <a:t>FACULTY PROFILE—WHAT WE BELIEVE IN</a:t>
            </a:r>
            <a:endParaRPr lang="en-US" sz="2800" dirty="0">
              <a:solidFill>
                <a:srgbClr val="012851"/>
              </a:solidFill>
              <a:latin typeface="Open Sans"/>
              <a:ea typeface="Open Sans"/>
              <a:cs typeface="Open Sans"/>
            </a:endParaRPr>
          </a:p>
        </p:txBody>
      </p:sp>
      <p:cxnSp>
        <p:nvCxnSpPr>
          <p:cNvPr id="95" name="Google Shape;95;p2"/>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96" name="Google Shape;96;p2"/>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dirty="0">
                <a:solidFill>
                  <a:schemeClr val="lt1"/>
                </a:solidFill>
                <a:latin typeface="Calibri"/>
                <a:ea typeface="Calibri"/>
                <a:cs typeface="Calibri"/>
                <a:sym typeface="Calibri"/>
              </a:rPr>
              <a:t>RENDEZVÉNY, DÁTUM</a:t>
            </a:r>
            <a:endParaRPr sz="1100" b="0" i="0" u="none" strike="noStrike" cap="none" dirty="0">
              <a:solidFill>
                <a:srgbClr val="000000"/>
              </a:solidFill>
              <a:latin typeface="Arial"/>
              <a:ea typeface="Arial"/>
              <a:cs typeface="Arial"/>
              <a:sym typeface="Arial"/>
            </a:endParaRPr>
          </a:p>
        </p:txBody>
      </p:sp>
      <p:pic>
        <p:nvPicPr>
          <p:cNvPr id="16" name="Google Shape;92;p2">
            <a:extLst>
              <a:ext uri="{FF2B5EF4-FFF2-40B4-BE49-F238E27FC236}">
                <a16:creationId xmlns:a16="http://schemas.microsoft.com/office/drawing/2014/main" id="{7E36E835-1FC0-4C17-AE47-565EBB4B50BC}"/>
              </a:ext>
            </a:extLst>
          </p:cNvPr>
          <p:cNvPicPr preferRelativeResize="0"/>
          <p:nvPr/>
        </p:nvPicPr>
        <p:blipFill>
          <a:blip r:embed="rId3"/>
          <a:srcRect/>
          <a:stretch/>
        </p:blipFill>
        <p:spPr>
          <a:xfrm>
            <a:off x="4428" y="6012677"/>
            <a:ext cx="12183144" cy="851297"/>
          </a:xfrm>
          <a:prstGeom prst="rect">
            <a:avLst/>
          </a:prstGeom>
          <a:noFill/>
          <a:ln>
            <a:noFill/>
          </a:ln>
        </p:spPr>
      </p:pic>
      <p:sp>
        <p:nvSpPr>
          <p:cNvPr id="4" name="Téglalap 3"/>
          <p:cNvSpPr/>
          <p:nvPr/>
        </p:nvSpPr>
        <p:spPr>
          <a:xfrm>
            <a:off x="983673" y="2370628"/>
            <a:ext cx="2507673" cy="2507673"/>
          </a:xfrm>
          <a:prstGeom prst="rect">
            <a:avLst/>
          </a:prstGeom>
          <a:solidFill>
            <a:srgbClr val="8467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églalap 11"/>
          <p:cNvSpPr/>
          <p:nvPr/>
        </p:nvSpPr>
        <p:spPr>
          <a:xfrm>
            <a:off x="3602182" y="2370627"/>
            <a:ext cx="2507673" cy="2507673"/>
          </a:xfrm>
          <a:prstGeom prst="rect">
            <a:avLst/>
          </a:prstGeom>
          <a:solidFill>
            <a:srgbClr val="8467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églalap 12"/>
          <p:cNvSpPr/>
          <p:nvPr/>
        </p:nvSpPr>
        <p:spPr>
          <a:xfrm>
            <a:off x="6227618" y="2370626"/>
            <a:ext cx="2507673" cy="2507673"/>
          </a:xfrm>
          <a:prstGeom prst="rect">
            <a:avLst/>
          </a:prstGeom>
          <a:solidFill>
            <a:srgbClr val="8467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spcBef>
                <a:spcPct val="20000"/>
              </a:spcBef>
            </a:pPr>
            <a:r>
              <a:rPr lang="hu-HU" sz="18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COLLABORATION—TEAM SPIRIT</a:t>
            </a:r>
            <a:endParaRPr lang="en-US" sz="18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lgn="ctr" latinLnBrk="0">
              <a:spcBef>
                <a:spcPct val="20000"/>
              </a:spcBef>
            </a:pPr>
            <a:r>
              <a:rPr lang="en-US" sz="1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interacademic</a:t>
            </a: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collabs</a:t>
            </a: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 student—professor co-op; possibility for students to participate in research</a:t>
            </a:r>
          </a:p>
        </p:txBody>
      </p:sp>
      <p:sp>
        <p:nvSpPr>
          <p:cNvPr id="14" name="Téglalap 13"/>
          <p:cNvSpPr/>
          <p:nvPr/>
        </p:nvSpPr>
        <p:spPr>
          <a:xfrm>
            <a:off x="8846127" y="2350996"/>
            <a:ext cx="2507673" cy="2507673"/>
          </a:xfrm>
          <a:prstGeom prst="rect">
            <a:avLst/>
          </a:prstGeom>
          <a:solidFill>
            <a:srgbClr val="8467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spcBef>
                <a:spcPct val="20000"/>
              </a:spcBef>
            </a:pPr>
            <a:r>
              <a:rPr lang="hu-HU" sz="20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CREATIVE THINKING</a:t>
            </a:r>
            <a:endParaRPr lang="en-US" sz="20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lgn="ctr">
              <a:spcBef>
                <a:spcPct val="20000"/>
              </a:spcBef>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tradition </a:t>
            </a: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Webdings" panose="05030102010509060703" pitchFamily="18" charset="2"/>
              </a:rPr>
              <a:t></a:t>
            </a: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 critical approach = creative solutions &amp; academic progress</a:t>
            </a:r>
          </a:p>
        </p:txBody>
      </p:sp>
      <p:sp>
        <p:nvSpPr>
          <p:cNvPr id="5" name="Szövegdoboz 4"/>
          <p:cNvSpPr txBox="1"/>
          <p:nvPr/>
        </p:nvSpPr>
        <p:spPr>
          <a:xfrm>
            <a:off x="1063337" y="2468155"/>
            <a:ext cx="2341418" cy="2215991"/>
          </a:xfrm>
          <a:prstGeom prst="rect">
            <a:avLst/>
          </a:prstGeom>
          <a:noFill/>
        </p:spPr>
        <p:txBody>
          <a:bodyPr wrap="square" rtlCol="0">
            <a:spAutoFit/>
          </a:bodyPr>
          <a:lstStyle/>
          <a:p>
            <a:pPr algn="ctr">
              <a:spcBef>
                <a:spcPct val="20000"/>
              </a:spcBef>
            </a:pPr>
            <a:r>
              <a:rPr lang="en-US" sz="20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SOCIAL RESPONSIBILITY</a:t>
            </a: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high social impact projects &amp; knowledge transfer to non-, for-profit, and governmental organizations; environmentally responsible community</a:t>
            </a:r>
          </a:p>
        </p:txBody>
      </p:sp>
      <p:sp>
        <p:nvSpPr>
          <p:cNvPr id="15" name="Szövegdoboz 14"/>
          <p:cNvSpPr txBox="1"/>
          <p:nvPr/>
        </p:nvSpPr>
        <p:spPr>
          <a:xfrm>
            <a:off x="3768436" y="2531855"/>
            <a:ext cx="2175164" cy="1446550"/>
          </a:xfrm>
          <a:prstGeom prst="rect">
            <a:avLst/>
          </a:prstGeom>
          <a:noFill/>
        </p:spPr>
        <p:txBody>
          <a:bodyPr wrap="square" rtlCol="0">
            <a:spAutoFit/>
          </a:bodyPr>
          <a:lstStyle/>
          <a:p>
            <a:pPr algn="ctr"/>
            <a:r>
              <a:rPr lang="en-US" sz="20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INCLUSIVITY—DIVERSITY</a:t>
            </a:r>
            <a:r>
              <a:rPr lang="en-US" sz="1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a:t>
            </a:r>
          </a:p>
          <a:p>
            <a:pPr algn="ct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multicultural community; students = partners</a:t>
            </a:r>
          </a:p>
        </p:txBody>
      </p:sp>
    </p:spTree>
    <p:extLst>
      <p:ext uri="{BB962C8B-B14F-4D97-AF65-F5344CB8AC3E}">
        <p14:creationId xmlns:p14="http://schemas.microsoft.com/office/powerpoint/2010/main" val="3142714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4" name="Kép 3" descr="A képen szöveg látható&#10;&#10;Automatikusan generált leírás">
            <a:extLst>
              <a:ext uri="{FF2B5EF4-FFF2-40B4-BE49-F238E27FC236}">
                <a16:creationId xmlns:a16="http://schemas.microsoft.com/office/drawing/2014/main" id="{B2EB2CB9-922F-49E3-AEE4-5E20BFB27294}"/>
              </a:ext>
            </a:extLst>
          </p:cNvPr>
          <p:cNvPicPr>
            <a:picLocks noChangeAspect="1"/>
          </p:cNvPicPr>
          <p:nvPr/>
        </p:nvPicPr>
        <p:blipFill>
          <a:blip r:embed="rId3"/>
          <a:stretch>
            <a:fillRect/>
          </a:stretch>
        </p:blipFill>
        <p:spPr>
          <a:xfrm>
            <a:off x="592" y="0"/>
            <a:ext cx="12190815" cy="6858000"/>
          </a:xfrm>
          <a:prstGeom prst="rect">
            <a:avLst/>
          </a:prstGeom>
        </p:spPr>
      </p:pic>
      <p:sp>
        <p:nvSpPr>
          <p:cNvPr id="101" name="Google Shape;101;p3"/>
          <p:cNvSpPr txBox="1"/>
          <p:nvPr/>
        </p:nvSpPr>
        <p:spPr>
          <a:xfrm>
            <a:off x="838199" y="2921189"/>
            <a:ext cx="105156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hu-HU" sz="4400" b="0" i="0" u="none" strike="noStrike" cap="none"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Open Sans"/>
              </a:rPr>
              <a:t>OUR PROGRAMS</a:t>
            </a:r>
            <a:endParaRPr sz="1800" b="0" i="0" u="none" strike="noStrike" cap="none"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sym typeface="Arial"/>
            </a:endParaRPr>
          </a:p>
        </p:txBody>
      </p:sp>
    </p:spTree>
    <p:extLst>
      <p:ext uri="{BB962C8B-B14F-4D97-AF65-F5344CB8AC3E}">
        <p14:creationId xmlns:p14="http://schemas.microsoft.com/office/powerpoint/2010/main" val="3459120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p:nvPr/>
        </p:nvSpPr>
        <p:spPr>
          <a:xfrm>
            <a:off x="838200" y="399495"/>
            <a:ext cx="10515600" cy="584735"/>
          </a:xfrm>
          <a:prstGeom prst="rect">
            <a:avLst/>
          </a:prstGeom>
          <a:noFill/>
          <a:ln>
            <a:noFill/>
          </a:ln>
        </p:spPr>
        <p:txBody>
          <a:bodyPr spcFirstLastPara="1" wrap="square" lIns="91425" tIns="45700" rIns="91425" bIns="45700" anchor="t" anchorCtr="0">
            <a:spAutoFit/>
          </a:bodyPr>
          <a:lstStyle/>
          <a:p>
            <a:pPr lvl="0">
              <a:buSzPts val="3600"/>
            </a:pPr>
            <a:r>
              <a:rPr lang="hu-HU" sz="3200" dirty="0">
                <a:solidFill>
                  <a:srgbClr val="012851"/>
                </a:solidFill>
                <a:latin typeface="Open Sans"/>
                <a:ea typeface="Open Sans"/>
                <a:cs typeface="Open Sans"/>
                <a:sym typeface="Open Sans"/>
              </a:rPr>
              <a:t>PROGRAM PROFILE—APPLIED ECONOMICS</a:t>
            </a:r>
            <a:endParaRPr lang="hu-HU" sz="1200" b="0" i="0" u="none" strike="noStrike" cap="none" dirty="0">
              <a:solidFill>
                <a:srgbClr val="000000"/>
              </a:solidFill>
              <a:latin typeface="Arial"/>
              <a:ea typeface="Arial"/>
              <a:cs typeface="Arial"/>
              <a:sym typeface="Arial"/>
            </a:endParaRPr>
          </a:p>
        </p:txBody>
      </p:sp>
      <p:cxnSp>
        <p:nvCxnSpPr>
          <p:cNvPr id="102" name="Google Shape;102;p3"/>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106" name="Google Shape;106;p3"/>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a:solidFill>
                  <a:schemeClr val="lt1"/>
                </a:solidFill>
                <a:latin typeface="Calibri"/>
                <a:ea typeface="Calibri"/>
                <a:cs typeface="Calibri"/>
                <a:sym typeface="Calibri"/>
              </a:rPr>
              <a:t>RENDEZVÉNY, DÁTUM</a:t>
            </a:r>
            <a:endParaRPr sz="1100" b="0" i="0" u="none" strike="noStrike" cap="none">
              <a:solidFill>
                <a:srgbClr val="000000"/>
              </a:solidFill>
              <a:latin typeface="Arial"/>
              <a:ea typeface="Arial"/>
              <a:cs typeface="Arial"/>
              <a:sym typeface="Arial"/>
            </a:endParaRPr>
          </a:p>
        </p:txBody>
      </p:sp>
      <p:pic>
        <p:nvPicPr>
          <p:cNvPr id="9" name="Google Shape;92;p2">
            <a:extLst>
              <a:ext uri="{FF2B5EF4-FFF2-40B4-BE49-F238E27FC236}">
                <a16:creationId xmlns:a16="http://schemas.microsoft.com/office/drawing/2014/main" id="{575E72B3-2F7B-4CAC-AA66-2A9EB4B01117}"/>
              </a:ext>
            </a:extLst>
          </p:cNvPr>
          <p:cNvPicPr preferRelativeResize="0"/>
          <p:nvPr/>
        </p:nvPicPr>
        <p:blipFill>
          <a:blip r:embed="rId3"/>
          <a:srcRect/>
          <a:stretch/>
        </p:blipFill>
        <p:spPr>
          <a:xfrm>
            <a:off x="4428" y="6012677"/>
            <a:ext cx="12183144" cy="851297"/>
          </a:xfrm>
          <a:prstGeom prst="rect">
            <a:avLst/>
          </a:prstGeom>
          <a:noFill/>
          <a:ln>
            <a:noFill/>
          </a:ln>
        </p:spPr>
      </p:pic>
      <p:sp>
        <p:nvSpPr>
          <p:cNvPr id="12" name="Szöveg helye 8">
            <a:extLst>
              <a:ext uri="{FF2B5EF4-FFF2-40B4-BE49-F238E27FC236}">
                <a16:creationId xmlns:a16="http://schemas.microsoft.com/office/drawing/2014/main" id="{F048B856-602F-471E-98FB-D24FA707F2A4}"/>
              </a:ext>
            </a:extLst>
          </p:cNvPr>
          <p:cNvSpPr txBox="1">
            <a:spLocks/>
          </p:cNvSpPr>
          <p:nvPr/>
        </p:nvSpPr>
        <p:spPr>
          <a:xfrm>
            <a:off x="838200" y="1290700"/>
            <a:ext cx="10676138" cy="46898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14000"/>
              </a:lnSpc>
              <a:spcBef>
                <a:spcPts val="0"/>
              </a:spcBef>
              <a:buClr>
                <a:srgbClr val="000000"/>
              </a:buClr>
              <a:buSzPts val="2000"/>
              <a:buNone/>
            </a:pPr>
            <a:r>
              <a:rPr lang="hu-HU" sz="1300" b="1" dirty="0">
                <a:solidFill>
                  <a:srgbClr val="012851"/>
                </a:solidFill>
                <a:latin typeface="Open Sans"/>
                <a:ea typeface="Open Sans"/>
                <a:cs typeface="Open Sans"/>
                <a:sym typeface="Open Sans"/>
              </a:rPr>
              <a:t>L</a:t>
            </a:r>
            <a:r>
              <a:rPr lang="en-US" sz="1300" b="1" dirty="0">
                <a:solidFill>
                  <a:srgbClr val="012851"/>
                </a:solidFill>
                <a:latin typeface="Open Sans"/>
                <a:ea typeface="Open Sans"/>
                <a:cs typeface="Open Sans"/>
                <a:sym typeface="Open Sans"/>
              </a:rPr>
              <a:t>EVEL: </a:t>
            </a:r>
            <a:r>
              <a:rPr lang="hu-HU" sz="1300" dirty="0" err="1">
                <a:solidFill>
                  <a:srgbClr val="012851"/>
                </a:solidFill>
                <a:latin typeface="Open Sans"/>
                <a:ea typeface="Open Sans"/>
                <a:cs typeface="Open Sans"/>
                <a:sym typeface="Open Sans"/>
              </a:rPr>
              <a:t>BSc</a:t>
            </a:r>
            <a:endParaRPr lang="hu-HU" sz="13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endParaRPr lang="en-US" sz="13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FEATURES: </a:t>
            </a:r>
          </a:p>
          <a:p>
            <a:pPr marL="285750" indent="-285750" algn="just">
              <a:lnSpc>
                <a:spcPct val="114000"/>
              </a:lnSpc>
              <a:spcBef>
                <a:spcPts val="0"/>
              </a:spcBef>
              <a:buClr>
                <a:srgbClr val="000000"/>
              </a:buClr>
              <a:buSzPts val="2000"/>
            </a:pPr>
            <a:r>
              <a:rPr lang="hu-HU" sz="1300" dirty="0" err="1">
                <a:solidFill>
                  <a:srgbClr val="012851"/>
                </a:solidFill>
                <a:latin typeface="Open Sans"/>
                <a:ea typeface="Open Sans"/>
                <a:cs typeface="Open Sans"/>
                <a:sym typeface="Open Sans"/>
              </a:rPr>
              <a:t>Besides</a:t>
            </a:r>
            <a:r>
              <a:rPr lang="hu-HU" sz="1300" dirty="0">
                <a:solidFill>
                  <a:srgbClr val="012851"/>
                </a:solidFill>
                <a:latin typeface="Open Sans"/>
                <a:ea typeface="Open Sans"/>
                <a:cs typeface="Open Sans"/>
                <a:sym typeface="Open Sans"/>
              </a:rPr>
              <a:t> a r</a:t>
            </a:r>
            <a:r>
              <a:rPr lang="en-US" sz="1300" dirty="0" err="1">
                <a:solidFill>
                  <a:srgbClr val="012851"/>
                </a:solidFill>
                <a:latin typeface="Open Sans"/>
                <a:ea typeface="Open Sans"/>
                <a:cs typeface="Open Sans"/>
                <a:sym typeface="Open Sans"/>
              </a:rPr>
              <a:t>igorous</a:t>
            </a:r>
            <a:r>
              <a:rPr lang="en-US" sz="1300" dirty="0">
                <a:solidFill>
                  <a:srgbClr val="012851"/>
                </a:solidFill>
                <a:latin typeface="Open Sans"/>
                <a:ea typeface="Open Sans"/>
                <a:cs typeface="Open Sans"/>
                <a:sym typeface="Open Sans"/>
              </a:rPr>
              <a:t> training in methodology, students will acquire a solid knowledge of the concepts, principles, and theories of economics, and will be introduced to other social sciences and business studies as well. </a:t>
            </a:r>
            <a:endParaRPr lang="hu-HU" sz="1300" dirty="0">
              <a:solidFill>
                <a:srgbClr val="012851"/>
              </a:solidFill>
              <a:latin typeface="Open Sans"/>
              <a:ea typeface="Open Sans"/>
              <a:cs typeface="Open Sans"/>
              <a:sym typeface="Open Sans"/>
            </a:endParaRPr>
          </a:p>
          <a:p>
            <a:pPr marL="285750" indent="-285750" algn="just">
              <a:lnSpc>
                <a:spcPct val="114000"/>
              </a:lnSpc>
              <a:spcBef>
                <a:spcPts val="0"/>
              </a:spcBef>
              <a:buClr>
                <a:srgbClr val="000000"/>
              </a:buClr>
              <a:buSzPts val="2000"/>
            </a:pPr>
            <a:r>
              <a:rPr lang="en-US" sz="1300" dirty="0">
                <a:solidFill>
                  <a:srgbClr val="012851"/>
                </a:solidFill>
                <a:latin typeface="Open Sans"/>
                <a:ea typeface="Open Sans"/>
                <a:cs typeface="Open Sans"/>
                <a:sym typeface="Open Sans"/>
              </a:rPr>
              <a:t>The program enables students to further their studies in several directions at the master’s level, including economics, business, sociology, and international relations, or to apply their broad-based knowledge in areas of government, business, politics, or media. </a:t>
            </a:r>
            <a:endParaRPr lang="hu-HU" sz="1300" dirty="0">
              <a:solidFill>
                <a:srgbClr val="012851"/>
              </a:solidFill>
              <a:latin typeface="Open Sans"/>
              <a:ea typeface="Open Sans"/>
              <a:cs typeface="Open Sans"/>
              <a:sym typeface="Open Sans"/>
            </a:endParaRPr>
          </a:p>
          <a:p>
            <a:pPr marL="285750" indent="-285750" algn="just">
              <a:lnSpc>
                <a:spcPct val="114000"/>
              </a:lnSpc>
              <a:spcBef>
                <a:spcPts val="0"/>
              </a:spcBef>
              <a:buClr>
                <a:srgbClr val="000000"/>
              </a:buClr>
              <a:buSzPts val="2000"/>
            </a:pPr>
            <a:endParaRPr lang="en-US" sz="13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FOR STUDENTS WHO: </a:t>
            </a:r>
            <a:r>
              <a:rPr lang="en-US" sz="1300" dirty="0">
                <a:solidFill>
                  <a:srgbClr val="012851"/>
                </a:solidFill>
                <a:latin typeface="Open Sans"/>
                <a:ea typeface="Open Sans"/>
                <a:cs typeface="Open Sans"/>
                <a:sym typeface="Open Sans"/>
              </a:rPr>
              <a:t>are interested in learning how choices and strategic decisions are made at different levels in the economy;</a:t>
            </a:r>
            <a:r>
              <a:rPr lang="hu-HU" sz="1300" dirty="0">
                <a:solidFill>
                  <a:srgbClr val="012851"/>
                </a:solidFill>
                <a:latin typeface="Open Sans"/>
                <a:ea typeface="Open Sans"/>
                <a:cs typeface="Open Sans"/>
                <a:sym typeface="Open Sans"/>
              </a:rPr>
              <a:t> </a:t>
            </a:r>
            <a:r>
              <a:rPr lang="en-US" sz="1300" dirty="0">
                <a:solidFill>
                  <a:srgbClr val="012851"/>
                </a:solidFill>
                <a:latin typeface="Open Sans"/>
                <a:ea typeface="Open Sans"/>
                <a:cs typeface="Open Sans"/>
                <a:sym typeface="Open Sans"/>
              </a:rPr>
              <a:t>are interested in what kind of social and political forces </a:t>
            </a:r>
            <a:r>
              <a:rPr lang="en-US" sz="1300" dirty="0" err="1">
                <a:solidFill>
                  <a:srgbClr val="012851"/>
                </a:solidFill>
                <a:latin typeface="Open Sans"/>
                <a:ea typeface="Open Sans"/>
                <a:cs typeface="Open Sans"/>
                <a:sym typeface="Open Sans"/>
              </a:rPr>
              <a:t>infl</a:t>
            </a:r>
            <a:r>
              <a:rPr lang="en-US" sz="1300" dirty="0">
                <a:solidFill>
                  <a:srgbClr val="012851"/>
                </a:solidFill>
                <a:latin typeface="Open Sans"/>
                <a:ea typeface="Open Sans"/>
                <a:cs typeface="Open Sans"/>
                <a:sym typeface="Open Sans"/>
              </a:rPr>
              <a:t> </a:t>
            </a:r>
            <a:r>
              <a:rPr lang="en-US" sz="1300" dirty="0" err="1">
                <a:solidFill>
                  <a:srgbClr val="012851"/>
                </a:solidFill>
                <a:latin typeface="Open Sans"/>
                <a:ea typeface="Open Sans"/>
                <a:cs typeface="Open Sans"/>
                <a:sym typeface="Open Sans"/>
              </a:rPr>
              <a:t>uence</a:t>
            </a:r>
            <a:r>
              <a:rPr lang="en-US" sz="1300" dirty="0">
                <a:solidFill>
                  <a:srgbClr val="012851"/>
                </a:solidFill>
                <a:latin typeface="Open Sans"/>
                <a:ea typeface="Open Sans"/>
                <a:cs typeface="Open Sans"/>
                <a:sym typeface="Open Sans"/>
              </a:rPr>
              <a:t> decision-making;</a:t>
            </a:r>
            <a:r>
              <a:rPr lang="hu-HU" sz="1300" dirty="0">
                <a:solidFill>
                  <a:srgbClr val="012851"/>
                </a:solidFill>
                <a:latin typeface="Open Sans"/>
                <a:ea typeface="Open Sans"/>
                <a:cs typeface="Open Sans"/>
                <a:sym typeface="Open Sans"/>
              </a:rPr>
              <a:t> </a:t>
            </a:r>
            <a:r>
              <a:rPr lang="en-US" sz="1300" dirty="0">
                <a:solidFill>
                  <a:srgbClr val="012851"/>
                </a:solidFill>
                <a:latin typeface="Open Sans"/>
                <a:ea typeface="Open Sans"/>
                <a:cs typeface="Open Sans"/>
                <a:sym typeface="Open Sans"/>
              </a:rPr>
              <a:t>are not afraid of using models, and deductive reasoning to solve problems;</a:t>
            </a:r>
            <a:r>
              <a:rPr lang="hu-HU" sz="1300" dirty="0">
                <a:solidFill>
                  <a:srgbClr val="012851"/>
                </a:solidFill>
                <a:latin typeface="Open Sans"/>
                <a:ea typeface="Open Sans"/>
                <a:cs typeface="Open Sans"/>
                <a:sym typeface="Open Sans"/>
              </a:rPr>
              <a:t> </a:t>
            </a:r>
            <a:r>
              <a:rPr lang="en-US" sz="1300" dirty="0">
                <a:solidFill>
                  <a:srgbClr val="012851"/>
                </a:solidFill>
                <a:latin typeface="Open Sans"/>
                <a:ea typeface="Open Sans"/>
                <a:cs typeface="Open Sans"/>
                <a:sym typeface="Open Sans"/>
              </a:rPr>
              <a:t>are also interested in studying the foundations of other social sciences</a:t>
            </a:r>
          </a:p>
          <a:p>
            <a:pPr marL="0" indent="0" algn="just">
              <a:lnSpc>
                <a:spcPct val="114000"/>
              </a:lnSpc>
              <a:spcBef>
                <a:spcPts val="0"/>
              </a:spcBef>
              <a:buClr>
                <a:srgbClr val="000000"/>
              </a:buClr>
              <a:buSzPts val="2000"/>
              <a:buNone/>
            </a:pPr>
            <a:endParaRPr lang="en-US" sz="13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CAREER OPPORTUNITIES: </a:t>
            </a:r>
            <a:r>
              <a:rPr lang="en-US" sz="1300" dirty="0">
                <a:solidFill>
                  <a:srgbClr val="012851"/>
                </a:solidFill>
                <a:latin typeface="Open Sans"/>
                <a:ea typeface="Open Sans"/>
                <a:cs typeface="Open Sans"/>
                <a:sym typeface="Open Sans"/>
              </a:rPr>
              <a:t>multinational companies</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politics</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policy-making organizations</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monetary institutions</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public administration sector</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media</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academia</a:t>
            </a:r>
            <a:endParaRPr lang="hu-HU" sz="13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endParaRPr lang="en-US" sz="13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SOFT SKILLS THE TRAINING IMPROVES: </a:t>
            </a:r>
            <a:r>
              <a:rPr lang="en-US" sz="1300" dirty="0">
                <a:solidFill>
                  <a:srgbClr val="012851"/>
                </a:solidFill>
                <a:latin typeface="Open Sans"/>
                <a:ea typeface="Open Sans"/>
                <a:cs typeface="Open Sans"/>
                <a:sym typeface="Open Sans"/>
              </a:rPr>
              <a:t>abstraction skills</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quantitative methods</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critical thinking</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international perspective</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multidisciplinary approach</a:t>
            </a:r>
            <a:endParaRPr lang="hu-HU" sz="13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endParaRPr lang="en-US" sz="13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SUCCESS STORIES:</a:t>
            </a:r>
          </a:p>
          <a:p>
            <a:pPr marL="0" indent="0" algn="just">
              <a:lnSpc>
                <a:spcPct val="114000"/>
              </a:lnSpc>
              <a:spcBef>
                <a:spcPts val="0"/>
              </a:spcBef>
              <a:buClr>
                <a:srgbClr val="000000"/>
              </a:buClr>
              <a:buSzPts val="2000"/>
              <a:buNone/>
            </a:pPr>
            <a:r>
              <a:rPr lang="hu-HU" sz="1300" dirty="0" err="1">
                <a:solidFill>
                  <a:srgbClr val="012851"/>
                </a:solidFill>
                <a:latin typeface="Open Sans"/>
                <a:ea typeface="Open Sans"/>
                <a:cs typeface="Open Sans"/>
                <a:sym typeface="Open Sans"/>
              </a:rPr>
              <a:t>Competitive</a:t>
            </a:r>
            <a:r>
              <a:rPr lang="hu-HU" sz="1300" dirty="0">
                <a:solidFill>
                  <a:srgbClr val="012851"/>
                </a:solidFill>
                <a:latin typeface="Open Sans"/>
                <a:ea typeface="Open Sans"/>
                <a:cs typeface="Open Sans"/>
                <a:sym typeface="Open Sans"/>
              </a:rPr>
              <a:t> program. </a:t>
            </a:r>
            <a:r>
              <a:rPr lang="hu-HU" sz="1300" dirty="0" err="1">
                <a:solidFill>
                  <a:srgbClr val="012851"/>
                </a:solidFill>
                <a:latin typeface="Open Sans"/>
                <a:ea typeface="Open Sans"/>
                <a:cs typeface="Open Sans"/>
                <a:sym typeface="Open Sans"/>
              </a:rPr>
              <a:t>Application</a:t>
            </a:r>
            <a:r>
              <a:rPr lang="hu-HU" sz="1300" dirty="0">
                <a:solidFill>
                  <a:srgbClr val="012851"/>
                </a:solidFill>
                <a:latin typeface="Open Sans"/>
                <a:ea typeface="Open Sans"/>
                <a:cs typeface="Open Sans"/>
                <a:sym typeface="Open Sans"/>
              </a:rPr>
              <a:t> </a:t>
            </a:r>
            <a:r>
              <a:rPr lang="hu-HU" sz="1300" dirty="0" err="1">
                <a:solidFill>
                  <a:srgbClr val="012851"/>
                </a:solidFill>
                <a:latin typeface="Open Sans"/>
                <a:ea typeface="Open Sans"/>
                <a:cs typeface="Open Sans"/>
                <a:sym typeface="Open Sans"/>
              </a:rPr>
              <a:t>numbers</a:t>
            </a:r>
            <a:r>
              <a:rPr lang="hu-HU" sz="1300" dirty="0">
                <a:solidFill>
                  <a:srgbClr val="012851"/>
                </a:solidFill>
                <a:latin typeface="Open Sans"/>
                <a:ea typeface="Open Sans"/>
                <a:cs typeface="Open Sans"/>
                <a:sym typeface="Open Sans"/>
              </a:rPr>
              <a:t> </a:t>
            </a:r>
            <a:r>
              <a:rPr lang="hu-HU" sz="1300" dirty="0" err="1">
                <a:solidFill>
                  <a:srgbClr val="012851"/>
                </a:solidFill>
                <a:latin typeface="Open Sans"/>
                <a:ea typeface="Open Sans"/>
                <a:cs typeface="Open Sans"/>
                <a:sym typeface="Open Sans"/>
              </a:rPr>
              <a:t>highly</a:t>
            </a:r>
            <a:r>
              <a:rPr lang="hu-HU" sz="1300" dirty="0">
                <a:solidFill>
                  <a:srgbClr val="012851"/>
                </a:solidFill>
                <a:latin typeface="Open Sans"/>
                <a:ea typeface="Open Sans"/>
                <a:cs typeface="Open Sans"/>
                <a:sym typeface="Open Sans"/>
              </a:rPr>
              <a:t> over college </a:t>
            </a:r>
            <a:r>
              <a:rPr lang="hu-HU" sz="1300" dirty="0" err="1">
                <a:solidFill>
                  <a:srgbClr val="012851"/>
                </a:solidFill>
                <a:latin typeface="Open Sans"/>
                <a:ea typeface="Open Sans"/>
                <a:cs typeface="Open Sans"/>
                <a:sym typeface="Open Sans"/>
              </a:rPr>
              <a:t>quota</a:t>
            </a:r>
            <a:r>
              <a:rPr lang="hu-HU" sz="1300" dirty="0">
                <a:solidFill>
                  <a:srgbClr val="012851"/>
                </a:solidFill>
                <a:latin typeface="Open Sans"/>
                <a:ea typeface="Open Sans"/>
                <a:cs typeface="Open Sans"/>
                <a:sym typeface="Open Sans"/>
              </a:rPr>
              <a:t>.</a:t>
            </a:r>
          </a:p>
          <a:p>
            <a:pPr marL="0" indent="0" algn="r">
              <a:lnSpc>
                <a:spcPct val="114000"/>
              </a:lnSpc>
              <a:spcBef>
                <a:spcPts val="0"/>
              </a:spcBef>
              <a:buClr>
                <a:srgbClr val="000000"/>
              </a:buClr>
              <a:buSzPts val="2000"/>
              <a:buNone/>
            </a:pPr>
            <a:endParaRPr lang="en-US" sz="1300" b="1" dirty="0">
              <a:solidFill>
                <a:srgbClr val="012851"/>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p:nvPr/>
        </p:nvSpPr>
        <p:spPr>
          <a:xfrm>
            <a:off x="793200" y="501074"/>
            <a:ext cx="10515600" cy="461624"/>
          </a:xfrm>
          <a:prstGeom prst="rect">
            <a:avLst/>
          </a:prstGeom>
          <a:noFill/>
          <a:ln>
            <a:noFill/>
          </a:ln>
        </p:spPr>
        <p:txBody>
          <a:bodyPr spcFirstLastPara="1" wrap="square" lIns="91425" tIns="45700" rIns="91425" bIns="45700" anchor="t" anchorCtr="0">
            <a:spAutoFit/>
          </a:bodyPr>
          <a:lstStyle/>
          <a:p>
            <a:pPr lvl="0">
              <a:buSzPts val="3600"/>
            </a:pPr>
            <a:r>
              <a:rPr lang="hu-HU" sz="2400" dirty="0">
                <a:solidFill>
                  <a:srgbClr val="012851"/>
                </a:solidFill>
                <a:latin typeface="Open Sans"/>
                <a:ea typeface="Open Sans"/>
                <a:cs typeface="Open Sans"/>
                <a:sym typeface="Open Sans"/>
              </a:rPr>
              <a:t>PROGRAM PROFILE—COMMUNITY AND CIVIL DEVELOPMENT STUDIES</a:t>
            </a:r>
            <a:endParaRPr lang="hu-HU" sz="1050" b="0" i="0" u="none" strike="noStrike" cap="none" dirty="0">
              <a:solidFill>
                <a:srgbClr val="000000"/>
              </a:solidFill>
              <a:latin typeface="Arial"/>
              <a:ea typeface="Arial"/>
              <a:cs typeface="Arial"/>
              <a:sym typeface="Arial"/>
            </a:endParaRPr>
          </a:p>
        </p:txBody>
      </p:sp>
      <p:cxnSp>
        <p:nvCxnSpPr>
          <p:cNvPr id="102" name="Google Shape;102;p3"/>
          <p:cNvCxnSpPr/>
          <p:nvPr/>
        </p:nvCxnSpPr>
        <p:spPr>
          <a:xfrm>
            <a:off x="838200" y="1145220"/>
            <a:ext cx="10676138" cy="0"/>
          </a:xfrm>
          <a:prstGeom prst="straightConnector1">
            <a:avLst/>
          </a:prstGeom>
          <a:noFill/>
          <a:ln w="9525" cap="flat" cmpd="sng">
            <a:solidFill>
              <a:srgbClr val="012851"/>
            </a:solidFill>
            <a:prstDash val="solid"/>
            <a:miter lim="800000"/>
            <a:headEnd type="none" w="sm" len="sm"/>
            <a:tailEnd type="none" w="sm" len="sm"/>
          </a:ln>
        </p:spPr>
      </p:cxnSp>
      <p:sp>
        <p:nvSpPr>
          <p:cNvPr id="106" name="Google Shape;106;p3"/>
          <p:cNvSpPr txBox="1"/>
          <p:nvPr/>
        </p:nvSpPr>
        <p:spPr>
          <a:xfrm>
            <a:off x="2400300" y="6271225"/>
            <a:ext cx="73014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700"/>
              <a:buFont typeface="Calibri"/>
              <a:buNone/>
            </a:pPr>
            <a:r>
              <a:rPr lang="hu-HU" sz="1100" b="0" i="0" u="none" strike="noStrike" cap="none">
                <a:solidFill>
                  <a:schemeClr val="lt1"/>
                </a:solidFill>
                <a:latin typeface="Calibri"/>
                <a:ea typeface="Calibri"/>
                <a:cs typeface="Calibri"/>
                <a:sym typeface="Calibri"/>
              </a:rPr>
              <a:t>RENDEZVÉNY, DÁTUM</a:t>
            </a:r>
            <a:endParaRPr sz="1100" b="0" i="0" u="none" strike="noStrike" cap="none">
              <a:solidFill>
                <a:srgbClr val="000000"/>
              </a:solidFill>
              <a:latin typeface="Arial"/>
              <a:ea typeface="Arial"/>
              <a:cs typeface="Arial"/>
              <a:sym typeface="Arial"/>
            </a:endParaRPr>
          </a:p>
        </p:txBody>
      </p:sp>
      <p:pic>
        <p:nvPicPr>
          <p:cNvPr id="9" name="Google Shape;92;p2">
            <a:extLst>
              <a:ext uri="{FF2B5EF4-FFF2-40B4-BE49-F238E27FC236}">
                <a16:creationId xmlns:a16="http://schemas.microsoft.com/office/drawing/2014/main" id="{575E72B3-2F7B-4CAC-AA66-2A9EB4B01117}"/>
              </a:ext>
            </a:extLst>
          </p:cNvPr>
          <p:cNvPicPr preferRelativeResize="0"/>
          <p:nvPr/>
        </p:nvPicPr>
        <p:blipFill>
          <a:blip r:embed="rId3"/>
          <a:srcRect/>
          <a:stretch/>
        </p:blipFill>
        <p:spPr>
          <a:xfrm>
            <a:off x="4428" y="6012677"/>
            <a:ext cx="12183144" cy="851297"/>
          </a:xfrm>
          <a:prstGeom prst="rect">
            <a:avLst/>
          </a:prstGeom>
          <a:noFill/>
          <a:ln>
            <a:noFill/>
          </a:ln>
        </p:spPr>
      </p:pic>
      <p:sp>
        <p:nvSpPr>
          <p:cNvPr id="12" name="Szöveg helye 8">
            <a:extLst>
              <a:ext uri="{FF2B5EF4-FFF2-40B4-BE49-F238E27FC236}">
                <a16:creationId xmlns:a16="http://schemas.microsoft.com/office/drawing/2014/main" id="{F048B856-602F-471E-98FB-D24FA707F2A4}"/>
              </a:ext>
            </a:extLst>
          </p:cNvPr>
          <p:cNvSpPr txBox="1">
            <a:spLocks/>
          </p:cNvSpPr>
          <p:nvPr/>
        </p:nvSpPr>
        <p:spPr>
          <a:xfrm>
            <a:off x="838200" y="1322784"/>
            <a:ext cx="10676138" cy="46898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LEVEL: </a:t>
            </a:r>
            <a:r>
              <a:rPr lang="hu-HU" sz="1300" dirty="0">
                <a:solidFill>
                  <a:srgbClr val="012851"/>
                </a:solidFill>
                <a:latin typeface="Open Sans"/>
                <a:ea typeface="Open Sans"/>
                <a:cs typeface="Open Sans"/>
                <a:sym typeface="Open Sans"/>
              </a:rPr>
              <a:t>MA</a:t>
            </a:r>
            <a:r>
              <a:rPr lang="en-US" sz="1300" dirty="0">
                <a:solidFill>
                  <a:srgbClr val="012851"/>
                </a:solidFill>
                <a:latin typeface="Open Sans"/>
                <a:ea typeface="Open Sans"/>
                <a:cs typeface="Open Sans"/>
                <a:sym typeface="Open Sans"/>
              </a:rPr>
              <a:t> </a:t>
            </a:r>
            <a:endParaRPr lang="hu-HU" sz="13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endParaRPr lang="en-US" sz="13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FEATURES: </a:t>
            </a:r>
          </a:p>
          <a:p>
            <a:pPr marL="285750" indent="-285750" algn="just">
              <a:lnSpc>
                <a:spcPct val="114000"/>
              </a:lnSpc>
              <a:spcBef>
                <a:spcPts val="0"/>
              </a:spcBef>
              <a:buClr>
                <a:srgbClr val="000000"/>
              </a:buClr>
              <a:buSzPts val="2000"/>
            </a:pPr>
            <a:r>
              <a:rPr lang="en-US" sz="1300" dirty="0">
                <a:solidFill>
                  <a:srgbClr val="012851"/>
                </a:solidFill>
                <a:latin typeface="Open Sans"/>
                <a:ea typeface="Open Sans"/>
                <a:cs typeface="Open Sans"/>
                <a:sym typeface="Open Sans"/>
              </a:rPr>
              <a:t>The aim of the studies is to train community and civic development professionals who are able to work effectively in the life of the communities, knowing the values ​​of the communities and the national, European and global role of civil society and nonprofit organizations</a:t>
            </a:r>
            <a:r>
              <a:rPr lang="hu-HU" sz="1300" dirty="0">
                <a:solidFill>
                  <a:srgbClr val="012851"/>
                </a:solidFill>
                <a:latin typeface="Open Sans"/>
                <a:ea typeface="Open Sans"/>
                <a:cs typeface="Open Sans"/>
                <a:sym typeface="Open Sans"/>
              </a:rPr>
              <a:t>.</a:t>
            </a:r>
          </a:p>
          <a:p>
            <a:pPr marL="285750" indent="-285750" algn="just">
              <a:lnSpc>
                <a:spcPct val="114000"/>
              </a:lnSpc>
              <a:spcBef>
                <a:spcPts val="0"/>
              </a:spcBef>
              <a:buClr>
                <a:srgbClr val="000000"/>
              </a:buClr>
              <a:buSzPts val="2000"/>
            </a:pPr>
            <a:r>
              <a:rPr lang="en-US" sz="1300" dirty="0">
                <a:solidFill>
                  <a:srgbClr val="012851"/>
                </a:solidFill>
                <a:latin typeface="Open Sans"/>
                <a:ea typeface="Open Sans"/>
                <a:cs typeface="Open Sans"/>
                <a:sym typeface="Open Sans"/>
              </a:rPr>
              <a:t>As a result, the students will be able to apply their community and civil development knowledge and skills in decisions of the social and economic life, international relations and communication, as well as in their professional carrier. They are prepared to continue their studies in doctoral training.</a:t>
            </a:r>
            <a:endParaRPr lang="hu-HU" sz="1300" dirty="0">
              <a:solidFill>
                <a:srgbClr val="012851"/>
              </a:solidFill>
              <a:latin typeface="Open Sans"/>
              <a:ea typeface="Open Sans"/>
              <a:cs typeface="Open Sans"/>
              <a:sym typeface="Open Sans"/>
            </a:endParaRPr>
          </a:p>
          <a:p>
            <a:pPr marL="285750" indent="-285750" algn="just">
              <a:lnSpc>
                <a:spcPct val="114000"/>
              </a:lnSpc>
              <a:spcBef>
                <a:spcPts val="0"/>
              </a:spcBef>
              <a:buClr>
                <a:srgbClr val="000000"/>
              </a:buClr>
              <a:buSzPts val="2000"/>
            </a:pPr>
            <a:endParaRPr lang="en-US" sz="13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FOR STUDENTS WHO: </a:t>
            </a:r>
            <a:r>
              <a:rPr lang="en-US" sz="1300" dirty="0">
                <a:solidFill>
                  <a:srgbClr val="012851"/>
                </a:solidFill>
                <a:latin typeface="Open Sans"/>
                <a:ea typeface="Open Sans"/>
                <a:cs typeface="Open Sans"/>
                <a:sym typeface="Open Sans"/>
              </a:rPr>
              <a:t>are willing to participate and help to prepare local development plans and strategies, new projects,</a:t>
            </a:r>
          </a:p>
          <a:p>
            <a:pPr marL="0" indent="0" algn="just">
              <a:lnSpc>
                <a:spcPct val="114000"/>
              </a:lnSpc>
              <a:spcBef>
                <a:spcPts val="0"/>
              </a:spcBef>
              <a:buClr>
                <a:srgbClr val="000000"/>
              </a:buClr>
              <a:buSzPts val="2000"/>
              <a:buNone/>
            </a:pPr>
            <a:r>
              <a:rPr lang="en-US" sz="1300" dirty="0">
                <a:solidFill>
                  <a:srgbClr val="012851"/>
                </a:solidFill>
                <a:latin typeface="Open Sans"/>
                <a:ea typeface="Open Sans"/>
                <a:cs typeface="Open Sans"/>
                <a:sym typeface="Open Sans"/>
              </a:rPr>
              <a:t>while creating new local services and community enterprises (nonprofit information offices,</a:t>
            </a:r>
            <a:r>
              <a:rPr lang="hu-HU" sz="1300" dirty="0">
                <a:solidFill>
                  <a:srgbClr val="012851"/>
                </a:solidFill>
                <a:latin typeface="Open Sans"/>
                <a:ea typeface="Open Sans"/>
                <a:cs typeface="Open Sans"/>
                <a:sym typeface="Open Sans"/>
              </a:rPr>
              <a:t> </a:t>
            </a:r>
            <a:r>
              <a:rPr lang="en-US" sz="1300" dirty="0">
                <a:solidFill>
                  <a:srgbClr val="012851"/>
                </a:solidFill>
                <a:latin typeface="Open Sans"/>
                <a:ea typeface="Open Sans"/>
                <a:cs typeface="Open Sans"/>
                <a:sym typeface="Open Sans"/>
              </a:rPr>
              <a:t>community centers, advisory services, for-profit – new type – cooperatives)</a:t>
            </a:r>
            <a:r>
              <a:rPr lang="hu-HU" sz="1300" dirty="0">
                <a:solidFill>
                  <a:srgbClr val="012851"/>
                </a:solidFill>
                <a:latin typeface="Open Sans"/>
                <a:ea typeface="Open Sans"/>
                <a:cs typeface="Open Sans"/>
                <a:sym typeface="Open Sans"/>
              </a:rPr>
              <a:t>.</a:t>
            </a:r>
          </a:p>
          <a:p>
            <a:pPr marL="0" indent="0" algn="just">
              <a:lnSpc>
                <a:spcPct val="114000"/>
              </a:lnSpc>
              <a:spcBef>
                <a:spcPts val="0"/>
              </a:spcBef>
              <a:buClr>
                <a:srgbClr val="000000"/>
              </a:buClr>
              <a:buSzPts val="2000"/>
              <a:buNone/>
            </a:pPr>
            <a:endParaRPr lang="en-US" sz="1300" b="1"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CAREER OPPORTUNITIES: </a:t>
            </a:r>
            <a:r>
              <a:rPr lang="hu-HU" sz="1300" dirty="0" err="1">
                <a:solidFill>
                  <a:srgbClr val="012851"/>
                </a:solidFill>
                <a:latin typeface="Open Sans"/>
                <a:ea typeface="Open Sans"/>
                <a:cs typeface="Open Sans"/>
                <a:sym typeface="Open Sans"/>
              </a:rPr>
              <a:t>Community</a:t>
            </a:r>
            <a:r>
              <a:rPr lang="hu-HU" sz="1300" dirty="0">
                <a:solidFill>
                  <a:srgbClr val="012851"/>
                </a:solidFill>
                <a:latin typeface="Open Sans"/>
                <a:ea typeface="Open Sans"/>
                <a:cs typeface="Open Sans"/>
                <a:sym typeface="Open Sans"/>
              </a:rPr>
              <a:t> </a:t>
            </a:r>
            <a:r>
              <a:rPr lang="en-US" sz="1300" dirty="0" err="1">
                <a:solidFill>
                  <a:srgbClr val="012851"/>
                </a:solidFill>
                <a:latin typeface="Open Sans"/>
                <a:ea typeface="Open Sans"/>
                <a:cs typeface="Open Sans"/>
                <a:sym typeface="Open Sans"/>
              </a:rPr>
              <a:t>Organisers</a:t>
            </a:r>
            <a:r>
              <a:rPr lang="hu-HU" sz="1300" dirty="0">
                <a:solidFill>
                  <a:srgbClr val="012851"/>
                </a:solidFill>
                <a:latin typeface="Open Sans"/>
                <a:ea typeface="Open Sans"/>
                <a:cs typeface="Open Sans"/>
                <a:sym typeface="Open Sans"/>
              </a:rPr>
              <a:t> and </a:t>
            </a:r>
            <a:r>
              <a:rPr lang="en-US" sz="1300" dirty="0">
                <a:solidFill>
                  <a:srgbClr val="012851"/>
                </a:solidFill>
                <a:latin typeface="Open Sans"/>
                <a:ea typeface="Open Sans"/>
                <a:cs typeface="Open Sans"/>
                <a:sym typeface="Open Sans"/>
              </a:rPr>
              <a:t>developers</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Charity workers</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Nonprofit Managers</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Project Managers, Fundraisers</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SCR Developers</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Volunteer Coordinators</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International Aid/Development Workers</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Social Researchers</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Civil Referents</a:t>
            </a:r>
          </a:p>
          <a:p>
            <a:pPr marL="0" indent="0" algn="just">
              <a:lnSpc>
                <a:spcPct val="114000"/>
              </a:lnSpc>
              <a:spcBef>
                <a:spcPts val="0"/>
              </a:spcBef>
              <a:buClr>
                <a:srgbClr val="000000"/>
              </a:buClr>
              <a:buSzPts val="2000"/>
              <a:buNone/>
            </a:pPr>
            <a:r>
              <a:rPr lang="en-US" sz="1300" dirty="0">
                <a:solidFill>
                  <a:srgbClr val="012851"/>
                </a:solidFill>
                <a:latin typeface="Open Sans"/>
                <a:ea typeface="Open Sans"/>
                <a:cs typeface="Open Sans"/>
                <a:sym typeface="Open Sans"/>
              </a:rPr>
              <a:t>Academic Researchers, Market </a:t>
            </a:r>
            <a:r>
              <a:rPr lang="hu-HU" sz="1300" dirty="0">
                <a:solidFill>
                  <a:srgbClr val="012851"/>
                </a:solidFill>
                <a:latin typeface="Open Sans"/>
                <a:ea typeface="Open Sans"/>
                <a:cs typeface="Open Sans"/>
                <a:sym typeface="Open Sans"/>
              </a:rPr>
              <a:t>Research</a:t>
            </a:r>
          </a:p>
          <a:p>
            <a:pPr marL="0" indent="0" algn="just">
              <a:lnSpc>
                <a:spcPct val="114000"/>
              </a:lnSpc>
              <a:spcBef>
                <a:spcPts val="0"/>
              </a:spcBef>
              <a:buClr>
                <a:srgbClr val="000000"/>
              </a:buClr>
              <a:buSzPts val="2000"/>
              <a:buNone/>
            </a:pPr>
            <a:endParaRPr lang="en-US" sz="1300" dirty="0">
              <a:solidFill>
                <a:srgbClr val="012851"/>
              </a:solidFill>
              <a:latin typeface="Open Sans"/>
              <a:ea typeface="Open Sans"/>
              <a:cs typeface="Open Sans"/>
              <a:sym typeface="Open Sans"/>
            </a:endParaRPr>
          </a:p>
          <a:p>
            <a:pPr marL="0" indent="0" algn="just">
              <a:lnSpc>
                <a:spcPct val="114000"/>
              </a:lnSpc>
              <a:spcBef>
                <a:spcPts val="0"/>
              </a:spcBef>
              <a:buClr>
                <a:srgbClr val="000000"/>
              </a:buClr>
              <a:buSzPts val="2000"/>
              <a:buNone/>
            </a:pPr>
            <a:r>
              <a:rPr lang="en-US" sz="1300" b="1" dirty="0">
                <a:solidFill>
                  <a:srgbClr val="012851"/>
                </a:solidFill>
                <a:latin typeface="Open Sans"/>
                <a:ea typeface="Open Sans"/>
                <a:cs typeface="Open Sans"/>
                <a:sym typeface="Open Sans"/>
              </a:rPr>
              <a:t>SOFT SKILLS THE TRAINING IMPROVES: </a:t>
            </a:r>
            <a:r>
              <a:rPr lang="en-US" sz="1300" dirty="0">
                <a:solidFill>
                  <a:srgbClr val="012851"/>
                </a:solidFill>
                <a:latin typeface="Open Sans"/>
                <a:ea typeface="Open Sans"/>
                <a:cs typeface="Open Sans"/>
                <a:sym typeface="Open Sans"/>
              </a:rPr>
              <a:t>project management skills</a:t>
            </a:r>
            <a:r>
              <a:rPr lang="hu-HU" sz="1300" dirty="0">
                <a:solidFill>
                  <a:srgbClr val="012851"/>
                </a:solidFill>
                <a:latin typeface="Viner Hand ITC" panose="03070502030502020203" pitchFamily="66" charset="0"/>
                <a:ea typeface="Open Sans"/>
                <a:cs typeface="Open Sans"/>
                <a:sym typeface="Open Sans"/>
              </a:rPr>
              <a:t> |  </a:t>
            </a:r>
            <a:r>
              <a:rPr lang="en-US" sz="1300" dirty="0">
                <a:solidFill>
                  <a:srgbClr val="012851"/>
                </a:solidFill>
                <a:latin typeface="Open Sans"/>
                <a:ea typeface="Open Sans"/>
                <a:cs typeface="Open Sans"/>
                <a:sym typeface="Open Sans"/>
              </a:rPr>
              <a:t>analytical skills</a:t>
            </a:r>
            <a:r>
              <a:rPr lang="hu-HU" sz="1300" dirty="0">
                <a:solidFill>
                  <a:srgbClr val="012851"/>
                </a:solidFill>
                <a:latin typeface="Viner Hand ITC" panose="03070502030502020203" pitchFamily="66" charset="0"/>
                <a:ea typeface="Open Sans"/>
                <a:cs typeface="Open Sans"/>
                <a:sym typeface="Open Sans"/>
              </a:rPr>
              <a:t> | </a:t>
            </a:r>
            <a:r>
              <a:rPr lang="en-US" sz="1300" dirty="0">
                <a:solidFill>
                  <a:srgbClr val="012851"/>
                </a:solidFill>
                <a:latin typeface="Open Sans"/>
                <a:ea typeface="Open Sans"/>
                <a:cs typeface="Open Sans"/>
                <a:sym typeface="Open Sans"/>
              </a:rPr>
              <a:t>understanding community systems and functions</a:t>
            </a:r>
            <a:r>
              <a:rPr lang="hu-HU" sz="1300" dirty="0">
                <a:solidFill>
                  <a:srgbClr val="012851"/>
                </a:solidFill>
                <a:latin typeface="Viner Hand ITC" panose="03070502030502020203" pitchFamily="66" charset="0"/>
                <a:ea typeface="Open Sans"/>
                <a:cs typeface="Open Sans"/>
                <a:sym typeface="Open Sans"/>
              </a:rPr>
              <a:t> | </a:t>
            </a:r>
            <a:r>
              <a:rPr lang="en-US" sz="1300" dirty="0">
                <a:solidFill>
                  <a:srgbClr val="012851"/>
                </a:solidFill>
                <a:latin typeface="Open Sans"/>
                <a:ea typeface="Open Sans"/>
                <a:cs typeface="Open Sans"/>
                <a:sym typeface="Open Sans"/>
              </a:rPr>
              <a:t>critical thinking</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a:t>
            </a:r>
            <a:r>
              <a:rPr lang="en-US" sz="1300" dirty="0">
                <a:solidFill>
                  <a:srgbClr val="012851"/>
                </a:solidFill>
                <a:latin typeface="Open Sans"/>
                <a:ea typeface="Open Sans"/>
                <a:cs typeface="Open Sans"/>
                <a:sym typeface="Open Sans"/>
              </a:rPr>
              <a:t> pro-activity</a:t>
            </a:r>
            <a:r>
              <a:rPr lang="hu-HU" sz="1300" dirty="0">
                <a:solidFill>
                  <a:srgbClr val="012851"/>
                </a:solidFill>
                <a:latin typeface="Viner Hand ITC" panose="03070502030502020203" pitchFamily="66" charset="0"/>
                <a:ea typeface="Open Sans"/>
                <a:cs typeface="Open Sans"/>
                <a:sym typeface="Open Sans"/>
              </a:rPr>
              <a:t> | </a:t>
            </a:r>
            <a:r>
              <a:rPr lang="en-US" sz="1300" dirty="0">
                <a:solidFill>
                  <a:srgbClr val="012851"/>
                </a:solidFill>
                <a:latin typeface="Open Sans"/>
                <a:ea typeface="Open Sans"/>
                <a:cs typeface="Open Sans"/>
                <a:sym typeface="Open Sans"/>
              </a:rPr>
              <a:t>decision-making skills</a:t>
            </a:r>
            <a:r>
              <a:rPr lang="hu-HU" sz="1300" dirty="0">
                <a:solidFill>
                  <a:srgbClr val="012851"/>
                </a:solidFill>
                <a:latin typeface="Open Sans"/>
                <a:ea typeface="Open Sans"/>
                <a:cs typeface="Open Sans"/>
                <a:sym typeface="Open Sans"/>
              </a:rPr>
              <a:t> </a:t>
            </a:r>
            <a:r>
              <a:rPr lang="hu-HU" sz="1300" dirty="0">
                <a:solidFill>
                  <a:srgbClr val="012851"/>
                </a:solidFill>
                <a:latin typeface="Viner Hand ITC" panose="03070502030502020203" pitchFamily="66" charset="0"/>
                <a:ea typeface="Open Sans"/>
                <a:cs typeface="Open Sans"/>
                <a:sym typeface="Open Sans"/>
              </a:rPr>
              <a:t>| </a:t>
            </a:r>
            <a:r>
              <a:rPr lang="en-US" sz="1300" dirty="0">
                <a:solidFill>
                  <a:srgbClr val="012851"/>
                </a:solidFill>
                <a:latin typeface="Open Sans"/>
                <a:ea typeface="Open Sans"/>
                <a:cs typeface="Open Sans"/>
                <a:sym typeface="Open Sans"/>
              </a:rPr>
              <a:t>tolerance</a:t>
            </a:r>
            <a:r>
              <a:rPr lang="hu-HU" sz="1300" dirty="0">
                <a:solidFill>
                  <a:srgbClr val="012851"/>
                </a:solidFill>
                <a:latin typeface="Viner Hand ITC" panose="03070502030502020203" pitchFamily="66" charset="0"/>
                <a:ea typeface="Open Sans"/>
                <a:cs typeface="Open Sans"/>
                <a:sym typeface="Open Sans"/>
              </a:rPr>
              <a:t> | </a:t>
            </a:r>
            <a:r>
              <a:rPr lang="en-US" sz="1300" dirty="0" err="1">
                <a:solidFill>
                  <a:srgbClr val="012851"/>
                </a:solidFill>
                <a:latin typeface="Open Sans"/>
                <a:ea typeface="Open Sans"/>
                <a:cs typeface="Open Sans"/>
                <a:sym typeface="Open Sans"/>
              </a:rPr>
              <a:t>mediationquantitative</a:t>
            </a:r>
            <a:r>
              <a:rPr lang="en-US" sz="1300" dirty="0">
                <a:solidFill>
                  <a:srgbClr val="012851"/>
                </a:solidFill>
                <a:latin typeface="Open Sans"/>
                <a:ea typeface="Open Sans"/>
                <a:cs typeface="Open Sans"/>
                <a:sym typeface="Open Sans"/>
              </a:rPr>
              <a:t> methods</a:t>
            </a:r>
          </a:p>
          <a:p>
            <a:pPr marL="0" indent="0" algn="r">
              <a:lnSpc>
                <a:spcPct val="114000"/>
              </a:lnSpc>
              <a:spcBef>
                <a:spcPts val="0"/>
              </a:spcBef>
              <a:buClr>
                <a:srgbClr val="000000"/>
              </a:buClr>
              <a:buSzPts val="2000"/>
              <a:buNone/>
            </a:pPr>
            <a:endParaRPr lang="en-US" sz="1300" b="1" dirty="0">
              <a:solidFill>
                <a:srgbClr val="012851"/>
              </a:solidFill>
              <a:latin typeface="Open Sans"/>
              <a:ea typeface="Open Sans"/>
              <a:cs typeface="Open Sans"/>
              <a:sym typeface="Open Sans"/>
            </a:endParaRPr>
          </a:p>
        </p:txBody>
      </p:sp>
    </p:spTree>
    <p:extLst>
      <p:ext uri="{BB962C8B-B14F-4D97-AF65-F5344CB8AC3E}">
        <p14:creationId xmlns:p14="http://schemas.microsoft.com/office/powerpoint/2010/main" val="2844565651"/>
      </p:ext>
    </p:extLst>
  </p:cSld>
  <p:clrMapOvr>
    <a:masterClrMapping/>
  </p:clrMapOvr>
</p:sld>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um" ma:contentTypeID="0x0101004D37C38799F37F4385C35487F6F5C280" ma:contentTypeVersion="18" ma:contentTypeDescription="Új dokumentum létrehozása." ma:contentTypeScope="" ma:versionID="9760b14a9859591d6c6b1c8eb0c473c6">
  <xsd:schema xmlns:xsd="http://www.w3.org/2001/XMLSchema" xmlns:xs="http://www.w3.org/2001/XMLSchema" xmlns:p="http://schemas.microsoft.com/office/2006/metadata/properties" xmlns:ns3="3d6cab24-ed72-49d6-8881-32fb61e7ad66" xmlns:ns4="3064c141-4503-4d16-8df1-e3a5c19e68d7" targetNamespace="http://schemas.microsoft.com/office/2006/metadata/properties" ma:root="true" ma:fieldsID="43c4196488e760c5bf3b813dc3db514e" ns3:_="" ns4:_="">
    <xsd:import namespace="3d6cab24-ed72-49d6-8881-32fb61e7ad66"/>
    <xsd:import namespace="3064c141-4503-4d16-8df1-e3a5c19e68d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6cab24-ed72-49d6-8881-32fb61e7ad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64c141-4503-4d16-8df1-e3a5c19e68d7" elementFormDefault="qualified">
    <xsd:import namespace="http://schemas.microsoft.com/office/2006/documentManagement/types"/>
    <xsd:import namespace="http://schemas.microsoft.com/office/infopath/2007/PartnerControls"/>
    <xsd:element name="SharedWithUsers" ma:index="10"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Megosztva részletekkel" ma:internalName="SharedWithDetails" ma:readOnly="true">
      <xsd:simpleType>
        <xsd:restriction base="dms:Note">
          <xsd:maxLength value="255"/>
        </xsd:restriction>
      </xsd:simpleType>
    </xsd:element>
    <xsd:element name="SharingHintHash" ma:index="12" nillable="true" ma:displayName="Megosztási tipp kivonata"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d6cab24-ed72-49d6-8881-32fb61e7ad66" xsi:nil="true"/>
  </documentManagement>
</p:properties>
</file>

<file path=customXml/itemProps1.xml><?xml version="1.0" encoding="utf-8"?>
<ds:datastoreItem xmlns:ds="http://schemas.openxmlformats.org/officeDocument/2006/customXml" ds:itemID="{249E2F7D-F815-477B-B46C-B886373DFA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6cab24-ed72-49d6-8881-32fb61e7ad66"/>
    <ds:schemaRef ds:uri="3064c141-4503-4d16-8df1-e3a5c19e68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CC0E77-4187-45DE-A2B4-07C75F92F79D}">
  <ds:schemaRefs>
    <ds:schemaRef ds:uri="http://schemas.microsoft.com/sharepoint/v3/contenttype/forms"/>
  </ds:schemaRefs>
</ds:datastoreItem>
</file>

<file path=customXml/itemProps3.xml><?xml version="1.0" encoding="utf-8"?>
<ds:datastoreItem xmlns:ds="http://schemas.openxmlformats.org/officeDocument/2006/customXml" ds:itemID="{58D84EB4-E08B-441F-953A-FD1A8CFBF3E1}">
  <ds:schemaRefs>
    <ds:schemaRef ds:uri="http://purl.org/dc/terms/"/>
    <ds:schemaRef ds:uri="http://purl.org/dc/elements/1.1/"/>
    <ds:schemaRef ds:uri="http://schemas.microsoft.com/office/2006/documentManagement/types"/>
    <ds:schemaRef ds:uri="http://schemas.microsoft.com/office/infopath/2007/PartnerControls"/>
    <ds:schemaRef ds:uri="http://purl.org/dc/dcmitype/"/>
    <ds:schemaRef ds:uri="3064c141-4503-4d16-8df1-e3a5c19e68d7"/>
    <ds:schemaRef ds:uri="http://schemas.openxmlformats.org/package/2006/metadata/core-properties"/>
    <ds:schemaRef ds:uri="3d6cab24-ed72-49d6-8881-32fb61e7ad66"/>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712</TotalTime>
  <Words>2328</Words>
  <Application>Microsoft Office PowerPoint</Application>
  <PresentationFormat>Szélesvásznú</PresentationFormat>
  <Paragraphs>222</Paragraphs>
  <Slides>25</Slides>
  <Notes>25</Notes>
  <HiddenSlides>0</HiddenSlides>
  <MMClips>1</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25</vt:i4>
      </vt:variant>
    </vt:vector>
  </HeadingPairs>
  <TitlesOfParts>
    <vt:vector size="32" baseType="lpstr">
      <vt:lpstr>Open Sans Extrabold</vt:lpstr>
      <vt:lpstr>Viner Hand ITC</vt:lpstr>
      <vt:lpstr>Arial</vt:lpstr>
      <vt:lpstr>Open Sans Extrabold</vt:lpstr>
      <vt:lpstr>Calibri</vt:lpstr>
      <vt:lpstr>Open Sans</vt:lpstr>
      <vt:lpstr>Office-téma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Microsoft Office User</dc:creator>
  <cp:lastModifiedBy>Horváth Gábor</cp:lastModifiedBy>
  <cp:revision>59</cp:revision>
  <dcterms:created xsi:type="dcterms:W3CDTF">2021-07-01T15:39:11Z</dcterms:created>
  <dcterms:modified xsi:type="dcterms:W3CDTF">2024-11-18T09:57:31Z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0x0101004D37C38799F37F4385C35487F6F5C280</vt:lpwstr>
  </property>
</Properties>
</file>